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drawings/drawing1.xml" ContentType="application/vnd.openxmlformats-officedocument.drawing+xml"/>
  <Override PartName="/xl/comments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127"/>
  <workbookPr showInkAnnotation="0" autoCompressPictures="0"/>
  <mc:AlternateContent xmlns:mc="http://schemas.openxmlformats.org/markup-compatibility/2006">
    <mc:Choice Requires="x15">
      <x15ac:absPath xmlns:x15ac="http://schemas.microsoft.com/office/spreadsheetml/2010/11/ac" url="https://extractives.sharepoint.com/sites/Data/Shared Documents/Summary data/Cote d'Ivoire/"/>
    </mc:Choice>
  </mc:AlternateContent>
  <xr:revisionPtr revIDLastSave="3" documentId="13_ncr:1_{CA682509-DAE9-4AB9-B720-8D7E34DBFEF7}" xr6:coauthVersionLast="45" xr6:coauthVersionMax="45" xr10:uidLastSave="{C05EBFAC-8E7F-4F8B-9CEE-F5290DE2A0AF}"/>
  <bookViews>
    <workbookView xWindow="-108" yWindow="-16308" windowWidth="29016" windowHeight="15816" tabRatio="634" firstSheet="1" activeTab="4" xr2:uid="{00000000-000D-0000-FFFF-FFFF00000000}"/>
  </bookViews>
  <sheets>
    <sheet name="Commentaires" sheetId="22" state="hidden" r:id="rId1"/>
    <sheet name="Introduction" sheetId="1" r:id="rId2"/>
    <sheet name="1. Propos" sheetId="15" r:id="rId3"/>
    <sheet name="2. Contexte" sheetId="14" r:id="rId4"/>
    <sheet name="3. Revenus" sheetId="21" r:id="rId5"/>
    <sheet name="DU Tax" sheetId="20" state="hidden" r:id="rId6"/>
  </sheets>
  <externalReferences>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s>
  <definedNames>
    <definedName name="___x2" localSheetId="4" hidden="1">{#N/A,#N/A,FALSE,"3";#N/A,#N/A,FALSE,"5";#N/A,#N/A,FALSE,"6";#N/A,#N/A,FALSE,"8";#N/A,#N/A,FALSE,"10";#N/A,#N/A,FALSE,"13";#N/A,#N/A,FALSE,"14";#N/A,#N/A,FALSE,"15";#N/A,#N/A,FALSE,"16"}</definedName>
    <definedName name="___x2" localSheetId="5" hidden="1">{#N/A,#N/A,FALSE,"3";#N/A,#N/A,FALSE,"5";#N/A,#N/A,FALSE,"6";#N/A,#N/A,FALSE,"8";#N/A,#N/A,FALSE,"10";#N/A,#N/A,FALSE,"13";#N/A,#N/A,FALSE,"14";#N/A,#N/A,FALSE,"15";#N/A,#N/A,FALSE,"16"}</definedName>
    <definedName name="___x2" hidden="1">{#N/A,#N/A,FALSE,"3";#N/A,#N/A,FALSE,"5";#N/A,#N/A,FALSE,"6";#N/A,#N/A,FALSE,"8";#N/A,#N/A,FALSE,"10";#N/A,#N/A,FALSE,"13";#N/A,#N/A,FALSE,"14";#N/A,#N/A,FALSE,"15";#N/A,#N/A,FALSE,"16"}</definedName>
    <definedName name="__123Graph_X" localSheetId="4" hidden="1">[1]inv!#REF!</definedName>
    <definedName name="__123Graph_X" localSheetId="5" hidden="1">[1]inv!#REF!</definedName>
    <definedName name="__123Graph_X" hidden="1">[1]inv!#REF!</definedName>
    <definedName name="__123Graph_XRRSP" localSheetId="4" hidden="1">[1]inv!#REF!</definedName>
    <definedName name="__123Graph_XRRSP" localSheetId="5" hidden="1">[1]inv!#REF!</definedName>
    <definedName name="__123Graph_XRRSP" hidden="1">[1]inv!#REF!</definedName>
    <definedName name="__DSCreated" hidden="1">" 10/02/93"</definedName>
    <definedName name="__DSRevision" hidden="1">"2,0"</definedName>
    <definedName name="__DSTitle" hidden="1">"Statistiques de production"</definedName>
    <definedName name="__x2" localSheetId="4" hidden="1">{#N/A,#N/A,FALSE,"3";#N/A,#N/A,FALSE,"5";#N/A,#N/A,FALSE,"6";#N/A,#N/A,FALSE,"8";#N/A,#N/A,FALSE,"10";#N/A,#N/A,FALSE,"13";#N/A,#N/A,FALSE,"14";#N/A,#N/A,FALSE,"15";#N/A,#N/A,FALSE,"16"}</definedName>
    <definedName name="__x2" localSheetId="5" hidden="1">{#N/A,#N/A,FALSE,"3";#N/A,#N/A,FALSE,"5";#N/A,#N/A,FALSE,"6";#N/A,#N/A,FALSE,"8";#N/A,#N/A,FALSE,"10";#N/A,#N/A,FALSE,"13";#N/A,#N/A,FALSE,"14";#N/A,#N/A,FALSE,"15";#N/A,#N/A,FALSE,"16"}</definedName>
    <definedName name="__x2" hidden="1">{#N/A,#N/A,FALSE,"3";#N/A,#N/A,FALSE,"5";#N/A,#N/A,FALSE,"6";#N/A,#N/A,FALSE,"8";#N/A,#N/A,FALSE,"10";#N/A,#N/A,FALSE,"13";#N/A,#N/A,FALSE,"14";#N/A,#N/A,FALSE,"15";#N/A,#N/A,FALSE,"16"}</definedName>
    <definedName name="_1_123Graph_XR" localSheetId="4" hidden="1">[2]inv!#REF!</definedName>
    <definedName name="_1_123Graph_XR" localSheetId="5" hidden="1">[3]inv!#REF!</definedName>
    <definedName name="_1_123Graph_XR" hidden="1">[3]inv!#REF!</definedName>
    <definedName name="_2_0__123Graph_XR" localSheetId="4" hidden="1">[4]Sheet1!#REF!</definedName>
    <definedName name="_2_0__123Graph_XR" localSheetId="5" hidden="1">[5]Sheet1!#REF!</definedName>
    <definedName name="_2_0__123Graph_XR" hidden="1">[5]Sheet1!#REF!</definedName>
    <definedName name="_4_0__123Graph_XR" localSheetId="4" hidden="1">[6]Sheet1!#REF!</definedName>
    <definedName name="_4_0__123Graph_XR" localSheetId="5" hidden="1">[6]Sheet1!#REF!</definedName>
    <definedName name="_4_0__123Graph_XR" hidden="1">[6]Sheet1!#REF!</definedName>
    <definedName name="_xlnm._FilterDatabase" localSheetId="4" hidden="1">'3. Revenus'!$B$10:$AO$76</definedName>
    <definedName name="_xlnm._FilterDatabase" localSheetId="5" hidden="1">#REF!</definedName>
    <definedName name="_xlnm._FilterDatabase" hidden="1">#REF!</definedName>
    <definedName name="_FilterDatabase1" localSheetId="4" hidden="1">#REF!</definedName>
    <definedName name="_FilterDatabase1" localSheetId="5" hidden="1">#REF!</definedName>
    <definedName name="_FilterDatabase1" hidden="1">#REF!</definedName>
    <definedName name="_JC2005" localSheetId="4">[7]GLOBAL!$K$2</definedName>
    <definedName name="_JC2005">[8]GLOBAL!$K$2</definedName>
    <definedName name="_JC2006" localSheetId="4">[7]GLOBAL!$A$2</definedName>
    <definedName name="_JC2006">[8]GLOBAL!$A$2</definedName>
    <definedName name="_ND1" localSheetId="4">'[9]3.7a Net debt'!$C$8:$F$32</definedName>
    <definedName name="_ND1">'[10]3.7a Net debt'!$C$8:$F$32</definedName>
    <definedName name="_nd2" localSheetId="4">'[9]3.7b Net debt details 1'!$C$6:$I$28</definedName>
    <definedName name="_nd2">'[10]3.7b Net debt details 1'!$C$6:$I$28</definedName>
    <definedName name="_ND3" localSheetId="4">'[9]3.7c Net debt details 2'!$C$6:$S$23</definedName>
    <definedName name="_ND3">'[10]3.7c Net debt details 2'!$C$6:$S$23</definedName>
    <definedName name="_ND4" localSheetId="4">'[9]3.7d Net debt details 3'!$C$6:$O$19</definedName>
    <definedName name="_ND4">'[10]3.7d Net debt details 3'!$C$6:$O$19</definedName>
    <definedName name="_ND5" localSheetId="4">'[9]3.7e Net debt details 4'!$C$6:$I$18</definedName>
    <definedName name="_ND5">'[10]3.7e Net debt details 4'!$C$6:$I$18</definedName>
    <definedName name="_Order1" hidden="1">255</definedName>
    <definedName name="_PL10" localSheetId="4">#REF!</definedName>
    <definedName name="_PL10" localSheetId="5">#REF!</definedName>
    <definedName name="_PL10">#REF!</definedName>
    <definedName name="_PL12" localSheetId="4">#REF!</definedName>
    <definedName name="_PL12" localSheetId="5">#REF!</definedName>
    <definedName name="_PL12">#REF!</definedName>
    <definedName name="_PL14" localSheetId="4">#REF!</definedName>
    <definedName name="_PL14" localSheetId="5">#REF!</definedName>
    <definedName name="_PL14">#REF!</definedName>
    <definedName name="_PL18" localSheetId="4">#REF!</definedName>
    <definedName name="_PL18" localSheetId="5">#REF!</definedName>
    <definedName name="_PL18">#REF!</definedName>
    <definedName name="_PL22" localSheetId="4">#REF!</definedName>
    <definedName name="_PL22" localSheetId="5">#REF!</definedName>
    <definedName name="_PL22">#REF!</definedName>
    <definedName name="_PL23" localSheetId="4">#REF!</definedName>
    <definedName name="_PL23" localSheetId="5">#REF!</definedName>
    <definedName name="_PL23">#REF!</definedName>
    <definedName name="_PL24" localSheetId="4">#REF!</definedName>
    <definedName name="_PL24" localSheetId="5">#REF!</definedName>
    <definedName name="_PL24">#REF!</definedName>
    <definedName name="_PL3" localSheetId="4">#REF!</definedName>
    <definedName name="_PL3" localSheetId="5">#REF!</definedName>
    <definedName name="_PL3">#REF!</definedName>
    <definedName name="_PL31" localSheetId="4">#REF!</definedName>
    <definedName name="_PL31" localSheetId="5">#REF!</definedName>
    <definedName name="_PL31">#REF!</definedName>
    <definedName name="_PL40" localSheetId="4">#REF!</definedName>
    <definedName name="_PL40" localSheetId="5">#REF!</definedName>
    <definedName name="_PL40">#REF!</definedName>
    <definedName name="_PL41" localSheetId="4">#REF!</definedName>
    <definedName name="_PL41" localSheetId="5">#REF!</definedName>
    <definedName name="_PL41">#REF!</definedName>
    <definedName name="_PL42" localSheetId="4">#REF!</definedName>
    <definedName name="_PL42" localSheetId="5">#REF!</definedName>
    <definedName name="_PL42">#REF!</definedName>
    <definedName name="_PL52" localSheetId="4">#REF!</definedName>
    <definedName name="_PL52" localSheetId="5">#REF!</definedName>
    <definedName name="_PL52">#REF!</definedName>
    <definedName name="_PL54" localSheetId="4">#REF!</definedName>
    <definedName name="_PL54" localSheetId="5">#REF!</definedName>
    <definedName name="_PL54">#REF!</definedName>
    <definedName name="_PL55" localSheetId="4">#REF!</definedName>
    <definedName name="_PL55" localSheetId="5">#REF!</definedName>
    <definedName name="_PL55">#REF!</definedName>
    <definedName name="_PL60" localSheetId="4">#REF!</definedName>
    <definedName name="_PL60" localSheetId="5">#REF!</definedName>
    <definedName name="_PL60">#REF!</definedName>
    <definedName name="_PL61" localSheetId="4">#REF!</definedName>
    <definedName name="_PL61" localSheetId="5">#REF!</definedName>
    <definedName name="_PL61">#REF!</definedName>
    <definedName name="_PL62" localSheetId="4">#REF!</definedName>
    <definedName name="_PL62" localSheetId="5">#REF!</definedName>
    <definedName name="_PL62">#REF!</definedName>
    <definedName name="_PN3" localSheetId="4">#REF!</definedName>
    <definedName name="_PN3" localSheetId="5">#REF!</definedName>
    <definedName name="_PN3">#REF!</definedName>
    <definedName name="_PRO1" localSheetId="4">'[9]3.9a Provisions'!$C$8:$F$32</definedName>
    <definedName name="_PRO1">'[10]3.9a Provisions'!$C$8:$F$32</definedName>
    <definedName name="_pro2" localSheetId="4">'[9]3.9b Provisions detail 1'!$C$8:$T$33</definedName>
    <definedName name="_pro2">'[10]3.9b Provisions detail 1'!$C$8:$T$33</definedName>
    <definedName name="_pro3" localSheetId="4">'[9]3.9c Provisions detail 2'!$C$8:$H$32</definedName>
    <definedName name="_pro3">'[10]3.9c Provisions detail 2'!$C$8:$H$32</definedName>
    <definedName name="_PRO4" localSheetId="4">'[9]3.9d Provisions detail 3'!$C$8:$G$29</definedName>
    <definedName name="_PRO4">'[10]3.9d Provisions detail 3'!$C$8:$G$29</definedName>
    <definedName name="_Regression_X" localSheetId="4" hidden="1">#REF!</definedName>
    <definedName name="_Regression_X" localSheetId="5" hidden="1">#REF!</definedName>
    <definedName name="_Regression_X" hidden="1">#REF!</definedName>
    <definedName name="_Scenario_new_change" localSheetId="4" hidden="1">#REF!</definedName>
    <definedName name="_Scenario_new_change" localSheetId="5" hidden="1">#REF!</definedName>
    <definedName name="_Scenario_new_change" hidden="1">#REF!</definedName>
    <definedName name="_scenchg_count" hidden="1">1</definedName>
    <definedName name="_scenchg1" localSheetId="4" hidden="1">#REF!</definedName>
    <definedName name="_scenchg1" localSheetId="5" hidden="1">#REF!</definedName>
    <definedName name="_scenchg1" hidden="1">#REF!</definedName>
    <definedName name="_tab1" localSheetId="4">#REF!</definedName>
    <definedName name="_tab1" localSheetId="5">#REF!</definedName>
    <definedName name="_tab1">#REF!</definedName>
    <definedName name="_tab2" localSheetId="4">#REF!</definedName>
    <definedName name="_tab2" localSheetId="5">#REF!</definedName>
    <definedName name="_tab2">#REF!</definedName>
    <definedName name="_WC1" localSheetId="4">#REF!</definedName>
    <definedName name="_WC1" localSheetId="5">#REF!</definedName>
    <definedName name="_WC1">#REF!</definedName>
    <definedName name="_WC2" localSheetId="4">#REF!</definedName>
    <definedName name="_WC2" localSheetId="5">#REF!</definedName>
    <definedName name="_WC2">#REF!</definedName>
    <definedName name="_WC5" localSheetId="4">#REF!</definedName>
    <definedName name="_WC5" localSheetId="5">#REF!</definedName>
    <definedName name="_WC5">#REF!</definedName>
    <definedName name="_x2" localSheetId="4" hidden="1">{#N/A,#N/A,FALSE,"3";#N/A,#N/A,FALSE,"5";#N/A,#N/A,FALSE,"6";#N/A,#N/A,FALSE,"8";#N/A,#N/A,FALSE,"10";#N/A,#N/A,FALSE,"13";#N/A,#N/A,FALSE,"14";#N/A,#N/A,FALSE,"15";#N/A,#N/A,FALSE,"16"}</definedName>
    <definedName name="_x2" localSheetId="5" hidden="1">{#N/A,#N/A,FALSE,"3";#N/A,#N/A,FALSE,"5";#N/A,#N/A,FALSE,"6";#N/A,#N/A,FALSE,"8";#N/A,#N/A,FALSE,"10";#N/A,#N/A,FALSE,"13";#N/A,#N/A,FALSE,"14";#N/A,#N/A,FALSE,"15";#N/A,#N/A,FALSE,"16"}</definedName>
    <definedName name="_x2" hidden="1">{#N/A,#N/A,FALSE,"3";#N/A,#N/A,FALSE,"5";#N/A,#N/A,FALSE,"6";#N/A,#N/A,FALSE,"8";#N/A,#N/A,FALSE,"10";#N/A,#N/A,FALSE,"13";#N/A,#N/A,FALSE,"14";#N/A,#N/A,FALSE,"15";#N/A,#N/A,FALSE,"16"}</definedName>
    <definedName name="a">'[11]CORRELA 1993 à 1999'!$B$9:$B$92</definedName>
    <definedName name="aaa" localSheetId="4" hidden="1">{#N/A,#N/A,FALSE,"3";#N/A,#N/A,FALSE,"5";#N/A,#N/A,FALSE,"6";#N/A,#N/A,FALSE,"8";#N/A,#N/A,FALSE,"10";#N/A,#N/A,FALSE,"13";#N/A,#N/A,FALSE,"14";#N/A,#N/A,FALSE,"15";#N/A,#N/A,FALSE,"16"}</definedName>
    <definedName name="aaa" localSheetId="5" hidden="1">{#N/A,#N/A,FALSE,"3";#N/A,#N/A,FALSE,"5";#N/A,#N/A,FALSE,"6";#N/A,#N/A,FALSE,"8";#N/A,#N/A,FALSE,"10";#N/A,#N/A,FALSE,"13";#N/A,#N/A,FALSE,"14";#N/A,#N/A,FALSE,"15";#N/A,#N/A,FALSE,"16"}</definedName>
    <definedName name="aaa" hidden="1">{#N/A,#N/A,FALSE,"3";#N/A,#N/A,FALSE,"5";#N/A,#N/A,FALSE,"6";#N/A,#N/A,FALSE,"8";#N/A,#N/A,FALSE,"10";#N/A,#N/A,FALSE,"13";#N/A,#N/A,FALSE,"14";#N/A,#N/A,FALSE,"15";#N/A,#N/A,FALSE,"16"}</definedName>
    <definedName name="acpo" localSheetId="4" hidden="1">{#N/A,#N/A,FALSE,"3";#N/A,#N/A,FALSE,"5";#N/A,#N/A,FALSE,"6";#N/A,#N/A,FALSE,"8";#N/A,#N/A,FALSE,"10";#N/A,#N/A,FALSE,"13";#N/A,#N/A,FALSE,"14";#N/A,#N/A,FALSE,"15";#N/A,#N/A,FALSE,"16"}</definedName>
    <definedName name="acpo" localSheetId="5" hidden="1">{#N/A,#N/A,FALSE,"3";#N/A,#N/A,FALSE,"5";#N/A,#N/A,FALSE,"6";#N/A,#N/A,FALSE,"8";#N/A,#N/A,FALSE,"10";#N/A,#N/A,FALSE,"13";#N/A,#N/A,FALSE,"14";#N/A,#N/A,FALSE,"15";#N/A,#N/A,FALSE,"16"}</definedName>
    <definedName name="acpo" hidden="1">{#N/A,#N/A,FALSE,"3";#N/A,#N/A,FALSE,"5";#N/A,#N/A,FALSE,"6";#N/A,#N/A,FALSE,"8";#N/A,#N/A,FALSE,"10";#N/A,#N/A,FALSE,"13";#N/A,#N/A,FALSE,"14";#N/A,#N/A,FALSE,"15";#N/A,#N/A,FALSE,"16"}</definedName>
    <definedName name="AGE" localSheetId="4">'[9]3.5 Aging'!$A$1</definedName>
    <definedName name="AGE">'[10]3.5 Aging'!$A$1</definedName>
    <definedName name="AGI" localSheetId="4">'[9]3.5 Aging'!$C$8:$H$20</definedName>
    <definedName name="AGI">'[10]3.5 Aging'!$C$8:$H$20</definedName>
    <definedName name="allah" localSheetId="4" hidden="1">#REF!</definedName>
    <definedName name="allah" localSheetId="5" hidden="1">#REF!</definedName>
    <definedName name="allah" hidden="1">#REF!</definedName>
    <definedName name="Anchor1" localSheetId="4">#REF!</definedName>
    <definedName name="Anchor1" localSheetId="5">#REF!</definedName>
    <definedName name="Anchor1">#REF!</definedName>
    <definedName name="AND" localSheetId="4">'[9]3.8 Adjusted net debt'!$C$8:$E$21</definedName>
    <definedName name="AND">'[10]3.8 Adjusted net debt'!$C$8:$E$21</definedName>
    <definedName name="AOUT" localSheetId="4">#REF!</definedName>
    <definedName name="AOUT" localSheetId="5">#REF!</definedName>
    <definedName name="AOUT">#REF!</definedName>
    <definedName name="az" localSheetId="4">#REF!</definedName>
    <definedName name="az" localSheetId="5">#REF!</definedName>
    <definedName name="az">#REF!</definedName>
    <definedName name="b">'[11]CORRELA 1993 à 1999'!$C$9:$C$92</definedName>
    <definedName name="Balance_Sheet" localSheetId="4">'[12]P&amp;L'!#REF!</definedName>
    <definedName name="Balance_Sheet" localSheetId="5">'[13]P&amp;L'!#REF!</definedName>
    <definedName name="Balance_Sheet">'[13]P&amp;L'!#REF!</definedName>
    <definedName name="BaseYear">[14]Controls!$C$13</definedName>
    <definedName name="BATNA" localSheetId="4">#REF!</definedName>
    <definedName name="BATNA" localSheetId="5">#REF!</definedName>
    <definedName name="BATNA">#REF!</definedName>
    <definedName name="BCF" localSheetId="4">'[9]5.5 CF'!$C$7:$J$38</definedName>
    <definedName name="BCF">'[10]5.5 CF'!$C$7:$J$38</definedName>
    <definedName name="BCOS" localSheetId="4">'[9]5.3 COS'!$C$9:$H$33</definedName>
    <definedName name="BCOS">'[10]5.3 COS'!$C$9:$H$33</definedName>
    <definedName name="BCPX" localSheetId="4">'[9]5.6 Capex'!$C$8:$H$17</definedName>
    <definedName name="BCPX">'[10]5.6 Capex'!$C$8:$H$17</definedName>
    <definedName name="BISKRA" localSheetId="4">#REF!</definedName>
    <definedName name="BISKRA" localSheetId="5">#REF!</definedName>
    <definedName name="BISKRA">#REF!</definedName>
    <definedName name="BO" localSheetId="4">'[9]1.9 key milestones'!$C$7:$D$17</definedName>
    <definedName name="BO">'[10]1.9 key milestones'!$C$7:$D$17</definedName>
    <definedName name="BPACC" localSheetId="4">'[15]5.7 Budget accuracy'!$C$7:$F$34</definedName>
    <definedName name="BPACC">'[16]5.7 Budget accuracy'!$C$7:$F$34</definedName>
    <definedName name="BPL" localSheetId="4">'[9]5.1 P&amp;L'!$C$7:$H$34</definedName>
    <definedName name="BPL">'[10]5.1 P&amp;L'!$C$7:$H$34</definedName>
    <definedName name="Bridge" localSheetId="4">#REF!</definedName>
    <definedName name="Bridge" localSheetId="5">#REF!</definedName>
    <definedName name="Bridge">#REF!</definedName>
    <definedName name="bridge3" localSheetId="4">'[15]2.3e Bridge3'!$C$9:$G$21</definedName>
    <definedName name="bridge3">'[16]2.3e Bridge3'!$C$9:$G$21</definedName>
    <definedName name="bridge4" localSheetId="4">'[9]2.12 Run rate'!$C$9:$J$42</definedName>
    <definedName name="bridge4">'[10]2.12 Run rate'!$C$9:$J$42</definedName>
    <definedName name="BS" localSheetId="4">'[9]3.1 BS'!$C$7:$F$41</definedName>
    <definedName name="BS">'[10]3.1 BS'!$C$7:$F$41</definedName>
    <definedName name="BS_2" localSheetId="4">#REF!</definedName>
    <definedName name="BS_2" localSheetId="5">#REF!</definedName>
    <definedName name="BS_2">#REF!</definedName>
    <definedName name="BS1_1" localSheetId="4">#REF!</definedName>
    <definedName name="BS1_1" localSheetId="5">#REF!</definedName>
    <definedName name="BS1_1">#REF!</definedName>
    <definedName name="BS1_2" localSheetId="4">#REF!</definedName>
    <definedName name="BS1_2" localSheetId="5">#REF!</definedName>
    <definedName name="BS1_2">#REF!</definedName>
    <definedName name="BS1_3" localSheetId="4">#REF!</definedName>
    <definedName name="BS1_3" localSheetId="5">#REF!</definedName>
    <definedName name="BS1_3">#REF!</definedName>
    <definedName name="BS10_A" localSheetId="4">#REF!</definedName>
    <definedName name="BS10_A" localSheetId="5">#REF!</definedName>
    <definedName name="BS10_A">#REF!</definedName>
    <definedName name="BS10_B" localSheetId="4">#REF!</definedName>
    <definedName name="BS10_B" localSheetId="5">#REF!</definedName>
    <definedName name="BS10_B">#REF!</definedName>
    <definedName name="BS7_A" localSheetId="4">#REF!</definedName>
    <definedName name="BS7_A" localSheetId="5">#REF!</definedName>
    <definedName name="BS7_A">#REF!</definedName>
    <definedName name="BS7_B" localSheetId="4">#REF!</definedName>
    <definedName name="BS7_B" localSheetId="5">#REF!</definedName>
    <definedName name="BS7_B">#REF!</definedName>
    <definedName name="BSGA" localSheetId="4">'[9]5.4 SG&amp;A'!$C$8:$H$32</definedName>
    <definedName name="BSGA">'[10]5.4 SG&amp;A'!$C$8:$H$32</definedName>
    <definedName name="CA" localSheetId="4">'[17]REPORTING 00.01'!#REF!</definedName>
    <definedName name="CA" localSheetId="5">'[18]REPORTING 00.01'!#REF!</definedName>
    <definedName name="CA">'[18]REPORTING 00.01'!#REF!</definedName>
    <definedName name="CAF" localSheetId="4">'[9]4.1 CF'!$C$7:$F$38</definedName>
    <definedName name="CAF">'[10]4.1 CF'!$C$7:$F$38</definedName>
    <definedName name="CAGR" localSheetId="4">'[9]2.5 CAGR'!$C$8:$I$32</definedName>
    <definedName name="CAGR">'[10]2.5 CAGR'!$C$8:$I$32</definedName>
    <definedName name="CAO" localSheetId="4">'[9]1.10 Carve out'!$C$6:$F$22</definedName>
    <definedName name="CAO">'[10]1.10 Carve out'!$C$6:$F$22</definedName>
    <definedName name="CAPX" localSheetId="4">'[9]4.4 Capex'!$C$8:$F$35</definedName>
    <definedName name="CAPX">'[10]4.4 Capex'!$C$8:$F$35</definedName>
    <definedName name="cashcost" localSheetId="4" hidden="1">{#N/A,#N/A,FALSE,"3";#N/A,#N/A,FALSE,"5";#N/A,#N/A,FALSE,"6";#N/A,#N/A,FALSE,"8";#N/A,#N/A,FALSE,"10";#N/A,#N/A,FALSE,"13";#N/A,#N/A,FALSE,"14";#N/A,#N/A,FALSE,"15";#N/A,#N/A,FALSE,"16"}</definedName>
    <definedName name="cashcost" localSheetId="5" hidden="1">{#N/A,#N/A,FALSE,"3";#N/A,#N/A,FALSE,"5";#N/A,#N/A,FALSE,"6";#N/A,#N/A,FALSE,"8";#N/A,#N/A,FALSE,"10";#N/A,#N/A,FALSE,"13";#N/A,#N/A,FALSE,"14";#N/A,#N/A,FALSE,"15";#N/A,#N/A,FALSE,"16"}</definedName>
    <definedName name="cashcost" hidden="1">{#N/A,#N/A,FALSE,"3";#N/A,#N/A,FALSE,"5";#N/A,#N/A,FALSE,"6";#N/A,#N/A,FALSE,"8";#N/A,#N/A,FALSE,"10";#N/A,#N/A,FALSE,"13";#N/A,#N/A,FALSE,"14";#N/A,#N/A,FALSE,"15";#N/A,#N/A,FALSE,"16"}</definedName>
    <definedName name="CCY" localSheetId="4">'[19]Set-up'!$B$6</definedName>
    <definedName name="CCY">'[20]Set-up'!$B$6</definedName>
    <definedName name="CF2_1" localSheetId="4">#REF!</definedName>
    <definedName name="CF2_1" localSheetId="5">#REF!</definedName>
    <definedName name="CF2_1">#REF!</definedName>
    <definedName name="CF2_2" localSheetId="4">#REF!</definedName>
    <definedName name="CF2_2" localSheetId="5">#REF!</definedName>
    <definedName name="CF2_2">#REF!</definedName>
    <definedName name="CFL_LIB" localSheetId="4">[21]Libellés!$I$10:$K$35</definedName>
    <definedName name="CFL_LIB">[22]Libellés!$I$10:$K$35</definedName>
    <definedName name="christine" localSheetId="4" hidden="1">{#N/A,#N/A,FALSE,"3";#N/A,#N/A,FALSE,"5";#N/A,#N/A,FALSE,"6";#N/A,#N/A,FALSE,"8";#N/A,#N/A,FALSE,"10";#N/A,#N/A,FALSE,"13";#N/A,#N/A,FALSE,"14";#N/A,#N/A,FALSE,"15";#N/A,#N/A,FALSE,"16"}</definedName>
    <definedName name="christine" localSheetId="5" hidden="1">{#N/A,#N/A,FALSE,"3";#N/A,#N/A,FALSE,"5";#N/A,#N/A,FALSE,"6";#N/A,#N/A,FALSE,"8";#N/A,#N/A,FALSE,"10";#N/A,#N/A,FALSE,"13";#N/A,#N/A,FALSE,"14";#N/A,#N/A,FALSE,"15";#N/A,#N/A,FALSE,"16"}</definedName>
    <definedName name="christine" hidden="1">{#N/A,#N/A,FALSE,"3";#N/A,#N/A,FALSE,"5";#N/A,#N/A,FALSE,"6";#N/A,#N/A,FALSE,"8";#N/A,#N/A,FALSE,"10";#N/A,#N/A,FALSE,"13";#N/A,#N/A,FALSE,"14";#N/A,#N/A,FALSE,"15";#N/A,#N/A,FALSE,"16"}</definedName>
    <definedName name="COI" localSheetId="4">'[9]1.10 Carve out'!$H$26</definedName>
    <definedName name="COI">'[10]1.10 Carve out'!$H$26</definedName>
    <definedName name="COM" localSheetId="4">'[9]1.6 Co org'!$C$10:$Q$31</definedName>
    <definedName name="COM">'[10]1.6 Co org'!$C$10:$Q$31</definedName>
    <definedName name="Compadjust" localSheetId="4">[23]Lists!$A$81:$A$89</definedName>
    <definedName name="Compadjust">[24]Lists!$A$81:$A$89</definedName>
    <definedName name="COS" localSheetId="4">'[9]2.6b Fixed-variable costs'!$C$8:$K$27</definedName>
    <definedName name="COS">'[10]2.6b Fixed-variable costs'!$C$8:$K$27</definedName>
    <definedName name="CURR" localSheetId="4">#REF!</definedName>
    <definedName name="CURR" localSheetId="5">#REF!</definedName>
    <definedName name="CURR">#REF!</definedName>
    <definedName name="CUST" localSheetId="4">'[9]2.4 Customers'!$C$8:$I$31</definedName>
    <definedName name="CUST">'[10]2.4 Customers'!$C$8:$I$31</definedName>
    <definedName name="d">'[11]CORRELA 1993 à 1999'!$D$9:$D$92</definedName>
    <definedName name="DATA5" localSheetId="4">#REF!</definedName>
    <definedName name="DATA5" localSheetId="5">#REF!</definedName>
    <definedName name="DATA5">#REF!</definedName>
    <definedName name="_xlnm.Database" localSheetId="4">#REF!</definedName>
    <definedName name="_xlnm.Database" localSheetId="5">#REF!</definedName>
    <definedName name="_xlnm.Database">#REF!</definedName>
    <definedName name="Date" localSheetId="4">#REF!</definedName>
    <definedName name="Date" localSheetId="5">#REF!</definedName>
    <definedName name="Date">#REF!</definedName>
    <definedName name="dd">'[25]BS ME (Old)'!$C$46</definedName>
    <definedName name="ddd" localSheetId="4" hidden="1">{#N/A,#N/A,FALSE,"3";#N/A,#N/A,FALSE,"5";#N/A,#N/A,FALSE,"6";#N/A,#N/A,FALSE,"8";#N/A,#N/A,FALSE,"10";#N/A,#N/A,FALSE,"13";#N/A,#N/A,FALSE,"14";#N/A,#N/A,FALSE,"15";#N/A,#N/A,FALSE,"16"}</definedName>
    <definedName name="ddd" localSheetId="5" hidden="1">{#N/A,#N/A,FALSE,"3";#N/A,#N/A,FALSE,"5";#N/A,#N/A,FALSE,"6";#N/A,#N/A,FALSE,"8";#N/A,#N/A,FALSE,"10";#N/A,#N/A,FALSE,"13";#N/A,#N/A,FALSE,"14";#N/A,#N/A,FALSE,"15";#N/A,#N/A,FALSE,"16"}</definedName>
    <definedName name="ddd" hidden="1">{#N/A,#N/A,FALSE,"3";#N/A,#N/A,FALSE,"5";#N/A,#N/A,FALSE,"6";#N/A,#N/A,FALSE,"8";#N/A,#N/A,FALSE,"10";#N/A,#N/A,FALSE,"13";#N/A,#N/A,FALSE,"14";#N/A,#N/A,FALSE,"15";#N/A,#N/A,FALSE,"16"}</definedName>
    <definedName name="dede" localSheetId="4" hidden="1">{#N/A,#N/A,FALSE,"3";#N/A,#N/A,FALSE,"5";#N/A,#N/A,FALSE,"6";#N/A,#N/A,FALSE,"8";#N/A,#N/A,FALSE,"10";#N/A,#N/A,FALSE,"13";#N/A,#N/A,FALSE,"14";#N/A,#N/A,FALSE,"15";#N/A,#N/A,FALSE,"16"}</definedName>
    <definedName name="dede" localSheetId="5" hidden="1">{#N/A,#N/A,FALSE,"3";#N/A,#N/A,FALSE,"5";#N/A,#N/A,FALSE,"6";#N/A,#N/A,FALSE,"8";#N/A,#N/A,FALSE,"10";#N/A,#N/A,FALSE,"13";#N/A,#N/A,FALSE,"14";#N/A,#N/A,FALSE,"15";#N/A,#N/A,FALSE,"16"}</definedName>
    <definedName name="dede" hidden="1">{#N/A,#N/A,FALSE,"3";#N/A,#N/A,FALSE,"5";#N/A,#N/A,FALSE,"6";#N/A,#N/A,FALSE,"8";#N/A,#N/A,FALSE,"10";#N/A,#N/A,FALSE,"13";#N/A,#N/A,FALSE,"14";#N/A,#N/A,FALSE,"15";#N/A,#N/A,FALSE,"16"}</definedName>
    <definedName name="dol" localSheetId="4">[26]BP!#REF!</definedName>
    <definedName name="dol" localSheetId="5">[27]BP!#REF!</definedName>
    <definedName name="dol">[27]BP!#REF!</definedName>
    <definedName name="doll" localSheetId="4">[26]BP!#REF!</definedName>
    <definedName name="doll" localSheetId="5">[27]BP!#REF!</definedName>
    <definedName name="doll">[27]BP!#REF!</definedName>
    <definedName name="dollar" localSheetId="4">[26]BP!#REF!</definedName>
    <definedName name="dollar" localSheetId="5">[27]BP!#REF!</definedName>
    <definedName name="dollar">[27]BP!#REF!</definedName>
    <definedName name="DollarHeader">[14]Controls!$E$12</definedName>
    <definedName name="e">'[11]CORRELA 1993 à 1999'!$E$9:$E$92</definedName>
    <definedName name="EMP" localSheetId="4">'[9]1.7 Employees'!$C$7:$E$30</definedName>
    <definedName name="EMP">'[10]1.7 Employees'!$C$7:$E$30</definedName>
    <definedName name="EQU" localSheetId="4">'[9]3.6 Equity'!$C$6:$F$31</definedName>
    <definedName name="EQU">'[10]3.6 Equity'!$C$6:$F$31</definedName>
    <definedName name="EurosEnFRANCS" localSheetId="4">#REF!</definedName>
    <definedName name="EurosEnFRANCS" localSheetId="5">#REF!</definedName>
    <definedName name="EurosEnFRANCS">#REF!</definedName>
    <definedName name="f">'[11]CORRELA 1993 à 1999'!$F$9:$F$92</definedName>
    <definedName name="FD" localSheetId="4" hidden="1">#REF!</definedName>
    <definedName name="FD" localSheetId="5" hidden="1">#REF!</definedName>
    <definedName name="FD" hidden="1">#REF!</definedName>
    <definedName name="fdb" localSheetId="4" hidden="1">#REF!</definedName>
    <definedName name="fdb" localSheetId="5" hidden="1">#REF!</definedName>
    <definedName name="fdb" hidden="1">#REF!</definedName>
    <definedName name="FinalDiff" localSheetId="4">[23]Lists!$A$104:$A$115</definedName>
    <definedName name="FinalDiff">[24]Lists!$A$104:$A$115</definedName>
    <definedName name="FIVE" localSheetId="4">'[9]1.3 5 forces'!$C$6:$E$33</definedName>
    <definedName name="FIVE">'[10]1.3 5 forces'!$C$6:$E$33</definedName>
    <definedName name="frais" localSheetId="4" hidden="1">{#N/A,#N/A,FALSE,"3";#N/A,#N/A,FALSE,"5";#N/A,#N/A,FALSE,"6";#N/A,#N/A,FALSE,"8";#N/A,#N/A,FALSE,"10";#N/A,#N/A,FALSE,"13";#N/A,#N/A,FALSE,"14";#N/A,#N/A,FALSE,"15";#N/A,#N/A,FALSE,"16"}</definedName>
    <definedName name="frais" localSheetId="5" hidden="1">{#N/A,#N/A,FALSE,"3";#N/A,#N/A,FALSE,"5";#N/A,#N/A,FALSE,"6";#N/A,#N/A,FALSE,"8";#N/A,#N/A,FALSE,"10";#N/A,#N/A,FALSE,"13";#N/A,#N/A,FALSE,"14";#N/A,#N/A,FALSE,"15";#N/A,#N/A,FALSE,"16"}</definedName>
    <definedName name="frais" hidden="1">{#N/A,#N/A,FALSE,"3";#N/A,#N/A,FALSE,"5";#N/A,#N/A,FALSE,"6";#N/A,#N/A,FALSE,"8";#N/A,#N/A,FALSE,"10";#N/A,#N/A,FALSE,"13";#N/A,#N/A,FALSE,"14";#N/A,#N/A,FALSE,"15";#N/A,#N/A,FALSE,"16"}</definedName>
    <definedName name="Govadjust" localSheetId="4">[23]Lists!$A$93:$A$100</definedName>
    <definedName name="Govadjust">[24]Lists!$A$93:$A$100</definedName>
    <definedName name="hello" localSheetId="4" hidden="1">{"minbs",#N/A,TRUE,"BALANCE.XLS";"income",#N/A,TRUE,"STATE.XLS";"cash",#N/A,TRUE,"STATE.XLS";"est",#N/A,TRUE,"STATE.XLS";"corp",#N/A,TRUE,"STATE.XLS";"general",#N/A,TRUE,"STATE.XLS";"corpmc",#N/A,TRUE,"STATE.XLS";"corpwest",#N/A,TRUE,"STATE.XLS";"wolly",#N/A,TRUE,"STATE.XLS";#N/A,#N/A,TRUE,"consolidation"}</definedName>
    <definedName name="hello" localSheetId="5" hidden="1">{"minbs",#N/A,TRUE,"BALANCE.XLS";"income",#N/A,TRUE,"STATE.XLS";"cash",#N/A,TRUE,"STATE.XLS";"est",#N/A,TRUE,"STATE.XLS";"corp",#N/A,TRUE,"STATE.XLS";"general",#N/A,TRUE,"STATE.XLS";"corpmc",#N/A,TRUE,"STATE.XLS";"corpwest",#N/A,TRUE,"STATE.XLS";"wolly",#N/A,TRUE,"STATE.XLS";#N/A,#N/A,TRUE,"consolidation"}</definedName>
    <definedName name="hello" hidden="1">{"minbs",#N/A,TRUE,"BALANCE.XLS";"income",#N/A,TRUE,"STATE.XLS";"cash",#N/A,TRUE,"STATE.XLS";"est",#N/A,TRUE,"STATE.XLS";"corp",#N/A,TRUE,"STATE.XLS";"general",#N/A,TRUE,"STATE.XLS";"corpmc",#N/A,TRUE,"STATE.XLS";"corpwest",#N/A,TRUE,"STATE.XLS";"wolly",#N/A,TRUE,"STATE.XLS";#N/A,#N/A,TRUE,"consolidation"}</definedName>
    <definedName name="hhh" localSheetId="4" hidden="1">{#N/A,#N/A,FALSE,"3";#N/A,#N/A,FALSE,"5";#N/A,#N/A,FALSE,"6";#N/A,#N/A,FALSE,"8";#N/A,#N/A,FALSE,"10";#N/A,#N/A,FALSE,"13";#N/A,#N/A,FALSE,"14";#N/A,#N/A,FALSE,"15";#N/A,#N/A,FALSE,"16"}</definedName>
    <definedName name="hhh" localSheetId="5" hidden="1">{#N/A,#N/A,FALSE,"3";#N/A,#N/A,FALSE,"5";#N/A,#N/A,FALSE,"6";#N/A,#N/A,FALSE,"8";#N/A,#N/A,FALSE,"10";#N/A,#N/A,FALSE,"13";#N/A,#N/A,FALSE,"14";#N/A,#N/A,FALSE,"15";#N/A,#N/A,FALSE,"16"}</definedName>
    <definedName name="hhh" hidden="1">{#N/A,#N/A,FALSE,"3";#N/A,#N/A,FALSE,"5";#N/A,#N/A,FALSE,"6";#N/A,#N/A,FALSE,"8";#N/A,#N/A,FALSE,"10";#N/A,#N/A,FALSE,"13";#N/A,#N/A,FALSE,"14";#N/A,#N/A,FALSE,"15";#N/A,#N/A,FALSE,"16"}</definedName>
    <definedName name="i57." localSheetId="4">[28]InternationalEUR!$I$101,[28]InternationalEUR!$I$112</definedName>
    <definedName name="i57.">[29]InternationalEUR!$I$101,[29]InternationalEUR!$I$112</definedName>
    <definedName name="IFU" localSheetId="4">#REF!</definedName>
    <definedName name="IFU" localSheetId="5">#REF!</definedName>
    <definedName name="IFU">#REF!</definedName>
    <definedName name="Income" localSheetId="4">[12]Cover!#REF!</definedName>
    <definedName name="Income" localSheetId="5">[13]Cover!#REF!</definedName>
    <definedName name="Income">[13]Cover!#REF!</definedName>
    <definedName name="Income_Statement" localSheetId="4">'[12]P&amp;L'!#REF!</definedName>
    <definedName name="Income_Statement" localSheetId="5">'[13]P&amp;L'!#REF!</definedName>
    <definedName name="Income_Statement">'[13]P&amp;L'!#REF!</definedName>
    <definedName name="ITA" localSheetId="4">'[9]3.2 IA'!$C$8:$F$19</definedName>
    <definedName name="ITA">'[10]3.2 IA'!$C$8:$F$19</definedName>
    <definedName name="itie_2013" localSheetId="4">#REF!</definedName>
    <definedName name="itie_2013" localSheetId="5">#REF!</definedName>
    <definedName name="itie_2013">#REF!</definedName>
    <definedName name="JIJEL" localSheetId="4">#REF!</definedName>
    <definedName name="JIJEL" localSheetId="5">#REF!</definedName>
    <definedName name="JIJEL">#REF!</definedName>
    <definedName name="JPM" localSheetId="4" hidden="1">{#N/A,#N/A,FALSE,"3";#N/A,#N/A,FALSE,"5";#N/A,#N/A,FALSE,"6";#N/A,#N/A,FALSE,"8";#N/A,#N/A,FALSE,"10";#N/A,#N/A,FALSE,"13";#N/A,#N/A,FALSE,"14";#N/A,#N/A,FALSE,"15";#N/A,#N/A,FALSE,"16"}</definedName>
    <definedName name="JPM" localSheetId="5" hidden="1">{#N/A,#N/A,FALSE,"3";#N/A,#N/A,FALSE,"5";#N/A,#N/A,FALSE,"6";#N/A,#N/A,FALSE,"8";#N/A,#N/A,FALSE,"10";#N/A,#N/A,FALSE,"13";#N/A,#N/A,FALSE,"14";#N/A,#N/A,FALSE,"15";#N/A,#N/A,FALSE,"16"}</definedName>
    <definedName name="JPM" hidden="1">{#N/A,#N/A,FALSE,"3";#N/A,#N/A,FALSE,"5";#N/A,#N/A,FALSE,"6";#N/A,#N/A,FALSE,"8";#N/A,#N/A,FALSE,"10";#N/A,#N/A,FALSE,"13";#N/A,#N/A,FALSE,"14";#N/A,#N/A,FALSE,"15";#N/A,#N/A,FALSE,"16"}</definedName>
    <definedName name="KHENCHELA" localSheetId="4">#REF!</definedName>
    <definedName name="KHENCHELA" localSheetId="5">#REF!</definedName>
    <definedName name="KHENCHELA">#REF!</definedName>
    <definedName name="KPI" localSheetId="4">'[9]1.12 KPIs'!$C$7:$M$15</definedName>
    <definedName name="KPI">'[10]1.12 KPIs'!$C$7:$M$15</definedName>
    <definedName name="LAB" localSheetId="4">'[9]2.7b Labour'!$C$9:$I$21</definedName>
    <definedName name="LAB">'[10]2.7b Labour'!$C$9:$I$21</definedName>
    <definedName name="ListeActivScenar" localSheetId="4">#REF!</definedName>
    <definedName name="ListeActivScenar" localSheetId="5">#REF!</definedName>
    <definedName name="ListeActivScenar">#REF!</definedName>
    <definedName name="ListeCodeScenar" localSheetId="4">#REF!</definedName>
    <definedName name="ListeCodeScenar" localSheetId="5">#REF!</definedName>
    <definedName name="ListeCodeScenar">#REF!</definedName>
    <definedName name="LTM" localSheetId="4">'[15]2.10 LTM'!$C$8:$Z$17</definedName>
    <definedName name="LTM">'[16]2.10 LTM'!$C$8:$Z$17</definedName>
    <definedName name="machin" localSheetId="4" hidden="1">{"MWExpR1",#N/A,FALSE,"STATE.XLS";"MCSumR1",#N/A,FALSE,"STATE.XLS"}</definedName>
    <definedName name="machin" localSheetId="5" hidden="1">{"MWExpR1",#N/A,FALSE,"STATE.XLS";"MCSumR1",#N/A,FALSE,"STATE.XLS"}</definedName>
    <definedName name="machin" hidden="1">{"MWExpR1",#N/A,FALSE,"STATE.XLS";"MCSumR1",#N/A,FALSE,"STATE.XLS"}</definedName>
    <definedName name="mama" localSheetId="4" hidden="1">{#N/A,#N/A,FALSE,"3";#N/A,#N/A,FALSE,"5";#N/A,#N/A,FALSE,"6";#N/A,#N/A,FALSE,"8";#N/A,#N/A,FALSE,"10";#N/A,#N/A,FALSE,"13";#N/A,#N/A,FALSE,"14";#N/A,#N/A,FALSE,"15";#N/A,#N/A,FALSE,"16"}</definedName>
    <definedName name="mama" localSheetId="5" hidden="1">{#N/A,#N/A,FALSE,"3";#N/A,#N/A,FALSE,"5";#N/A,#N/A,FALSE,"6";#N/A,#N/A,FALSE,"8";#N/A,#N/A,FALSE,"10";#N/A,#N/A,FALSE,"13";#N/A,#N/A,FALSE,"14";#N/A,#N/A,FALSE,"15";#N/A,#N/A,FALSE,"16"}</definedName>
    <definedName name="mama" hidden="1">{#N/A,#N/A,FALSE,"3";#N/A,#N/A,FALSE,"5";#N/A,#N/A,FALSE,"6";#N/A,#N/A,FALSE,"8";#N/A,#N/A,FALSE,"10";#N/A,#N/A,FALSE,"13";#N/A,#N/A,FALSE,"14";#N/A,#N/A,FALSE,"15";#N/A,#N/A,FALSE,"16"}</definedName>
    <definedName name="MARI" localSheetId="4">#REF!</definedName>
    <definedName name="MARI" localSheetId="5">#REF!</definedName>
    <definedName name="MARI">#REF!</definedName>
    <definedName name="McClean" localSheetId="4" hidden="1">{"MWExpR1",#N/A,FALSE,"STATE.XLS";"MCSumR1",#N/A,FALSE,"STATE.XLS"}</definedName>
    <definedName name="McClean" localSheetId="5" hidden="1">{"MWExpR1",#N/A,FALSE,"STATE.XLS";"MCSumR1",#N/A,FALSE,"STATE.XLS"}</definedName>
    <definedName name="McClean" hidden="1">{"MWExpR1",#N/A,FALSE,"STATE.XLS";"MCSumR1",#N/A,FALSE,"STATE.XLS"}</definedName>
    <definedName name="McClean1" localSheetId="4" hidden="1">{"minbs",#N/A,TRUE,"BALANCE.XLS";"income",#N/A,TRUE,"STATE.XLS";"cash",#N/A,TRUE,"STATE.XLS";"est",#N/A,TRUE,"STATE.XLS";"corp",#N/A,TRUE,"STATE.XLS";"general",#N/A,TRUE,"STATE.XLS";"corpmc",#N/A,TRUE,"STATE.XLS";"corpwest",#N/A,TRUE,"STATE.XLS";"wolly",#N/A,TRUE,"STATE.XLS";#N/A,#N/A,TRUE,"consolidation"}</definedName>
    <definedName name="McClean1" localSheetId="5" hidden="1">{"minbs",#N/A,TRUE,"BALANCE.XLS";"income",#N/A,TRUE,"STATE.XLS";"cash",#N/A,TRUE,"STATE.XLS";"est",#N/A,TRUE,"STATE.XLS";"corp",#N/A,TRUE,"STATE.XLS";"general",#N/A,TRUE,"STATE.XLS";"corpmc",#N/A,TRUE,"STATE.XLS";"corpwest",#N/A,TRUE,"STATE.XLS";"wolly",#N/A,TRUE,"STATE.XLS";#N/A,#N/A,TRUE,"consolidation"}</definedName>
    <definedName name="McClean1" hidden="1">{"minbs",#N/A,TRUE,"BALANCE.XLS";"income",#N/A,TRUE,"STATE.XLS";"cash",#N/A,TRUE,"STATE.XLS";"est",#N/A,TRUE,"STATE.XLS";"corp",#N/A,TRUE,"STATE.XLS";"general",#N/A,TRUE,"STATE.XLS";"corpmc",#N/A,TRUE,"STATE.XLS";"corpwest",#N/A,TRUE,"STATE.XLS";"wolly",#N/A,TRUE,"STATE.XLS";#N/A,#N/A,TRUE,"consolidation"}</definedName>
    <definedName name="MGT" localSheetId="4">'[9]1.5 Mgt org'!$C$9:$O$20</definedName>
    <definedName name="MGT">'[10]1.5 Mgt org'!$C$9:$O$20</definedName>
    <definedName name="MILA" localSheetId="4">#REF!</definedName>
    <definedName name="MILA" localSheetId="5">#REF!</definedName>
    <definedName name="MILA">#REF!</definedName>
    <definedName name="miseenplace03prjpilotes" localSheetId="4">#REF!</definedName>
    <definedName name="miseenplace03prjpilotes" localSheetId="5">#REF!</definedName>
    <definedName name="miseenplace03prjpilotes">#REF!</definedName>
    <definedName name="MS" localSheetId="4">#REF!</definedName>
    <definedName name="MS" localSheetId="5">#REF!</definedName>
    <definedName name="MS">#REF!</definedName>
    <definedName name="msp" localSheetId="4">#REF!</definedName>
    <definedName name="msp" localSheetId="5">#REF!</definedName>
    <definedName name="msp">#REF!</definedName>
    <definedName name="NORM" localSheetId="4">'[15]2.8a Norm'!$C$21</definedName>
    <definedName name="NORM">'[16]2.8a Norm'!$C$21</definedName>
    <definedName name="normb" localSheetId="4">'[15]2.8b Norm'!$C$7:$F$39</definedName>
    <definedName name="normb">'[16]2.8b Norm'!$C$7:$F$39</definedName>
    <definedName name="normc" localSheetId="4">'[15]2.8c Norm'!$C$7:$I$34</definedName>
    <definedName name="normc">'[16]2.8c Norm'!$C$7:$I$34</definedName>
    <definedName name="NORZ" localSheetId="4">'[9]2.8a Norm'!$C$7:$F$24</definedName>
    <definedName name="NORZ">'[10]2.8a Norm'!$C$7:$F$24</definedName>
    <definedName name="NWCAP" localSheetId="4">'[9]4.2c Norm WC'!$C$9:$F$22</definedName>
    <definedName name="NWCAP">'[10]4.2c Norm WC'!$C$9:$F$22</definedName>
    <definedName name="OBS" localSheetId="4">'[9]3.10 Off BS '!$C$8:$D$22</definedName>
    <definedName name="OBS">'[10]3.10 Off BS '!$C$8:$D$22</definedName>
    <definedName name="ou" localSheetId="4" hidden="1">{#N/A,#N/A,FALSE,"3";#N/A,#N/A,FALSE,"5";#N/A,#N/A,FALSE,"6";#N/A,#N/A,FALSE,"8";#N/A,#N/A,FALSE,"10";#N/A,#N/A,FALSE,"13";#N/A,#N/A,FALSE,"14";#N/A,#N/A,FALSE,"15";#N/A,#N/A,FALSE,"16"}</definedName>
    <definedName name="ou" localSheetId="5" hidden="1">{#N/A,#N/A,FALSE,"3";#N/A,#N/A,FALSE,"5";#N/A,#N/A,FALSE,"6";#N/A,#N/A,FALSE,"8";#N/A,#N/A,FALSE,"10";#N/A,#N/A,FALSE,"13";#N/A,#N/A,FALSE,"14";#N/A,#N/A,FALSE,"15";#N/A,#N/A,FALSE,"16"}</definedName>
    <definedName name="ou" hidden="1">{#N/A,#N/A,FALSE,"3";#N/A,#N/A,FALSE,"5";#N/A,#N/A,FALSE,"6";#N/A,#N/A,FALSE,"8";#N/A,#N/A,FALSE,"10";#N/A,#N/A,FALSE,"13";#N/A,#N/A,FALSE,"14";#N/A,#N/A,FALSE,"15";#N/A,#N/A,FALSE,"16"}</definedName>
    <definedName name="P" localSheetId="4">#REF!</definedName>
    <definedName name="P" localSheetId="5">#REF!</definedName>
    <definedName name="P">#REF!</definedName>
    <definedName name="page1" localSheetId="4">#REF!</definedName>
    <definedName name="page1" localSheetId="5">#REF!</definedName>
    <definedName name="page1">#REF!</definedName>
    <definedName name="page10" localSheetId="4">#REF!</definedName>
    <definedName name="page10" localSheetId="5">#REF!</definedName>
    <definedName name="page10">#REF!</definedName>
    <definedName name="page11" localSheetId="4">#REF!</definedName>
    <definedName name="page11" localSheetId="5">#REF!</definedName>
    <definedName name="page11">#REF!</definedName>
    <definedName name="page12" localSheetId="4">#REF!</definedName>
    <definedName name="page12" localSheetId="5">#REF!</definedName>
    <definedName name="page12">#REF!</definedName>
    <definedName name="page13" localSheetId="4">#REF!</definedName>
    <definedName name="page13" localSheetId="5">#REF!</definedName>
    <definedName name="page13">#REF!</definedName>
    <definedName name="page14" localSheetId="4">#REF!</definedName>
    <definedName name="page14" localSheetId="5">#REF!</definedName>
    <definedName name="page14">#REF!</definedName>
    <definedName name="page15" localSheetId="4">#REF!</definedName>
    <definedName name="page15" localSheetId="5">#REF!</definedName>
    <definedName name="page15">#REF!</definedName>
    <definedName name="page16" localSheetId="4">#REF!</definedName>
    <definedName name="page16" localSheetId="5">#REF!</definedName>
    <definedName name="page16">#REF!</definedName>
    <definedName name="page17" localSheetId="4">#REF!</definedName>
    <definedName name="page17" localSheetId="5">#REF!</definedName>
    <definedName name="page17">#REF!</definedName>
    <definedName name="page18" localSheetId="4">#REF!</definedName>
    <definedName name="page18" localSheetId="5">#REF!</definedName>
    <definedName name="page18">#REF!</definedName>
    <definedName name="page19" localSheetId="4">#REF!</definedName>
    <definedName name="page19" localSheetId="5">#REF!</definedName>
    <definedName name="page19">#REF!</definedName>
    <definedName name="page2" localSheetId="4">#REF!</definedName>
    <definedName name="page2" localSheetId="5">#REF!</definedName>
    <definedName name="page2">#REF!</definedName>
    <definedName name="page20" localSheetId="4">#REF!</definedName>
    <definedName name="page20" localSheetId="5">#REF!</definedName>
    <definedName name="page20">#REF!</definedName>
    <definedName name="page21" localSheetId="4">#REF!</definedName>
    <definedName name="page21" localSheetId="5">#REF!</definedName>
    <definedName name="page21">#REF!</definedName>
    <definedName name="page22" localSheetId="4">#REF!</definedName>
    <definedName name="page22" localSheetId="5">#REF!</definedName>
    <definedName name="page22">#REF!</definedName>
    <definedName name="page23" localSheetId="4">#REF!</definedName>
    <definedName name="page23" localSheetId="5">#REF!</definedName>
    <definedName name="page23">#REF!</definedName>
    <definedName name="page24" localSheetId="4">#REF!</definedName>
    <definedName name="page24" localSheetId="5">#REF!</definedName>
    <definedName name="page24">#REF!</definedName>
    <definedName name="page3" localSheetId="4">#REF!</definedName>
    <definedName name="page3" localSheetId="5">#REF!</definedName>
    <definedName name="page3">#REF!</definedName>
    <definedName name="page4" localSheetId="4">#REF!</definedName>
    <definedName name="page4" localSheetId="5">#REF!</definedName>
    <definedName name="page4">#REF!</definedName>
    <definedName name="page5" localSheetId="4">#REF!</definedName>
    <definedName name="page5" localSheetId="5">#REF!</definedName>
    <definedName name="page5">#REF!</definedName>
    <definedName name="page6" localSheetId="4">#REF!</definedName>
    <definedName name="page6" localSheetId="5">#REF!</definedName>
    <definedName name="page6">#REF!</definedName>
    <definedName name="page7" localSheetId="4">#REF!</definedName>
    <definedName name="page7" localSheetId="5">#REF!</definedName>
    <definedName name="page7">#REF!</definedName>
    <definedName name="page9" localSheetId="4">#REF!</definedName>
    <definedName name="page9" localSheetId="5">#REF!</definedName>
    <definedName name="page9">#REF!</definedName>
    <definedName name="PAL" localSheetId="4">#REF!</definedName>
    <definedName name="PAL" localSheetId="5">#REF!</definedName>
    <definedName name="PAL">#REF!</definedName>
    <definedName name="pc" localSheetId="4">#REF!</definedName>
    <definedName name="pc" localSheetId="5">#REF!</definedName>
    <definedName name="pc">#REF!</definedName>
    <definedName name="PEST" localSheetId="4">'[9]1.2 PEST'!$C$6:$D$22</definedName>
    <definedName name="PEST">'[10]1.2 PEST'!$C$6:$D$22</definedName>
    <definedName name="PIPE" localSheetId="4">#REF!</definedName>
    <definedName name="PIPE" localSheetId="5">#REF!</definedName>
    <definedName name="PIPE">#REF!</definedName>
    <definedName name="PL1_1" localSheetId="4">#REF!</definedName>
    <definedName name="PL1_1" localSheetId="5">#REF!</definedName>
    <definedName name="PL1_1">#REF!</definedName>
    <definedName name="PL1_2" localSheetId="4">#REF!</definedName>
    <definedName name="PL1_2" localSheetId="5">#REF!</definedName>
    <definedName name="PL1_2">#REF!</definedName>
    <definedName name="PL1_3" localSheetId="4">#REF!</definedName>
    <definedName name="PL1_3" localSheetId="5">#REF!</definedName>
    <definedName name="PL1_3">#REF!</definedName>
    <definedName name="PL11_1" localSheetId="4">#REF!</definedName>
    <definedName name="PL11_1" localSheetId="5">#REF!</definedName>
    <definedName name="PL11_1">#REF!</definedName>
    <definedName name="PL11_2" localSheetId="4">#REF!</definedName>
    <definedName name="PL11_2" localSheetId="5">#REF!</definedName>
    <definedName name="PL11_2">#REF!</definedName>
    <definedName name="PL11_3" localSheetId="4">#REF!</definedName>
    <definedName name="PL11_3" localSheetId="5">#REF!</definedName>
    <definedName name="PL11_3">#REF!</definedName>
    <definedName name="PL11_4" localSheetId="4">#REF!</definedName>
    <definedName name="PL11_4" localSheetId="5">#REF!</definedName>
    <definedName name="PL11_4">#REF!</definedName>
    <definedName name="PL15_1" localSheetId="4">#REF!</definedName>
    <definedName name="PL15_1" localSheetId="5">#REF!</definedName>
    <definedName name="PL15_1">#REF!</definedName>
    <definedName name="PL15_2" localSheetId="4">#REF!</definedName>
    <definedName name="PL15_2" localSheetId="5">#REF!</definedName>
    <definedName name="PL15_2">#REF!</definedName>
    <definedName name="PL15_3" localSheetId="4">#REF!</definedName>
    <definedName name="PL15_3" localSheetId="5">#REF!</definedName>
    <definedName name="PL15_3">#REF!</definedName>
    <definedName name="PL16_1" localSheetId="4">#REF!</definedName>
    <definedName name="PL16_1" localSheetId="5">#REF!</definedName>
    <definedName name="PL16_1">#REF!</definedName>
    <definedName name="PL16_2" localSheetId="4">#REF!</definedName>
    <definedName name="PL16_2" localSheetId="5">#REF!</definedName>
    <definedName name="PL16_2">#REF!</definedName>
    <definedName name="PL17_1" localSheetId="4">#REF!</definedName>
    <definedName name="PL17_1" localSheetId="5">#REF!</definedName>
    <definedName name="PL17_1">#REF!</definedName>
    <definedName name="PL17_2" localSheetId="4">#REF!</definedName>
    <definedName name="PL17_2" localSheetId="5">#REF!</definedName>
    <definedName name="PL17_2">#REF!</definedName>
    <definedName name="PL17_3" localSheetId="4">#REF!</definedName>
    <definedName name="PL17_3" localSheetId="5">#REF!</definedName>
    <definedName name="PL17_3">#REF!</definedName>
    <definedName name="PL2_1" localSheetId="4">#REF!</definedName>
    <definedName name="PL2_1" localSheetId="5">#REF!</definedName>
    <definedName name="PL2_1">#REF!</definedName>
    <definedName name="PL2_2" localSheetId="4">#REF!</definedName>
    <definedName name="PL2_2" localSheetId="5">#REF!</definedName>
    <definedName name="PL2_2">#REF!</definedName>
    <definedName name="PL2_3" localSheetId="4">#REF!</definedName>
    <definedName name="PL2_3" localSheetId="5">#REF!</definedName>
    <definedName name="PL2_3">#REF!</definedName>
    <definedName name="PL20_1" localSheetId="4">#REF!</definedName>
    <definedName name="PL20_1" localSheetId="5">#REF!</definedName>
    <definedName name="PL20_1">#REF!</definedName>
    <definedName name="PL20_2" localSheetId="4">#REF!</definedName>
    <definedName name="PL20_2" localSheetId="5">#REF!</definedName>
    <definedName name="PL20_2">#REF!</definedName>
    <definedName name="PL20_3" localSheetId="4">#REF!</definedName>
    <definedName name="PL20_3" localSheetId="5">#REF!</definedName>
    <definedName name="PL20_3">#REF!</definedName>
    <definedName name="PL20_4" localSheetId="4">#REF!</definedName>
    <definedName name="PL20_4" localSheetId="5">#REF!</definedName>
    <definedName name="PL20_4">#REF!</definedName>
    <definedName name="PL20_5" localSheetId="4">#REF!</definedName>
    <definedName name="PL20_5" localSheetId="5">#REF!</definedName>
    <definedName name="PL20_5">#REF!</definedName>
    <definedName name="PL20_6" localSheetId="4">#REF!</definedName>
    <definedName name="PL20_6" localSheetId="5">#REF!</definedName>
    <definedName name="PL20_6">#REF!</definedName>
    <definedName name="PL21_1" localSheetId="4">#REF!</definedName>
    <definedName name="PL21_1" localSheetId="5">#REF!</definedName>
    <definedName name="PL21_1">#REF!</definedName>
    <definedName name="PL21_2" localSheetId="4">#REF!</definedName>
    <definedName name="PL21_2" localSheetId="5">#REF!</definedName>
    <definedName name="PL21_2">#REF!</definedName>
    <definedName name="PL3_1" localSheetId="4">#REF!</definedName>
    <definedName name="PL3_1" localSheetId="5">#REF!</definedName>
    <definedName name="PL3_1">#REF!</definedName>
    <definedName name="PL3_2" localSheetId="4">#REF!</definedName>
    <definedName name="PL3_2" localSheetId="5">#REF!</definedName>
    <definedName name="PL3_2">#REF!</definedName>
    <definedName name="PL3_3" localSheetId="4">#REF!</definedName>
    <definedName name="PL3_3" localSheetId="5">#REF!</definedName>
    <definedName name="PL3_3">#REF!</definedName>
    <definedName name="PL3_4" localSheetId="4">#REF!</definedName>
    <definedName name="PL3_4" localSheetId="5">#REF!</definedName>
    <definedName name="PL3_4">#REF!</definedName>
    <definedName name="PL3_5" localSheetId="4">#REF!</definedName>
    <definedName name="PL3_5" localSheetId="5">#REF!</definedName>
    <definedName name="PL3_5">#REF!</definedName>
    <definedName name="PL3_6" localSheetId="4">#REF!</definedName>
    <definedName name="PL3_6" localSheetId="5">#REF!</definedName>
    <definedName name="PL3_6">#REF!</definedName>
    <definedName name="PL43_1_A" localSheetId="4">#REF!</definedName>
    <definedName name="PL43_1_A" localSheetId="5">#REF!</definedName>
    <definedName name="PL43_1_A">#REF!</definedName>
    <definedName name="PL43_1_B" localSheetId="4">#REF!</definedName>
    <definedName name="PL43_1_B" localSheetId="5">#REF!</definedName>
    <definedName name="PL43_1_B">#REF!</definedName>
    <definedName name="PL43_2" localSheetId="4">#REF!</definedName>
    <definedName name="PL43_2" localSheetId="5">#REF!</definedName>
    <definedName name="PL43_2">#REF!</definedName>
    <definedName name="PL44_1_A" localSheetId="4">#REF!</definedName>
    <definedName name="PL44_1_A" localSheetId="5">#REF!</definedName>
    <definedName name="PL44_1_A">#REF!</definedName>
    <definedName name="PL44_1_B" localSheetId="4">#REF!</definedName>
    <definedName name="PL44_1_B" localSheetId="5">#REF!</definedName>
    <definedName name="PL44_1_B">#REF!</definedName>
    <definedName name="PL44_2" localSheetId="4">#REF!</definedName>
    <definedName name="PL44_2" localSheetId="5">#REF!</definedName>
    <definedName name="PL44_2">#REF!</definedName>
    <definedName name="PL45_A" localSheetId="4">#REF!</definedName>
    <definedName name="PL45_A" localSheetId="5">#REF!</definedName>
    <definedName name="PL45_A">#REF!</definedName>
    <definedName name="PL45_B" localSheetId="4">#REF!</definedName>
    <definedName name="PL45_B" localSheetId="5">#REF!</definedName>
    <definedName name="PL45_B">#REF!</definedName>
    <definedName name="PL50_1" localSheetId="4">#REF!</definedName>
    <definedName name="PL50_1" localSheetId="5">#REF!</definedName>
    <definedName name="PL50_1">#REF!</definedName>
    <definedName name="PL50_2" localSheetId="4">#REF!</definedName>
    <definedName name="PL50_2" localSheetId="5">#REF!</definedName>
    <definedName name="PL50_2">#REF!</definedName>
    <definedName name="PL50_3" localSheetId="4">#REF!</definedName>
    <definedName name="PL50_3" localSheetId="5">#REF!</definedName>
    <definedName name="PL50_3">#REF!</definedName>
    <definedName name="PL51_1" localSheetId="4">#REF!</definedName>
    <definedName name="PL51_1" localSheetId="5">#REF!</definedName>
    <definedName name="PL51_1">#REF!</definedName>
    <definedName name="PL51_2" localSheetId="4">#REF!</definedName>
    <definedName name="PL51_2" localSheetId="5">#REF!</definedName>
    <definedName name="PL51_2">#REF!</definedName>
    <definedName name="PL51_3" localSheetId="4">#REF!</definedName>
    <definedName name="PL51_3" localSheetId="5">#REF!</definedName>
    <definedName name="PL51_3">#REF!</definedName>
    <definedName name="PL53_A" localSheetId="4">#REF!</definedName>
    <definedName name="PL53_A" localSheetId="5">#REF!</definedName>
    <definedName name="PL53_A">#REF!</definedName>
    <definedName name="PL53_B" localSheetId="4">#REF!</definedName>
    <definedName name="PL53_B" localSheetId="5">#REF!</definedName>
    <definedName name="PL53_B">#REF!</definedName>
    <definedName name="PN1_A" localSheetId="4">#REF!</definedName>
    <definedName name="PN1_A" localSheetId="5">#REF!</definedName>
    <definedName name="PN1_A">#REF!</definedName>
    <definedName name="PN1_B" localSheetId="4">#REF!</definedName>
    <definedName name="PN1_B" localSheetId="5">#REF!</definedName>
    <definedName name="PN1_B">#REF!</definedName>
    <definedName name="PN1_C" localSheetId="4">#REF!</definedName>
    <definedName name="PN1_C" localSheetId="5">#REF!</definedName>
    <definedName name="PN1_C">#REF!</definedName>
    <definedName name="PN2_A" localSheetId="4">#REF!</definedName>
    <definedName name="PN2_A" localSheetId="5">#REF!</definedName>
    <definedName name="PN2_A">#REF!</definedName>
    <definedName name="PN2_B" localSheetId="4">#REF!</definedName>
    <definedName name="PN2_B" localSheetId="5">#REF!</definedName>
    <definedName name="PN2_B">#REF!</definedName>
    <definedName name="po" localSheetId="4">#REF!</definedName>
    <definedName name="po" localSheetId="5">#REF!</definedName>
    <definedName name="po">#REF!</definedName>
    <definedName name="POP" localSheetId="4">#REF!</definedName>
    <definedName name="POP" localSheetId="5">#REF!</definedName>
    <definedName name="POP">#REF!</definedName>
    <definedName name="_xlnm.Print_Area" localSheetId="4">#REF!</definedName>
    <definedName name="_xlnm.Print_Area" localSheetId="5">#REF!</definedName>
    <definedName name="_xlnm.Print_Area">#REF!</definedName>
    <definedName name="Project" localSheetId="4">'[19]Set-up'!#REF!</definedName>
    <definedName name="Project" localSheetId="5">'[20]Set-up'!#REF!</definedName>
    <definedName name="Project">'[20]Set-up'!#REF!</definedName>
    <definedName name="RECAP" localSheetId="4">#REF!</definedName>
    <definedName name="RECAP" localSheetId="5">#REF!</definedName>
    <definedName name="RECAP">#REF!</definedName>
    <definedName name="REP" localSheetId="4">'[9]1.11 Related parties'!$C$6:$F$23</definedName>
    <definedName name="REP">'[10]1.11 Related parties'!$C$6:$F$23</definedName>
    <definedName name="REPA" localSheetId="4">'[9]1.11 Related parties'!$C$6:$F$23</definedName>
    <definedName name="REPA">'[10]1.11 Related parties'!$C$6:$F$23</definedName>
    <definedName name="rngDvalBFP" localSheetId="4">'[19]Set-up'!$D$95:$D$97</definedName>
    <definedName name="rngDvalBFP">'[20]Set-up'!$D$95:$D$97</definedName>
    <definedName name="rngDvalCurrency" localSheetId="4">'[19]Set-up'!$B$95:$B$106</definedName>
    <definedName name="rngDvalCurrency">'[20]Set-up'!$B$95:$B$106</definedName>
    <definedName name="rngDvalCY" localSheetId="4">'[19]Set-up'!$H$95:$H$97</definedName>
    <definedName name="rngDvalCY">'[20]Set-up'!$H$95:$H$97</definedName>
    <definedName name="rngDvalDenomination" localSheetId="4">'[19]Set-up'!$I$95:$I$98</definedName>
    <definedName name="rngDvalDenomination">'[20]Set-up'!$I$95:$I$98</definedName>
    <definedName name="rngDvalMonths" localSheetId="4">'[19]Set-up'!$C$95:$C$106</definedName>
    <definedName name="rngDvalMonths">'[20]Set-up'!$C$95:$C$106</definedName>
    <definedName name="rngDvalTimeline" localSheetId="4">'[19]Set-up'!$G$95:$G$418</definedName>
    <definedName name="rngDvalTimeline">'[20]Set-up'!$G$95:$G$418</definedName>
    <definedName name="rngDvalYTDNotation1" localSheetId="4">'[19]Set-up'!$E$95:$E$106</definedName>
    <definedName name="rngDvalYTDNotation1">'[20]Set-up'!$E$95:$E$106</definedName>
    <definedName name="rngDvalYTDNotation2" localSheetId="4">'[19]Set-up'!$F$95:$F$106</definedName>
    <definedName name="rngDvalYTDNotation2">'[20]Set-up'!$F$95:$F$106</definedName>
    <definedName name="rngSelCurrency" localSheetId="4">'[19]Set-up'!$B$4</definedName>
    <definedName name="rngSelCurrency">'[20]Set-up'!$B$4</definedName>
    <definedName name="rngSelCY" localSheetId="4">[30]sysWorkbook!$C$15</definedName>
    <definedName name="rngSelCY">[31]sysWorkbook!$C$15</definedName>
    <definedName name="rngSelCYNotation" localSheetId="4">[30]sysWorkbook!$I$15</definedName>
    <definedName name="rngSelCYNotation">[31]sysWorkbook!$I$15</definedName>
    <definedName name="rngSelDecimal" localSheetId="4">'[19]Set-up'!#REF!</definedName>
    <definedName name="rngSelDecimal" localSheetId="5">'[20]Set-up'!#REF!</definedName>
    <definedName name="rngSelDecimal">'[20]Set-up'!#REF!</definedName>
    <definedName name="rngSelDenom" localSheetId="4">'[19]Set-up'!#REF!</definedName>
    <definedName name="rngSelDenom" localSheetId="5">'[20]Set-up'!#REF!</definedName>
    <definedName name="rngSelDenom">'[20]Set-up'!#REF!</definedName>
    <definedName name="rngSelHY" localSheetId="4">[30]sysWorkbook!$E$15</definedName>
    <definedName name="rngSelHY">[31]sysWorkbook!$E$15</definedName>
    <definedName name="rngSelLastAM" localSheetId="4">[30]sysWorkbook!$O$15</definedName>
    <definedName name="rngSelLastAM">[31]sysWorkbook!$O$15</definedName>
    <definedName name="rngSelProjName" localSheetId="4">[30]sysWorkbook!$A$15</definedName>
    <definedName name="rngSelProjName">[31]sysWorkbook!$A$15</definedName>
    <definedName name="rngSelPY" localSheetId="4">[30]sysWorkbook!$G$15</definedName>
    <definedName name="rngSelPY">[31]sysWorkbook!$G$15</definedName>
    <definedName name="rngSelPYNotation" localSheetId="4">[30]sysWorkbook!$K$15</definedName>
    <definedName name="rngSelPYNotation">[31]sysWorkbook!$K$15</definedName>
    <definedName name="rngSelYE" localSheetId="4">[30]sysWorkbook!$M$15</definedName>
    <definedName name="rngSelYE">[31]sysWorkbook!$M$15</definedName>
    <definedName name="RP" localSheetId="4">'[9]1.11 Related parties'!$C$6:$F$23</definedName>
    <definedName name="RP">'[10]1.11 Related parties'!$C$6:$F$23</definedName>
    <definedName name="runr" localSheetId="4">'[15]2.12 Run rate'!$C$9:$J$42</definedName>
    <definedName name="runr">'[16]2.12 Run rate'!$C$9:$J$42</definedName>
    <definedName name="SA" localSheetId="4">'[9]5.8 Sensitivity'!$C$7:$J$18</definedName>
    <definedName name="SA">'[10]5.8 Sensitivity'!$C$7:$J$18</definedName>
    <definedName name="salesB" localSheetId="4">'[15]2.3 Sales mix'!$C$7:$G$18</definedName>
    <definedName name="salesB">'[16]2.3 Sales mix'!$C$7:$G$18</definedName>
    <definedName name="sarki" localSheetId="4" hidden="1">#REF!,#REF!</definedName>
    <definedName name="sarki" localSheetId="5" hidden="1">#REF!,#REF!</definedName>
    <definedName name="sarki" hidden="1">#REF!,#REF!</definedName>
    <definedName name="scen_change" localSheetId="4" hidden="1">#REF!</definedName>
    <definedName name="scen_change" localSheetId="5" hidden="1">#REF!</definedName>
    <definedName name="scen_change" hidden="1">#REF!</definedName>
    <definedName name="scen_date1" hidden="1">34242.6520833333</definedName>
    <definedName name="scen_date2" hidden="1">34242.6522800926</definedName>
    <definedName name="scen_date3" hidden="1">34242.6524652778</definedName>
    <definedName name="scen_name1" hidden="1">"actuel"</definedName>
    <definedName name="scen_name2" hidden="1">"avant"</definedName>
    <definedName name="scen_name3" hidden="1">"apres"</definedName>
    <definedName name="scen_num" hidden="1">3</definedName>
    <definedName name="scen_result" localSheetId="4" hidden="1">#REF!,#REF!</definedName>
    <definedName name="scen_result" localSheetId="5" hidden="1">#REF!,#REF!</definedName>
    <definedName name="scen_result" hidden="1">#REF!,#REF!</definedName>
    <definedName name="scen_user1" hidden="1">"Saddi SOUMAÏLA I. / DTM"</definedName>
    <definedName name="scen_user2" hidden="1">"Saddi SOUMAÏLA I. / DTM"</definedName>
    <definedName name="scen_user3" hidden="1">"Saddi SOUMAÏLA I. / DTM"</definedName>
    <definedName name="scen_value0" hidden="1">"0"</definedName>
    <definedName name="scen_value1" hidden="1">0</definedName>
    <definedName name="scen_value2" hidden="1">30</definedName>
    <definedName name="scen_value3" hidden="1">-20</definedName>
    <definedName name="scenchg2" localSheetId="4" hidden="1">#REF!</definedName>
    <definedName name="scenchg2" localSheetId="5" hidden="1">#REF!</definedName>
    <definedName name="scenchg2" hidden="1">#REF!</definedName>
    <definedName name="sdfc" localSheetId="4" hidden="1">#REF!</definedName>
    <definedName name="sdfc" localSheetId="5" hidden="1">#REF!</definedName>
    <definedName name="sdfc" hidden="1">#REF!</definedName>
    <definedName name="sdsds" localSheetId="4" hidden="1">#REF!</definedName>
    <definedName name="sdsds" localSheetId="5" hidden="1">#REF!</definedName>
    <definedName name="sdsds" hidden="1">#REF!</definedName>
    <definedName name="SGA" localSheetId="4">'[9]2.7 Forex'!$C$9:$K$32</definedName>
    <definedName name="SGA">'[10]2.7 Forex'!$C$9:$K$32</definedName>
    <definedName name="solver_adj" localSheetId="4" hidden="1">[32]Hypothèses!#REF!</definedName>
    <definedName name="solver_adj" localSheetId="5" hidden="1">[32]Hypothèses!#REF!</definedName>
    <definedName name="solver_adj" hidden="1">[32]Hypothèses!#REF!</definedName>
    <definedName name="solver_drv" hidden="1">1</definedName>
    <definedName name="solver_est" hidden="1">1</definedName>
    <definedName name="solver_itr" hidden="1">1000</definedName>
    <definedName name="solver_lhs1" localSheetId="4" hidden="1">#REF!</definedName>
    <definedName name="solver_lhs1" localSheetId="5" hidden="1">#REF!</definedName>
    <definedName name="solver_lhs1" hidden="1">#REF!</definedName>
    <definedName name="solver_lhs2" localSheetId="4" hidden="1">#REF!</definedName>
    <definedName name="solver_lhs2" localSheetId="5" hidden="1">#REF!</definedName>
    <definedName name="solver_lhs2" hidden="1">#REF!</definedName>
    <definedName name="solver_lin" hidden="1">1</definedName>
    <definedName name="solver_num" hidden="1">2</definedName>
    <definedName name="solver_nwt" hidden="1">1</definedName>
    <definedName name="solver_opt" localSheetId="4" hidden="1">[32]Hypothèses!#REF!</definedName>
    <definedName name="solver_opt" localSheetId="5" hidden="1">[32]Hypothèses!#REF!</definedName>
    <definedName name="solver_opt" hidden="1">[32]Hypothèses!#REF!</definedName>
    <definedName name="solver_pre" hidden="1">0.001</definedName>
    <definedName name="solver_rel1" hidden="1">1</definedName>
    <definedName name="solver_rel2" hidden="1">3</definedName>
    <definedName name="solver_rhs1" hidden="1">211000</definedName>
    <definedName name="solver_rhs2" hidden="1">210000</definedName>
    <definedName name="solver_scl" hidden="1">1</definedName>
    <definedName name="solver_sho" hidden="1">0</definedName>
    <definedName name="solver_tim" hidden="1">100</definedName>
    <definedName name="solver_tmp" hidden="1">210000</definedName>
    <definedName name="solver_tol" hidden="1">0.05</definedName>
    <definedName name="solver_typ" hidden="1">3</definedName>
    <definedName name="solver_val" hidden="1">1000000</definedName>
    <definedName name="SOUKAHARS" localSheetId="4">#REF!</definedName>
    <definedName name="SOUKAHARS" localSheetId="5">#REF!</definedName>
    <definedName name="SOUKAHARS">#REF!</definedName>
    <definedName name="STK" localSheetId="4">'[9]3.4 Stock'!$C$8:$F$21</definedName>
    <definedName name="STK">'[10]3.4 Stock'!$C$8:$F$21</definedName>
    <definedName name="SWOT" localSheetId="4">'[9]1.4 SWOT'!$C$6:$D$22</definedName>
    <definedName name="SWOT">'[10]1.4 SWOT'!$C$6:$D$22</definedName>
    <definedName name="t" localSheetId="4">'[33]Set-up'!#REF!</definedName>
    <definedName name="t" localSheetId="5">'[34]Set-up'!#REF!</definedName>
    <definedName name="t">'[34]Set-up'!#REF!</definedName>
    <definedName name="T7_S_AS_M_C4_M06">[35]Juin!$F$126</definedName>
    <definedName name="T7_S_AS_M_C4_M07">[35]Juillet!$F$126</definedName>
    <definedName name="T7_S_AS_M_C4_M08">[35]Août!$F$126</definedName>
    <definedName name="T7_S_AS_M_C4_M09">[35]Septembre!$F$126</definedName>
    <definedName name="T7_S_AS_M_C4_M10">[35]Octobre!$F$126</definedName>
    <definedName name="T7_S_AS_M_C4_M11">[35]Novembre!$F$126</definedName>
    <definedName name="T7_S_AS_M_C4_M12">[35]Décembre!$F$126</definedName>
    <definedName name="T7_S_AS_M_C5_M01">[35]Janvier!$G$126</definedName>
    <definedName name="T7_S_AS_M_C5_M02">[35]Février!$G$126</definedName>
    <definedName name="T7_S_AS_M_C5_M03">[35]Mars!$G$126</definedName>
    <definedName name="T7_S_AS_M_C5_M04">[35]Avril!$G$126</definedName>
    <definedName name="T7_S_AS_M_C5_M05">[35]Mai!$G$126</definedName>
    <definedName name="T7_S_AS_M_C5_M06">[35]Juin!$G$126</definedName>
    <definedName name="T7_S_AS_M_C5_M07">[35]Juillet!$G$126</definedName>
    <definedName name="T7_S_AS_M_C5_M08">[35]Août!$G$126</definedName>
    <definedName name="T7_S_AS_M_C5_M09">[35]Septembre!$G$126</definedName>
    <definedName name="T7_S_AS_M_C5_M10">[35]Octobre!$G$126</definedName>
    <definedName name="T7_S_AS_M_C5_M11">[35]Novembre!$G$126</definedName>
    <definedName name="T7_S_AS_M_C5_M12">[35]Décembre!$G$126</definedName>
    <definedName name="T7_S_CA_M_C1_M01">[35]Janvier!$C$127</definedName>
    <definedName name="T7_S_CA_M_C1_M02">[35]Février!$C$127</definedName>
    <definedName name="T7_S_CA_M_C1_M03">[35]Mars!$C$127</definedName>
    <definedName name="T7_S_CA_M_C1_M04">[35]Avril!$C$127</definedName>
    <definedName name="T7_S_CA_M_C1_M05">[35]Mai!$C$127</definedName>
    <definedName name="T7_S_CA_M_C1_M06">[35]Juin!$C$127</definedName>
    <definedName name="T7_S_CA_M_C1_M07">[35]Juillet!$C$127</definedName>
    <definedName name="T7_S_CA_M_C1_M08">[35]Août!$C$127</definedName>
    <definedName name="T7_S_CA_M_C1_M09">[35]Septembre!$C$127</definedName>
    <definedName name="T7_S_CA_M_C1_M10">[35]Octobre!$C$127</definedName>
    <definedName name="T7_S_CA_M_C1_M11">[35]Novembre!$C$127</definedName>
    <definedName name="T7_S_CA_M_C1_M12">[35]Décembre!$C$127</definedName>
    <definedName name="T7_S_CA_M_C2_M01">[35]Janvier!$D$127</definedName>
    <definedName name="T7_S_CA_M_C2_M02">[35]Février!$D$127</definedName>
    <definedName name="T7_S_CA_M_C2_M03">[35]Mars!$D$127</definedName>
    <definedName name="T7_S_CA_M_C2_M04">[35]Avril!$D$127</definedName>
    <definedName name="T7_S_CA_M_C2_M05">[35]Mai!$D$127</definedName>
    <definedName name="T7_S_CA_M_C2_M06">[35]Juin!$D$127</definedName>
    <definedName name="T7_S_CA_M_C2_M07">[35]Juillet!$D$127</definedName>
    <definedName name="T7_S_CA_M_C2_M08">[35]Août!$D$127</definedName>
    <definedName name="T7_S_CA_M_C2_M09">[35]Septembre!$D$127</definedName>
    <definedName name="T7_S_CA_M_C2_M10">[35]Octobre!$D$127</definedName>
    <definedName name="T7_S_CA_M_C2_M11">[35]Novembre!$D$127</definedName>
    <definedName name="T7_S_CA_M_C2_M12">[35]Décembre!$D$127</definedName>
    <definedName name="T7_S_CA_M_C3_M01">[35]Janvier!$E$127</definedName>
    <definedName name="T7_S_CA_M_C3_M02">[35]Février!$E$127</definedName>
    <definedName name="T7_S_CA_M_C3_M03">[35]Mars!$E$127</definedName>
    <definedName name="T7_S_CA_M_C3_M04">[35]Avril!$E$127</definedName>
    <definedName name="T7_S_CA_M_C3_M05">[35]Mai!$E$127</definedName>
    <definedName name="T7_S_CA_M_C3_M06">[35]Juin!$E$127</definedName>
    <definedName name="T7_S_CA_M_C3_M07">[35]Juillet!$E$127</definedName>
    <definedName name="T7_S_CA_M_C3_M08">[35]Août!$E$127</definedName>
    <definedName name="T7_S_CA_M_C3_M09">[35]Septembre!$E$127</definedName>
    <definedName name="T7_S_CA_M_C3_M10">[35]Octobre!$E$127</definedName>
    <definedName name="T7_S_CA_M_C3_M11">[35]Novembre!$E$127</definedName>
    <definedName name="T7_S_CA_M_C3_M12">[35]Décembre!$E$127</definedName>
    <definedName name="T7_S_CA_M_C4_M01">[35]Janvier!$F$127</definedName>
    <definedName name="T7_S_CA_M_C4_M02">[35]Février!$F$127</definedName>
    <definedName name="T7_S_CA_M_C4_M03">[35]Mars!$F$127</definedName>
    <definedName name="T7_S_CA_M_C4_M04">[35]Avril!$F$127</definedName>
    <definedName name="T7_S_CA_M_C4_M05">[35]Mai!$F$127</definedName>
    <definedName name="T7_S_CA_M_C4_M06">[35]Juin!$F$127</definedName>
    <definedName name="T7_S_CA_M_C4_M07">[35]Juillet!$F$127</definedName>
    <definedName name="T7_S_CA_M_C4_M08">[35]Août!$F$127</definedName>
    <definedName name="T7_S_CA_M_C4_M09">[35]Septembre!$F$127</definedName>
    <definedName name="T7_S_CA_M_C4_M10">[35]Octobre!$F$127</definedName>
    <definedName name="T7_S_CA_M_C4_M11">[35]Novembre!$F$127</definedName>
    <definedName name="T7_S_CA_M_C4_M12">[35]Décembre!$F$127</definedName>
    <definedName name="T7_S_CA_M_C5_M01">[35]Janvier!$G$127</definedName>
    <definedName name="T7_S_CA_M_C5_M02">[35]Février!$G$127</definedName>
    <definedName name="T7_S_CA_M_C5_M03">[35]Mars!$G$127</definedName>
    <definedName name="T7_S_CA_M_C5_M04">[35]Avril!$G$127</definedName>
    <definedName name="T7_S_CA_M_C5_M05">[35]Mai!$G$127</definedName>
    <definedName name="T7_S_CA_M_C5_M06">[35]Juin!$G$127</definedName>
    <definedName name="T7_S_CA_M_C5_M07">[35]Juillet!$G$127</definedName>
    <definedName name="T7_S_CA_M_C5_M08">[35]Août!$G$127</definedName>
    <definedName name="T7_S_CA_M_C5_M09">[35]Septembre!$G$127</definedName>
    <definedName name="T7_S_CA_M_C5_M10">[35]Octobre!$G$127</definedName>
    <definedName name="T7_S_CA_M_C5_M11">[35]Novembre!$G$127</definedName>
    <definedName name="T7_S_CA_M_C5_M12">[35]Décembre!$G$127</definedName>
    <definedName name="T7_S_EP_M_C1_M01">[35]Janvier!$C$125</definedName>
    <definedName name="T7_S_EP_M_C1_M02">[35]Février!$C$125</definedName>
    <definedName name="T7_S_EP_M_C1_M04">[35]Avril!$C$125</definedName>
    <definedName name="T7_S_EP_M_C1_M05">[35]Mai!$C$125</definedName>
    <definedName name="T7_S_EP_M_C1_M07">[35]Juillet!$C$125</definedName>
    <definedName name="T7_S_EP_M_C1_M08">[35]Août!$C$125</definedName>
    <definedName name="T7_S_EP_M_C1_M09">[35]Septembre!$C$125</definedName>
    <definedName name="T7_S_EP_M_C1_M11">[35]Novembre!$C$125</definedName>
    <definedName name="T7_S_EP_M_C1_M12">[35]Décembre!$C$125</definedName>
    <definedName name="T7_S_EP_M_C2_M02">[35]Février!$D$125</definedName>
    <definedName name="T7_S_EP_M_C2_M03">[35]Mars!$D$125</definedName>
    <definedName name="T7_S_EP_M_C2_M04">[35]Avril!$D$125</definedName>
    <definedName name="T7_S_EP_M_C2_M06">[35]Juin!$D$125</definedName>
    <definedName name="T7_S_EP_M_C2_M07">[35]Juillet!$D$125</definedName>
    <definedName name="T7_S_EP_M_C2_M08">[35]Août!$D$125</definedName>
    <definedName name="T7_S_EP_M_C2_M10">[35]Octobre!$D$125</definedName>
    <definedName name="T7_S_EP_M_C2_M11">[35]Novembre!$D$125</definedName>
    <definedName name="T7_S_EP_M_C2_M12">[35]Décembre!$D$125</definedName>
    <definedName name="T7_S_EP_M_C3_M02">[35]Février!$E$125</definedName>
    <definedName name="T7_S_EP_M_C3_M03">[35]Mars!$E$125</definedName>
    <definedName name="T7_S_EP_M_C3_M04">[35]Avril!$E$125</definedName>
    <definedName name="T7_S_EP_M_C3_M06">[35]Juin!$E$125</definedName>
    <definedName name="T7_S_EP_M_C3_M07">[35]Juillet!$E$125</definedName>
    <definedName name="T7_S_EP_M_C3_M09">[35]Septembre!$E$125</definedName>
    <definedName name="T7_S_EP_M_C3_M10">[35]Octobre!$E$125</definedName>
    <definedName name="T7_S_EP_M_C3_M12">[35]Décembre!$E$125</definedName>
    <definedName name="T7_S_EP_M_C4_M01">[35]Janvier!$F$125</definedName>
    <definedName name="T7_S_EP_M_C4_M03">[35]Mars!$F$125</definedName>
    <definedName name="T7_S_EP_M_C4_M04">[35]Avril!$F$125</definedName>
    <definedName name="T7_S_EP_M_C4_M05">[35]Mai!$F$125</definedName>
    <definedName name="T7_S_EP_M_C4_M07">[35]Juillet!$F$125</definedName>
    <definedName name="T7_S_EP_M_C4_M08">[35]Août!$F$125</definedName>
    <definedName name="T7_S_EP_M_C4_M10">[35]Octobre!$F$125</definedName>
    <definedName name="T7_S_EP_M_C4_M11">[35]Novembre!$F$125</definedName>
    <definedName name="T7_S_EP_M_C5_M01">[35]Janvier!$G$125</definedName>
    <definedName name="T7_S_EP_M_C5_M02">[35]Février!$G$125</definedName>
    <definedName name="T7_S_EP_M_C5_M04">[35]Avril!$G$125</definedName>
    <definedName name="T7_S_EP_M_C5_M05">[35]Mai!$G$125</definedName>
    <definedName name="T7_S_EP_M_C5_M06">[35]Juin!$G$125</definedName>
    <definedName name="T7_S_EP_M_C5_M08">[35]Août!$G$125</definedName>
    <definedName name="T7_S_EP_M_C5_M09">[35]Septembre!$G$125</definedName>
    <definedName name="T7_S_EP_M_C5_M11">[35]Novembre!$G$125</definedName>
    <definedName name="T7_S_EP_M_C5_M12">[35]Décembre!$G$125</definedName>
    <definedName name="T7_S_VE_M_C1_M02">[35]Février!$C$124</definedName>
    <definedName name="T7_S_VE_M_C1_M03">[35]Mars!$C$124</definedName>
    <definedName name="T7_S_VE_M_C1_M04">[35]Avril!$C$124</definedName>
    <definedName name="T7_S_VE_M_C1_M06">[35]Juin!$C$124</definedName>
    <definedName name="T7_S_VE_M_C1_M07">[35]Juillet!$C$124</definedName>
    <definedName name="T7_S_VE_M_C1_M08">[35]Août!$C$124</definedName>
    <definedName name="T7_S_VE_M_C1_M10">[35]Octobre!$C$124</definedName>
    <definedName name="T7_S_VE_M_C1_M11">[35]Novembre!$C$124</definedName>
    <definedName name="T7_S_VE_M_C2_M01">[35]Janvier!$D$124</definedName>
    <definedName name="T7_S_VE_M_C2_M02">[35]Février!$D$124</definedName>
    <definedName name="T7_S_VE_M_C2_M03">[35]Mars!$D$124</definedName>
    <definedName name="T7_S_VE_M_C2_M05">[35]Mai!$D$124</definedName>
    <definedName name="T7_S_VE_M_C2_M06">[35]Juin!$D$124</definedName>
    <definedName name="T7_S_VE_M_C2_M07">[35]Juillet!$D$124</definedName>
    <definedName name="T7_S_VE_M_C2_M08">[35]Août!$D$124</definedName>
    <definedName name="T7_S_VE_M_C2_M10">[35]Octobre!$D$124</definedName>
    <definedName name="T7_S_VE_M_C2_M11">[35]Novembre!$D$124</definedName>
    <definedName name="TAB_ECARTS">'[11]TABLEAU ECARTS'!$A$3:$X$32</definedName>
    <definedName name="TAB_PDM">[11]TABLEAU!$B$3:$Y$73</definedName>
    <definedName name="tabcumulFRF" localSheetId="4">#REF!</definedName>
    <definedName name="tabcumulFRF" localSheetId="5">#REF!</definedName>
    <definedName name="tabcumulFRF">#REF!</definedName>
    <definedName name="tata" localSheetId="4" hidden="1">{"minbs",#N/A,TRUE,"BALANCE.XLS";"income",#N/A,TRUE,"STATE.XLS";"cash",#N/A,TRUE,"STATE.XLS";"est",#N/A,TRUE,"STATE.XLS";"corp",#N/A,TRUE,"STATE.XLS";"general",#N/A,TRUE,"STATE.XLS";"corpmc",#N/A,TRUE,"STATE.XLS";"corpwest",#N/A,TRUE,"STATE.XLS";"wolly",#N/A,TRUE,"STATE.XLS";#N/A,#N/A,TRUE,"consolidation"}</definedName>
    <definedName name="tata" localSheetId="5" hidden="1">{"minbs",#N/A,TRUE,"BALANCE.XLS";"income",#N/A,TRUE,"STATE.XLS";"cash",#N/A,TRUE,"STATE.XLS";"est",#N/A,TRUE,"STATE.XLS";"corp",#N/A,TRUE,"STATE.XLS";"general",#N/A,TRUE,"STATE.XLS";"corpmc",#N/A,TRUE,"STATE.XLS";"corpwest",#N/A,TRUE,"STATE.XLS";"wolly",#N/A,TRUE,"STATE.XLS";#N/A,#N/A,TRUE,"consolidation"}</definedName>
    <definedName name="tata" hidden="1">{"minbs",#N/A,TRUE,"BALANCE.XLS";"income",#N/A,TRUE,"STATE.XLS";"cash",#N/A,TRUE,"STATE.XLS";"est",#N/A,TRUE,"STATE.XLS";"corp",#N/A,TRUE,"STATE.XLS";"general",#N/A,TRUE,"STATE.XLS";"corpmc",#N/A,TRUE,"STATE.XLS";"corpwest",#N/A,TRUE,"STATE.XLS";"wolly",#N/A,TRUE,"STATE.XLS";#N/A,#N/A,TRUE,"consolidation"}</definedName>
    <definedName name="tati" localSheetId="4" hidden="1">{#N/A,#N/A,FALSE,"3";#N/A,#N/A,FALSE,"5";#N/A,#N/A,FALSE,"6";#N/A,#N/A,FALSE,"8";#N/A,#N/A,FALSE,"10";#N/A,#N/A,FALSE,"13";#N/A,#N/A,FALSE,"14";#N/A,#N/A,FALSE,"15";#N/A,#N/A,FALSE,"16"}</definedName>
    <definedName name="tati" localSheetId="5" hidden="1">{#N/A,#N/A,FALSE,"3";#N/A,#N/A,FALSE,"5";#N/A,#N/A,FALSE,"6";#N/A,#N/A,FALSE,"8";#N/A,#N/A,FALSE,"10";#N/A,#N/A,FALSE,"13";#N/A,#N/A,FALSE,"14";#N/A,#N/A,FALSE,"15";#N/A,#N/A,FALSE,"16"}</definedName>
    <definedName name="tati" hidden="1">{#N/A,#N/A,FALSE,"3";#N/A,#N/A,FALSE,"5";#N/A,#N/A,FALSE,"6";#N/A,#N/A,FALSE,"8";#N/A,#N/A,FALSE,"10";#N/A,#N/A,FALSE,"13";#N/A,#N/A,FALSE,"14";#N/A,#N/A,FALSE,"15";#N/A,#N/A,FALSE,"16"}</definedName>
    <definedName name="Taxes" localSheetId="4">[23]Lists!$A$7:$A$77</definedName>
    <definedName name="Taxes">[24]Lists!$A$7:$A$77</definedName>
    <definedName name="TFA" localSheetId="4">'[9]3.3 Fixed assets'!$C$8:$F$20</definedName>
    <definedName name="TFA">'[10]3.3 Fixed assets'!$C$8:$F$20</definedName>
    <definedName name="tftchristine" localSheetId="4" hidden="1">{#N/A,#N/A,FALSE,"3";#N/A,#N/A,FALSE,"5";#N/A,#N/A,FALSE,"6";#N/A,#N/A,FALSE,"8";#N/A,#N/A,FALSE,"10";#N/A,#N/A,FALSE,"13";#N/A,#N/A,FALSE,"14";#N/A,#N/A,FALSE,"15";#N/A,#N/A,FALSE,"16"}</definedName>
    <definedName name="tftchristine" localSheetId="5" hidden="1">{#N/A,#N/A,FALSE,"3";#N/A,#N/A,FALSE,"5";#N/A,#N/A,FALSE,"6";#N/A,#N/A,FALSE,"8";#N/A,#N/A,FALSE,"10";#N/A,#N/A,FALSE,"13";#N/A,#N/A,FALSE,"14";#N/A,#N/A,FALSE,"15";#N/A,#N/A,FALSE,"16"}</definedName>
    <definedName name="tftchristine" hidden="1">{#N/A,#N/A,FALSE,"3";#N/A,#N/A,FALSE,"5";#N/A,#N/A,FALSE,"6";#N/A,#N/A,FALSE,"8";#N/A,#N/A,FALSE,"10";#N/A,#N/A,FALSE,"13";#N/A,#N/A,FALSE,"14";#N/A,#N/A,FALSE,"15";#N/A,#N/A,FALSE,"16"}</definedName>
    <definedName name="tftchristine2" localSheetId="4" hidden="1">{#N/A,#N/A,FALSE,"3";#N/A,#N/A,FALSE,"5";#N/A,#N/A,FALSE,"6";#N/A,#N/A,FALSE,"8";#N/A,#N/A,FALSE,"10";#N/A,#N/A,FALSE,"13";#N/A,#N/A,FALSE,"14";#N/A,#N/A,FALSE,"15";#N/A,#N/A,FALSE,"16"}</definedName>
    <definedName name="tftchristine2" localSheetId="5" hidden="1">{#N/A,#N/A,FALSE,"3";#N/A,#N/A,FALSE,"5";#N/A,#N/A,FALSE,"6";#N/A,#N/A,FALSE,"8";#N/A,#N/A,FALSE,"10";#N/A,#N/A,FALSE,"13";#N/A,#N/A,FALSE,"14";#N/A,#N/A,FALSE,"15";#N/A,#N/A,FALSE,"16"}</definedName>
    <definedName name="tftchristine2" hidden="1">{#N/A,#N/A,FALSE,"3";#N/A,#N/A,FALSE,"5";#N/A,#N/A,FALSE,"6";#N/A,#N/A,FALSE,"8";#N/A,#N/A,FALSE,"10";#N/A,#N/A,FALSE,"13";#N/A,#N/A,FALSE,"14";#N/A,#N/A,FALSE,"15";#N/A,#N/A,FALSE,"16"}</definedName>
    <definedName name="TOTO" localSheetId="4" hidden="1">{#N/A,#N/A,FALSE,"3";#N/A,#N/A,FALSE,"5";#N/A,#N/A,FALSE,"6";#N/A,#N/A,FALSE,"8";#N/A,#N/A,FALSE,"10";#N/A,#N/A,FALSE,"13";#N/A,#N/A,FALSE,"14";#N/A,#N/A,FALSE,"15";#N/A,#N/A,FALSE,"16"}</definedName>
    <definedName name="TOTO" localSheetId="5" hidden="1">{#N/A,#N/A,FALSE,"3";#N/A,#N/A,FALSE,"5";#N/A,#N/A,FALSE,"6";#N/A,#N/A,FALSE,"8";#N/A,#N/A,FALSE,"10";#N/A,#N/A,FALSE,"13";#N/A,#N/A,FALSE,"14";#N/A,#N/A,FALSE,"15";#N/A,#N/A,FALSE,"16"}</definedName>
    <definedName name="TOTO" hidden="1">{#N/A,#N/A,FALSE,"3";#N/A,#N/A,FALSE,"5";#N/A,#N/A,FALSE,"6";#N/A,#N/A,FALSE,"8";#N/A,#N/A,FALSE,"10";#N/A,#N/A,FALSE,"13";#N/A,#N/A,FALSE,"14";#N/A,#N/A,FALSE,"15";#N/A,#N/A,FALSE,"16"}</definedName>
    <definedName name="toto2" localSheetId="4" hidden="1">{#N/A,#N/A,FALSE,"3";#N/A,#N/A,FALSE,"5";#N/A,#N/A,FALSE,"6";#N/A,#N/A,FALSE,"8";#N/A,#N/A,FALSE,"10";#N/A,#N/A,FALSE,"13";#N/A,#N/A,FALSE,"14";#N/A,#N/A,FALSE,"15";#N/A,#N/A,FALSE,"16"}</definedName>
    <definedName name="toto2" localSheetId="5" hidden="1">{#N/A,#N/A,FALSE,"3";#N/A,#N/A,FALSE,"5";#N/A,#N/A,FALSE,"6";#N/A,#N/A,FALSE,"8";#N/A,#N/A,FALSE,"10";#N/A,#N/A,FALSE,"13";#N/A,#N/A,FALSE,"14";#N/A,#N/A,FALSE,"15";#N/A,#N/A,FALSE,"16"}</definedName>
    <definedName name="toto2" hidden="1">{#N/A,#N/A,FALSE,"3";#N/A,#N/A,FALSE,"5";#N/A,#N/A,FALSE,"6";#N/A,#N/A,FALSE,"8";#N/A,#N/A,FALSE,"10";#N/A,#N/A,FALSE,"13";#N/A,#N/A,FALSE,"14";#N/A,#N/A,FALSE,"15";#N/A,#N/A,FALSE,"16"}</definedName>
    <definedName name="tototo" localSheetId="4" hidden="1">{#N/A,#N/A,FALSE,"3";#N/A,#N/A,FALSE,"5";#N/A,#N/A,FALSE,"6";#N/A,#N/A,FALSE,"8";#N/A,#N/A,FALSE,"10";#N/A,#N/A,FALSE,"13";#N/A,#N/A,FALSE,"14";#N/A,#N/A,FALSE,"15";#N/A,#N/A,FALSE,"16"}</definedName>
    <definedName name="tototo" localSheetId="5" hidden="1">{#N/A,#N/A,FALSE,"3";#N/A,#N/A,FALSE,"5";#N/A,#N/A,FALSE,"6";#N/A,#N/A,FALSE,"8";#N/A,#N/A,FALSE,"10";#N/A,#N/A,FALSE,"13";#N/A,#N/A,FALSE,"14";#N/A,#N/A,FALSE,"15";#N/A,#N/A,FALSE,"16"}</definedName>
    <definedName name="tototo" hidden="1">{#N/A,#N/A,FALSE,"3";#N/A,#N/A,FALSE,"5";#N/A,#N/A,FALSE,"6";#N/A,#N/A,FALSE,"8";#N/A,#N/A,FALSE,"10";#N/A,#N/A,FALSE,"13";#N/A,#N/A,FALSE,"14";#N/A,#N/A,FALSE,"15";#N/A,#N/A,FALSE,"16"}</definedName>
    <definedName name="tototo2" localSheetId="4" hidden="1">{#N/A,#N/A,FALSE,"3";#N/A,#N/A,FALSE,"5";#N/A,#N/A,FALSE,"6";#N/A,#N/A,FALSE,"8";#N/A,#N/A,FALSE,"10";#N/A,#N/A,FALSE,"13";#N/A,#N/A,FALSE,"14";#N/A,#N/A,FALSE,"15";#N/A,#N/A,FALSE,"16"}</definedName>
    <definedName name="tototo2" localSheetId="5" hidden="1">{#N/A,#N/A,FALSE,"3";#N/A,#N/A,FALSE,"5";#N/A,#N/A,FALSE,"6";#N/A,#N/A,FALSE,"8";#N/A,#N/A,FALSE,"10";#N/A,#N/A,FALSE,"13";#N/A,#N/A,FALSE,"14";#N/A,#N/A,FALSE,"15";#N/A,#N/A,FALSE,"16"}</definedName>
    <definedName name="tototo2" hidden="1">{#N/A,#N/A,FALSE,"3";#N/A,#N/A,FALSE,"5";#N/A,#N/A,FALSE,"6";#N/A,#N/A,FALSE,"8";#N/A,#N/A,FALSE,"10";#N/A,#N/A,FALSE,"13";#N/A,#N/A,FALSE,"14";#N/A,#N/A,FALSE,"15";#N/A,#N/A,FALSE,"16"}</definedName>
    <definedName name="totul" localSheetId="4" hidden="1">{#N/A,#N/A,FALSE,"3";#N/A,#N/A,FALSE,"5";#N/A,#N/A,FALSE,"6";#N/A,#N/A,FALSE,"8";#N/A,#N/A,FALSE,"10";#N/A,#N/A,FALSE,"13";#N/A,#N/A,FALSE,"14";#N/A,#N/A,FALSE,"15";#N/A,#N/A,FALSE,"16"}</definedName>
    <definedName name="totul" localSheetId="5" hidden="1">{#N/A,#N/A,FALSE,"3";#N/A,#N/A,FALSE,"5";#N/A,#N/A,FALSE,"6";#N/A,#N/A,FALSE,"8";#N/A,#N/A,FALSE,"10";#N/A,#N/A,FALSE,"13";#N/A,#N/A,FALSE,"14";#N/A,#N/A,FALSE,"15";#N/A,#N/A,FALSE,"16"}</definedName>
    <definedName name="totul" hidden="1">{#N/A,#N/A,FALSE,"3";#N/A,#N/A,FALSE,"5";#N/A,#N/A,FALSE,"6";#N/A,#N/A,FALSE,"8";#N/A,#N/A,FALSE,"10";#N/A,#N/A,FALSE,"13";#N/A,#N/A,FALSE,"14";#N/A,#N/A,FALSE,"15";#N/A,#N/A,FALSE,"16"}</definedName>
    <definedName name="TRAVAUX01" localSheetId="4">#REF!</definedName>
    <definedName name="TRAVAUX01" localSheetId="5">#REF!</definedName>
    <definedName name="TRAVAUX01">#REF!</definedName>
    <definedName name="TRAVAUX07" localSheetId="4">#REF!</definedName>
    <definedName name="TRAVAUX07" localSheetId="5">#REF!</definedName>
    <definedName name="TRAVAUX07">#REF!</definedName>
    <definedName name="TRAVAUX08" localSheetId="4">#REF!</definedName>
    <definedName name="TRAVAUX08" localSheetId="5">#REF!</definedName>
    <definedName name="TRAVAUX08">#REF!</definedName>
    <definedName name="TRAVAUX10" localSheetId="4">#REF!</definedName>
    <definedName name="TRAVAUX10" localSheetId="5">#REF!</definedName>
    <definedName name="TRAVAUX10">#REF!</definedName>
    <definedName name="TRAVAUX11" localSheetId="4">#REF!</definedName>
    <definedName name="TRAVAUX11" localSheetId="5">#REF!</definedName>
    <definedName name="TRAVAUX11">#REF!</definedName>
    <definedName name="TRAVAUX12" localSheetId="4">#REF!</definedName>
    <definedName name="TRAVAUX12" localSheetId="5">#REF!</definedName>
    <definedName name="TRAVAUX12">#REF!</definedName>
    <definedName name="TRAVAUX13" localSheetId="4">#REF!</definedName>
    <definedName name="TRAVAUX13" localSheetId="5">#REF!</definedName>
    <definedName name="TRAVAUX13">#REF!</definedName>
    <definedName name="TRAVAUX14" localSheetId="4">#REF!</definedName>
    <definedName name="TRAVAUX14" localSheetId="5">#REF!</definedName>
    <definedName name="TRAVAUX14">#REF!</definedName>
    <definedName name="TRAVAUX15" localSheetId="4">#REF!</definedName>
    <definedName name="TRAVAUX15" localSheetId="5">#REF!</definedName>
    <definedName name="TRAVAUX15">#REF!</definedName>
    <definedName name="TRAVAUX20" localSheetId="4">#REF!</definedName>
    <definedName name="TRAVAUX20" localSheetId="5">#REF!</definedName>
    <definedName name="TRAVAUX20">#REF!</definedName>
    <definedName name="TRAVAUX21" localSheetId="4">#REF!</definedName>
    <definedName name="TRAVAUX21" localSheetId="5">#REF!</definedName>
    <definedName name="TRAVAUX21">#REF!</definedName>
    <definedName name="TRAVAUX22" localSheetId="4">#REF!</definedName>
    <definedName name="TRAVAUX22" localSheetId="5">#REF!</definedName>
    <definedName name="TRAVAUX22">#REF!</definedName>
    <definedName name="TRAVAUX25" localSheetId="4">#REF!</definedName>
    <definedName name="TRAVAUX25" localSheetId="5">#REF!</definedName>
    <definedName name="TRAVAUX25">#REF!</definedName>
    <definedName name="TRAVAUX27" localSheetId="4">#REF!</definedName>
    <definedName name="TRAVAUX27" localSheetId="5">#REF!</definedName>
    <definedName name="TRAVAUX27">#REF!</definedName>
    <definedName name="TRAVAUX28" localSheetId="4">#REF!</definedName>
    <definedName name="TRAVAUX28" localSheetId="5">#REF!</definedName>
    <definedName name="TRAVAUX28">#REF!</definedName>
    <definedName name="TRAVAUX29" localSheetId="4">#REF!</definedName>
    <definedName name="TRAVAUX29" localSheetId="5">#REF!</definedName>
    <definedName name="TRAVAUX29">#REF!</definedName>
    <definedName name="TRAVAUX31" localSheetId="4">#REF!</definedName>
    <definedName name="TRAVAUX31" localSheetId="5">#REF!</definedName>
    <definedName name="TRAVAUX31">#REF!</definedName>
    <definedName name="TRAVAUX32" localSheetId="4">#REF!</definedName>
    <definedName name="TRAVAUX32" localSheetId="5">#REF!</definedName>
    <definedName name="TRAVAUX32">#REF!</definedName>
    <definedName name="TRAVAUX33" localSheetId="4">#REF!</definedName>
    <definedName name="TRAVAUX33" localSheetId="5">#REF!</definedName>
    <definedName name="TRAVAUX33">#REF!</definedName>
    <definedName name="TRAVAUX34" localSheetId="4">#REF!</definedName>
    <definedName name="TRAVAUX34" localSheetId="5">#REF!</definedName>
    <definedName name="TRAVAUX34">#REF!</definedName>
    <definedName name="TRAVAUX35" localSheetId="4">#REF!</definedName>
    <definedName name="TRAVAUX35" localSheetId="5">#REF!</definedName>
    <definedName name="TRAVAUX35">#REF!</definedName>
    <definedName name="TRAVAUX36" localSheetId="4">#REF!</definedName>
    <definedName name="TRAVAUX36" localSheetId="5">#REF!</definedName>
    <definedName name="TRAVAUX36">#REF!</definedName>
    <definedName name="TRAVAUX38" localSheetId="4">#REF!</definedName>
    <definedName name="TRAVAUX38" localSheetId="5">#REF!</definedName>
    <definedName name="TRAVAUX38">#REF!</definedName>
    <definedName name="TRAVAUX39" localSheetId="4">#REF!</definedName>
    <definedName name="TRAVAUX39" localSheetId="5">#REF!</definedName>
    <definedName name="TRAVAUX39">#REF!</definedName>
    <definedName name="TRAVAUX40" localSheetId="4">#REF!</definedName>
    <definedName name="TRAVAUX40" localSheetId="5">#REF!</definedName>
    <definedName name="TRAVAUX40">#REF!</definedName>
    <definedName name="TRAVAUX41" localSheetId="4">#REF!</definedName>
    <definedName name="TRAVAUX41" localSheetId="5">#REF!</definedName>
    <definedName name="TRAVAUX41">#REF!</definedName>
    <definedName name="TRAVAUX42" localSheetId="4">#REF!</definedName>
    <definedName name="TRAVAUX42" localSheetId="5">#REF!</definedName>
    <definedName name="TRAVAUX42">#REF!</definedName>
    <definedName name="TRAVAUX43" localSheetId="4">#REF!</definedName>
    <definedName name="TRAVAUX43" localSheetId="5">#REF!</definedName>
    <definedName name="TRAVAUX43">#REF!</definedName>
    <definedName name="TRAVAUX44" localSheetId="4">#REF!</definedName>
    <definedName name="TRAVAUX44" localSheetId="5">#REF!</definedName>
    <definedName name="TRAVAUX44">#REF!</definedName>
    <definedName name="TRAVAUX45" localSheetId="4">#REF!</definedName>
    <definedName name="TRAVAUX45" localSheetId="5">#REF!</definedName>
    <definedName name="TRAVAUX45">#REF!</definedName>
    <definedName name="TRAVAUX47" localSheetId="4">#REF!</definedName>
    <definedName name="TRAVAUX47" localSheetId="5">#REF!</definedName>
    <definedName name="TRAVAUX47">#REF!</definedName>
    <definedName name="TRAVAUX48" localSheetId="4">#REF!</definedName>
    <definedName name="TRAVAUX48" localSheetId="5">#REF!</definedName>
    <definedName name="TRAVAUX48">#REF!</definedName>
    <definedName name="TRAVAUX49" localSheetId="4">#REF!</definedName>
    <definedName name="TRAVAUX49" localSheetId="5">#REF!</definedName>
    <definedName name="TRAVAUX49">#REF!</definedName>
    <definedName name="TRAVAUX50" localSheetId="4">#REF!</definedName>
    <definedName name="TRAVAUX50" localSheetId="5">#REF!</definedName>
    <definedName name="TRAVAUX50">#REF!</definedName>
    <definedName name="TRAVAUX51" localSheetId="4">#REF!</definedName>
    <definedName name="TRAVAUX51" localSheetId="5">#REF!</definedName>
    <definedName name="TRAVAUX51">#REF!</definedName>
    <definedName name="TRAVAUX53" localSheetId="4">#REF!</definedName>
    <definedName name="TRAVAUX53" localSheetId="5">#REF!</definedName>
    <definedName name="TRAVAUX53">#REF!</definedName>
    <definedName name="TRAVAUX58" localSheetId="4">#REF!</definedName>
    <definedName name="TRAVAUX58" localSheetId="5">#REF!</definedName>
    <definedName name="TRAVAUX58">#REF!</definedName>
    <definedName name="TRAVAUX59" localSheetId="4">#REF!</definedName>
    <definedName name="TRAVAUX59" localSheetId="5">#REF!</definedName>
    <definedName name="TRAVAUX59">#REF!</definedName>
    <definedName name="TRAVAUX67" localSheetId="4">#REF!</definedName>
    <definedName name="TRAVAUX67" localSheetId="5">#REF!</definedName>
    <definedName name="TRAVAUX67">#REF!</definedName>
    <definedName name="TY" localSheetId="4" hidden="1">{#N/A,#N/A,FALSE,"3";#N/A,#N/A,FALSE,"5";#N/A,#N/A,FALSE,"6";#N/A,#N/A,FALSE,"8";#N/A,#N/A,FALSE,"10";#N/A,#N/A,FALSE,"13";#N/A,#N/A,FALSE,"14";#N/A,#N/A,FALSE,"15";#N/A,#N/A,FALSE,"16"}</definedName>
    <definedName name="TY" localSheetId="5" hidden="1">{#N/A,#N/A,FALSE,"3";#N/A,#N/A,FALSE,"5";#N/A,#N/A,FALSE,"6";#N/A,#N/A,FALSE,"8";#N/A,#N/A,FALSE,"10";#N/A,#N/A,FALSE,"13";#N/A,#N/A,FALSE,"14";#N/A,#N/A,FALSE,"15";#N/A,#N/A,FALSE,"16"}</definedName>
    <definedName name="TY" hidden="1">{#N/A,#N/A,FALSE,"3";#N/A,#N/A,FALSE,"5";#N/A,#N/A,FALSE,"6";#N/A,#N/A,FALSE,"8";#N/A,#N/A,FALSE,"10";#N/A,#N/A,FALSE,"13";#N/A,#N/A,FALSE,"14";#N/A,#N/A,FALSE,"15";#N/A,#N/A,FALSE,"16"}</definedName>
    <definedName name="USD" localSheetId="4">'[36]BS ME (Old)'!$C$46</definedName>
    <definedName name="USD">'[37]BS ME (Old)'!$C$46</definedName>
    <definedName name="USP" localSheetId="4">'[9]2.6 USP'!$C$8:$I$31</definedName>
    <definedName name="USP">'[10]2.6 USP'!$C$8:$I$31</definedName>
    <definedName name="v" localSheetId="4" hidden="1">{#N/A,#N/A,FALSE,"3";#N/A,#N/A,FALSE,"5";#N/A,#N/A,FALSE,"6";#N/A,#N/A,FALSE,"8";#N/A,#N/A,FALSE,"10";#N/A,#N/A,FALSE,"13";#N/A,#N/A,FALSE,"14";#N/A,#N/A,FALSE,"15";#N/A,#N/A,FALSE,"16"}</definedName>
    <definedName name="v" localSheetId="5" hidden="1">{#N/A,#N/A,FALSE,"3";#N/A,#N/A,FALSE,"5";#N/A,#N/A,FALSE,"6";#N/A,#N/A,FALSE,"8";#N/A,#N/A,FALSE,"10";#N/A,#N/A,FALSE,"13";#N/A,#N/A,FALSE,"14";#N/A,#N/A,FALSE,"15";#N/A,#N/A,FALSE,"16"}</definedName>
    <definedName name="v" hidden="1">{#N/A,#N/A,FALSE,"3";#N/A,#N/A,FALSE,"5";#N/A,#N/A,FALSE,"6";#N/A,#N/A,FALSE,"8";#N/A,#N/A,FALSE,"10";#N/A,#N/A,FALSE,"13";#N/A,#N/A,FALSE,"14";#N/A,#N/A,FALSE,"15";#N/A,#N/A,FALSE,"16"}</definedName>
    <definedName name="w" localSheetId="4" hidden="1">{#N/A,#N/A,FALSE,"3";#N/A,#N/A,FALSE,"5";#N/A,#N/A,FALSE,"6";#N/A,#N/A,FALSE,"8";#N/A,#N/A,FALSE,"10";#N/A,#N/A,FALSE,"13";#N/A,#N/A,FALSE,"14";#N/A,#N/A,FALSE,"15";#N/A,#N/A,FALSE,"16"}</definedName>
    <definedName name="w" localSheetId="5" hidden="1">{#N/A,#N/A,FALSE,"3";#N/A,#N/A,FALSE,"5";#N/A,#N/A,FALSE,"6";#N/A,#N/A,FALSE,"8";#N/A,#N/A,FALSE,"10";#N/A,#N/A,FALSE,"13";#N/A,#N/A,FALSE,"14";#N/A,#N/A,FALSE,"15";#N/A,#N/A,FALSE,"16"}</definedName>
    <definedName name="w" hidden="1">{#N/A,#N/A,FALSE,"3";#N/A,#N/A,FALSE,"5";#N/A,#N/A,FALSE,"6";#N/A,#N/A,FALSE,"8";#N/A,#N/A,FALSE,"10";#N/A,#N/A,FALSE,"13";#N/A,#N/A,FALSE,"14";#N/A,#N/A,FALSE,"15";#N/A,#N/A,FALSE,"16"}</definedName>
    <definedName name="WC3_A" localSheetId="4">#REF!</definedName>
    <definedName name="WC3_A" localSheetId="5">#REF!</definedName>
    <definedName name="WC3_A">#REF!</definedName>
    <definedName name="WC3_B" localSheetId="4">#REF!</definedName>
    <definedName name="WC3_B" localSheetId="5">#REF!</definedName>
    <definedName name="WC3_B">#REF!</definedName>
    <definedName name="WC3_C" localSheetId="4">#REF!</definedName>
    <definedName name="WC3_C" localSheetId="5">#REF!</definedName>
    <definedName name="WC3_C">#REF!</definedName>
    <definedName name="WC3_D" localSheetId="4">#REF!</definedName>
    <definedName name="WC3_D" localSheetId="5">#REF!</definedName>
    <definedName name="WC3_D">#REF!</definedName>
    <definedName name="WC3_E" localSheetId="4">#REF!</definedName>
    <definedName name="WC3_E" localSheetId="5">#REF!</definedName>
    <definedName name="WC3_E">#REF!</definedName>
    <definedName name="WC4_1" localSheetId="4">#REF!</definedName>
    <definedName name="WC4_1" localSheetId="5">#REF!</definedName>
    <definedName name="WC4_1">#REF!</definedName>
    <definedName name="WC4_2" localSheetId="4">#REF!</definedName>
    <definedName name="WC4_2" localSheetId="5">#REF!</definedName>
    <definedName name="WC4_2">#REF!</definedName>
    <definedName name="WC4_3" localSheetId="4">#REF!</definedName>
    <definedName name="WC4_3" localSheetId="5">#REF!</definedName>
    <definedName name="WC4_3">#REF!</definedName>
    <definedName name="WC4_4" localSheetId="4">#REF!</definedName>
    <definedName name="WC4_4" localSheetId="5">#REF!</definedName>
    <definedName name="WC4_4">#REF!</definedName>
    <definedName name="WC4_5" localSheetId="4">#REF!</definedName>
    <definedName name="WC4_5" localSheetId="5">#REF!</definedName>
    <definedName name="WC4_5">#REF!</definedName>
    <definedName name="WC4_6" localSheetId="4">#REF!</definedName>
    <definedName name="WC4_6" localSheetId="5">#REF!</definedName>
    <definedName name="WC4_6">#REF!</definedName>
    <definedName name="WC4_7" localSheetId="4">#REF!</definedName>
    <definedName name="WC4_7" localSheetId="5">#REF!</definedName>
    <definedName name="WC4_7">#REF!</definedName>
    <definedName name="WCAP" localSheetId="4">'[9]4.2a WC'!$C$10:$F$25</definedName>
    <definedName name="WCAP">'[10]4.2a WC'!$C$10:$F$25</definedName>
    <definedName name="wrn.All._.Production._.96." localSheetId="4" hidden="1">{"DJX VIEW 1",#N/A,TRUE,"DJX PROD.";"DP VIEW 1",#N/A,TRUE,"DP PROD.";"DJU VIEW 1",#N/A,TRUE,"DJU PROD.";"DJPODS VIEW 1",#N/A,TRUE,"DJ PODS PROD.";"INVENTORY VIEW 1",#N/A,TRUE,"Inventory";"MILL BLEND VIEW 1",#N/A,TRUE,"Mill Blend"}</definedName>
    <definedName name="wrn.All._.Production._.96." localSheetId="5" hidden="1">{"DJX VIEW 1",#N/A,TRUE,"DJX PROD.";"DP VIEW 1",#N/A,TRUE,"DP PROD.";"DJU VIEW 1",#N/A,TRUE,"DJU PROD.";"DJPODS VIEW 1",#N/A,TRUE,"DJ PODS PROD.";"INVENTORY VIEW 1",#N/A,TRUE,"Inventory";"MILL BLEND VIEW 1",#N/A,TRUE,"Mill Blend"}</definedName>
    <definedName name="wrn.All._.Production._.96." hidden="1">{"DJX VIEW 1",#N/A,TRUE,"DJX PROD.";"DP VIEW 1",#N/A,TRUE,"DP PROD.";"DJU VIEW 1",#N/A,TRUE,"DJU PROD.";"DJPODS VIEW 1",#N/A,TRUE,"DJ PODS PROD.";"INVENTORY VIEW 1",#N/A,TRUE,"Inventory";"MILL BLEND VIEW 1",#N/A,TRUE,"Mill Blend"}</definedName>
    <definedName name="wrn.Comptes95." localSheetId="4" hidden="1">{#N/A,#N/A,FALSE,"3";#N/A,#N/A,FALSE,"5";#N/A,#N/A,FALSE,"6";#N/A,#N/A,FALSE,"8";#N/A,#N/A,FALSE,"10";#N/A,#N/A,FALSE,"13";#N/A,#N/A,FALSE,"14";#N/A,#N/A,FALSE,"15";#N/A,#N/A,FALSE,"16"}</definedName>
    <definedName name="wrn.Comptes95." localSheetId="5" hidden="1">{#N/A,#N/A,FALSE,"3";#N/A,#N/A,FALSE,"5";#N/A,#N/A,FALSE,"6";#N/A,#N/A,FALSE,"8";#N/A,#N/A,FALSE,"10";#N/A,#N/A,FALSE,"13";#N/A,#N/A,FALSE,"14";#N/A,#N/A,FALSE,"15";#N/A,#N/A,FALSE,"16"}</definedName>
    <definedName name="wrn.Comptes95." hidden="1">{#N/A,#N/A,FALSE,"3";#N/A,#N/A,FALSE,"5";#N/A,#N/A,FALSE,"6";#N/A,#N/A,FALSE,"8";#N/A,#N/A,FALSE,"10";#N/A,#N/A,FALSE,"13";#N/A,#N/A,FALSE,"14";#N/A,#N/A,FALSE,"15";#N/A,#N/A,FALSE,"16"}</definedName>
    <definedName name="wrn.Comptes95bis" localSheetId="4" hidden="1">{#N/A,#N/A,FALSE,"3";#N/A,#N/A,FALSE,"5";#N/A,#N/A,FALSE,"6";#N/A,#N/A,FALSE,"8";#N/A,#N/A,FALSE,"10";#N/A,#N/A,FALSE,"13";#N/A,#N/A,FALSE,"14";#N/A,#N/A,FALSE,"15";#N/A,#N/A,FALSE,"16"}</definedName>
    <definedName name="wrn.Comptes95bis" localSheetId="5" hidden="1">{#N/A,#N/A,FALSE,"3";#N/A,#N/A,FALSE,"5";#N/A,#N/A,FALSE,"6";#N/A,#N/A,FALSE,"8";#N/A,#N/A,FALSE,"10";#N/A,#N/A,FALSE,"13";#N/A,#N/A,FALSE,"14";#N/A,#N/A,FALSE,"15";#N/A,#N/A,FALSE,"16"}</definedName>
    <definedName name="wrn.Comptes95bis" hidden="1">{#N/A,#N/A,FALSE,"3";#N/A,#N/A,FALSE,"5";#N/A,#N/A,FALSE,"6";#N/A,#N/A,FALSE,"8";#N/A,#N/A,FALSE,"10";#N/A,#N/A,FALSE,"13";#N/A,#N/A,FALSE,"14";#N/A,#N/A,FALSE,"15";#N/A,#N/A,FALSE,"16"}</definedName>
    <definedName name="wrn.FS." localSheetId="4" hidden="1">{#N/A,#N/A,FALSE," COVER";#N/A,#N/A,FALSE,"earnings";#N/A,#N/A,FALSE,"cos";#N/A,#N/A,FALSE,"FS PG 13-14";#N/A,#N/A,FALSE,"FS PG 15";#N/A,#N/A,FALSE,"CAPITAL97";#N/A,#N/A,FALSE,"DMPC97"}</definedName>
    <definedName name="wrn.FS." localSheetId="5" hidden="1">{#N/A,#N/A,FALSE," COVER";#N/A,#N/A,FALSE,"earnings";#N/A,#N/A,FALSE,"cos";#N/A,#N/A,FALSE,"FS PG 13-14";#N/A,#N/A,FALSE,"FS PG 15";#N/A,#N/A,FALSE,"CAPITAL97";#N/A,#N/A,FALSE,"DMPC97"}</definedName>
    <definedName name="wrn.FS." hidden="1">{#N/A,#N/A,FALSE," COVER";#N/A,#N/A,FALSE,"earnings";#N/A,#N/A,FALSE,"cos";#N/A,#N/A,FALSE,"FS PG 13-14";#N/A,#N/A,FALSE,"FS PG 15";#N/A,#N/A,FALSE,"CAPITAL97";#N/A,#N/A,FALSE,"DMPC97"}</definedName>
    <definedName name="wrn.McClean." localSheetId="4" hidden="1">{"mcbs",#N/A,TRUE,"BALANCE.XLS";"summary",#N/A,TRUE,"STATE.XLS";"mcclean",#N/A,TRUE,"STATE.XLS";"mine",#N/A,TRUE,"STATE.XLS";"mtce",#N/A,TRUE,"STATE.XLS";"mill",#N/A,TRUE,"STATE.XLS";"water",#N/A,TRUE,"STATE.XLS";"central",#N/A,TRUE,"STATE.XLS";"central1",#N/A,TRUE,"STATE.XLS";"eng",#N/A,TRUE,"STATE.XLS";"site",#N/A,TRUE,"STATE.XLS";"grade",#N/A,TRUE,"STATE.XLS";"explore",#N/A,TRUE,"STATE.XLS";"adm",#N/A,TRUE,"STATE.XLS";"develop",#N/A,TRUE,"STATE.XLS";"cap",#N/A,TRUE,"STATE.XLS"}</definedName>
    <definedName name="wrn.McClean." localSheetId="5" hidden="1">{"mcbs",#N/A,TRUE,"BALANCE.XLS";"summary",#N/A,TRUE,"STATE.XLS";"mcclean",#N/A,TRUE,"STATE.XLS";"mine",#N/A,TRUE,"STATE.XLS";"mtce",#N/A,TRUE,"STATE.XLS";"mill",#N/A,TRUE,"STATE.XLS";"water",#N/A,TRUE,"STATE.XLS";"central",#N/A,TRUE,"STATE.XLS";"central1",#N/A,TRUE,"STATE.XLS";"eng",#N/A,TRUE,"STATE.XLS";"site",#N/A,TRUE,"STATE.XLS";"grade",#N/A,TRUE,"STATE.XLS";"explore",#N/A,TRUE,"STATE.XLS";"adm",#N/A,TRUE,"STATE.XLS";"develop",#N/A,TRUE,"STATE.XLS";"cap",#N/A,TRUE,"STATE.XLS"}</definedName>
    <definedName name="wrn.McClean." hidden="1">{"mcbs",#N/A,TRUE,"BALANCE.XLS";"summary",#N/A,TRUE,"STATE.XLS";"mcclean",#N/A,TRUE,"STATE.XLS";"mine",#N/A,TRUE,"STATE.XLS";"mtce",#N/A,TRUE,"STATE.XLS";"mill",#N/A,TRUE,"STATE.XLS";"water",#N/A,TRUE,"STATE.XLS";"central",#N/A,TRUE,"STATE.XLS";"central1",#N/A,TRUE,"STATE.XLS";"eng",#N/A,TRUE,"STATE.XLS";"site",#N/A,TRUE,"STATE.XLS";"grade",#N/A,TRUE,"STATE.XLS";"explore",#N/A,TRUE,"STATE.XLS";"adm",#N/A,TRUE,"STATE.XLS";"develop",#N/A,TRUE,"STATE.XLS";"cap",#N/A,TRUE,"STATE.XLS"}</definedName>
    <definedName name="wrn.Midwest." localSheetId="4" hidden="1">{"mwbs",#N/A,TRUE,"BALANCE.XLS";"midsum",#N/A,TRUE,"STATE.XLS";"midwest",#N/A,TRUE,"STATE.XLS"}</definedName>
    <definedName name="wrn.Midwest." localSheetId="5" hidden="1">{"mwbs",#N/A,TRUE,"BALANCE.XLS";"midsum",#N/A,TRUE,"STATE.XLS";"midwest",#N/A,TRUE,"STATE.XLS"}</definedName>
    <definedName name="wrn.Midwest." hidden="1">{"mwbs",#N/A,TRUE,"BALANCE.XLS";"midsum",#N/A,TRUE,"STATE.XLS";"midwest",#N/A,TRUE,"STATE.XLS"}</definedName>
    <definedName name="wrn.Minatco." localSheetId="4" hidden="1">{"minbs",#N/A,TRUE,"BALANCE.XLS";"income",#N/A,TRUE,"STATE.XLS";"cash",#N/A,TRUE,"STATE.XLS";"est",#N/A,TRUE,"STATE.XLS";"corp",#N/A,TRUE,"STATE.XLS";"general",#N/A,TRUE,"STATE.XLS";"corpmc",#N/A,TRUE,"STATE.XLS";"corpwest",#N/A,TRUE,"STATE.XLS";"wolly",#N/A,TRUE,"STATE.XLS";#N/A,#N/A,TRUE,"consolidation"}</definedName>
    <definedName name="wrn.Minatco." localSheetId="5" hidden="1">{"minbs",#N/A,TRUE,"BALANCE.XLS";"income",#N/A,TRUE,"STATE.XLS";"cash",#N/A,TRUE,"STATE.XLS";"est",#N/A,TRUE,"STATE.XLS";"corp",#N/A,TRUE,"STATE.XLS";"general",#N/A,TRUE,"STATE.XLS";"corpmc",#N/A,TRUE,"STATE.XLS";"corpwest",#N/A,TRUE,"STATE.XLS";"wolly",#N/A,TRUE,"STATE.XLS";#N/A,#N/A,TRUE,"consolidation"}</definedName>
    <definedName name="wrn.Minatco." hidden="1">{"minbs",#N/A,TRUE,"BALANCE.XLS";"income",#N/A,TRUE,"STATE.XLS";"cash",#N/A,TRUE,"STATE.XLS";"est",#N/A,TRUE,"STATE.XLS";"corp",#N/A,TRUE,"STATE.XLS";"general",#N/A,TRUE,"STATE.XLS";"corpmc",#N/A,TRUE,"STATE.XLS";"corpwest",#N/A,TRUE,"STATE.XLS";"wolly",#N/A,TRUE,"STATE.XLS";#N/A,#N/A,TRUE,"consolidation"}</definedName>
    <definedName name="wrn.PRODUCTION._.1996._.CONFIDENTIAL." localSheetId="4" hidden="1">{"SALES VIEW 1",#N/A,FALSE,"Sales";"TRANSFERS VIEW 1",#N/A,FALSE,"Concentrate Transfers"}</definedName>
    <definedName name="wrn.PRODUCTION._.1996._.CONFIDENTIAL." localSheetId="5" hidden="1">{"SALES VIEW 1",#N/A,FALSE,"Sales";"TRANSFERS VIEW 1",#N/A,FALSE,"Concentrate Transfers"}</definedName>
    <definedName name="wrn.PRODUCTION._.1996._.CONFIDENTIAL." hidden="1">{"SALES VIEW 1",#N/A,FALSE,"Sales";"TRANSFERS VIEW 1",#N/A,FALSE,"Concentrate Transfers"}</definedName>
    <definedName name="wrn.PRODUCTION._.1996._.TABLES." localSheetId="4" hidden="1">{"TABLE 1 VIEW 1",#N/A,FALSE,"Table 1";"TABLE 3 VIEW 1",#N/A,FALSE,"Table 3";"TABLE 4 VIEW 1",#N/A,FALSE,"Table 4"}</definedName>
    <definedName name="wrn.PRODUCTION._.1996._.TABLES." localSheetId="5" hidden="1">{"TABLE 1 VIEW 1",#N/A,FALSE,"Table 1";"TABLE 3 VIEW 1",#N/A,FALSE,"Table 3";"TABLE 4 VIEW 1",#N/A,FALSE,"Table 4"}</definedName>
    <definedName name="wrn.PRODUCTION._.1996._.TABLES." hidden="1">{"TABLE 1 VIEW 1",#N/A,FALSE,"Table 1";"TABLE 3 VIEW 1",#N/A,FALSE,"Table 3";"TABLE 4 VIEW 1",#N/A,FALSE,"Table 4"}</definedName>
    <definedName name="wrn.PRODUCTION._.96._.DATA._.OUT." localSheetId="4" hidden="1">{"DATA OUT VIEW 1",#N/A,FALSE,"Data Transferred Out"}</definedName>
    <definedName name="wrn.PRODUCTION._.96._.DATA._.OUT." localSheetId="5" hidden="1">{"DATA OUT VIEW 1",#N/A,FALSE,"Data Transferred Out"}</definedName>
    <definedName name="wrn.PRODUCTION._.96._.DATA._.OUT." hidden="1">{"DATA OUT VIEW 1",#N/A,FALSE,"Data Transferred Out"}</definedName>
    <definedName name="wrn.report." localSheetId="4" hidden="1">{"jan",#N/A,TRUE,"Dept 8101";"feb",#N/A,TRUE,"Dept 8101"}</definedName>
    <definedName name="wrn.report." localSheetId="5" hidden="1">{"jan",#N/A,TRUE,"Dept 8101";"feb",#N/A,TRUE,"Dept 8101"}</definedName>
    <definedName name="wrn.report." hidden="1">{"jan",#N/A,TRUE,"Dept 8101";"feb",#N/A,TRUE,"Dept 8101"}</definedName>
    <definedName name="wrn.Rev1." localSheetId="4" hidden="1">{"MWExpR1",#N/A,FALSE,"STATE.XLS";"MCSumR1",#N/A,FALSE,"STATE.XLS"}</definedName>
    <definedName name="wrn.Rev1." localSheetId="5" hidden="1">{"MWExpR1",#N/A,FALSE,"STATE.XLS";"MCSumR1",#N/A,FALSE,"STATE.XLS"}</definedName>
    <definedName name="wrn.Rev1." hidden="1">{"MWExpR1",#N/A,FALSE,"STATE.XLS";"MCSumR1",#N/A,FALSE,"STATE.XLS"}</definedName>
    <definedName name="X" localSheetId="4" hidden="1">{#N/A,#N/A,FALSE,"3";#N/A,#N/A,FALSE,"5";#N/A,#N/A,FALSE,"6";#N/A,#N/A,FALSE,"8";#N/A,#N/A,FALSE,"10";#N/A,#N/A,FALSE,"13";#N/A,#N/A,FALSE,"14";#N/A,#N/A,FALSE,"15";#N/A,#N/A,FALSE,"16"}</definedName>
    <definedName name="X" localSheetId="5" hidden="1">{#N/A,#N/A,FALSE,"3";#N/A,#N/A,FALSE,"5";#N/A,#N/A,FALSE,"6";#N/A,#N/A,FALSE,"8";#N/A,#N/A,FALSE,"10";#N/A,#N/A,FALSE,"13";#N/A,#N/A,FALSE,"14";#N/A,#N/A,FALSE,"15";#N/A,#N/A,FALSE,"16"}</definedName>
    <definedName name="X" hidden="1">{#N/A,#N/A,FALSE,"3";#N/A,#N/A,FALSE,"5";#N/A,#N/A,FALSE,"6";#N/A,#N/A,FALSE,"8";#N/A,#N/A,FALSE,"10";#N/A,#N/A,FALSE,"13";#N/A,#N/A,FALSE,"14";#N/A,#N/A,FALSE,"15";#N/A,#N/A,FALSE,"16"}</definedName>
    <definedName name="Xbis" localSheetId="4" hidden="1">{#N/A,#N/A,FALSE,"3";#N/A,#N/A,FALSE,"5";#N/A,#N/A,FALSE,"6";#N/A,#N/A,FALSE,"8";#N/A,#N/A,FALSE,"10";#N/A,#N/A,FALSE,"13";#N/A,#N/A,FALSE,"14";#N/A,#N/A,FALSE,"15";#N/A,#N/A,FALSE,"16"}</definedName>
    <definedName name="Xbis" localSheetId="5" hidden="1">{#N/A,#N/A,FALSE,"3";#N/A,#N/A,FALSE,"5";#N/A,#N/A,FALSE,"6";#N/A,#N/A,FALSE,"8";#N/A,#N/A,FALSE,"10";#N/A,#N/A,FALSE,"13";#N/A,#N/A,FALSE,"14";#N/A,#N/A,FALSE,"15";#N/A,#N/A,FALSE,"16"}</definedName>
    <definedName name="Xbis" hidden="1">{#N/A,#N/A,FALSE,"3";#N/A,#N/A,FALSE,"5";#N/A,#N/A,FALSE,"6";#N/A,#N/A,FALSE,"8";#N/A,#N/A,FALSE,"10";#N/A,#N/A,FALSE,"13";#N/A,#N/A,FALSE,"14";#N/A,#N/A,FALSE,"15";#N/A,#N/A,FALSE,"16"}</definedName>
    <definedName name="XDO_?ACCOUNTED_CR?" localSheetId="4">#REF!</definedName>
    <definedName name="XDO_?ACCOUNTED_CR?" localSheetId="5">#REF!</definedName>
    <definedName name="XDO_?ACCOUNTED_CR?">#REF!</definedName>
    <definedName name="XDO_?ACCOUNTED_DR?" localSheetId="4">#REF!</definedName>
    <definedName name="XDO_?ACCOUNTED_DR?" localSheetId="5">#REF!</definedName>
    <definedName name="XDO_?ACCOUNTED_DR?">#REF!</definedName>
    <definedName name="XDO_?ACCOUNTING_CODE_COMBINATION?" localSheetId="4">#REF!</definedName>
    <definedName name="XDO_?ACCOUNTING_CODE_COMBINATION?" localSheetId="5">#REF!</definedName>
    <definedName name="XDO_?ACCOUNTING_CODE_COMBINATION?">#REF!</definedName>
    <definedName name="XDO_?CODE_COMBINATION_DESCRIPTION?" localSheetId="4">#REF!</definedName>
    <definedName name="XDO_?CODE_COMBINATION_DESCRIPTION?" localSheetId="5">#REF!</definedName>
    <definedName name="XDO_?CODE_COMBINATION_DESCRIPTION?">#REF!</definedName>
    <definedName name="XDO_?CREDIT?" localSheetId="4">#REF!</definedName>
    <definedName name="XDO_?CREDIT?" localSheetId="5">#REF!</definedName>
    <definedName name="XDO_?CREDIT?">#REF!</definedName>
    <definedName name="XDO_?DEBIT?" localSheetId="4">#REF!</definedName>
    <definedName name="XDO_?DEBIT?" localSheetId="5">#REF!</definedName>
    <definedName name="XDO_?DEBIT?">#REF!</definedName>
    <definedName name="XDO_?GL_DATE?" localSheetId="4">#REF!</definedName>
    <definedName name="XDO_?GL_DATE?" localSheetId="5">#REF!</definedName>
    <definedName name="XDO_?GL_DATE?">#REF!</definedName>
    <definedName name="XDO_?GL_JE_NAME?" localSheetId="4">#REF!</definedName>
    <definedName name="XDO_?GL_JE_NAME?" localSheetId="5">#REF!</definedName>
    <definedName name="XDO_?GL_JE_NAME?">#REF!</definedName>
    <definedName name="XDO_?IMG_END_PERIOD_NAME?" localSheetId="4">#REF!</definedName>
    <definedName name="XDO_?IMG_END_PERIOD_NAME?" localSheetId="5">#REF!</definedName>
    <definedName name="XDO_?IMG_END_PERIOD_NAME?">#REF!</definedName>
    <definedName name="XDO_?IMG_FINAL_ACCOUNTED_CR?" localSheetId="4">#REF!</definedName>
    <definedName name="XDO_?IMG_FINAL_ACCOUNTED_CR?" localSheetId="5">#REF!</definedName>
    <definedName name="XDO_?IMG_FINAL_ACCOUNTED_CR?">#REF!</definedName>
    <definedName name="XDO_?IMG_FINAL_ACCOUNTED_DR?" localSheetId="4">#REF!</definedName>
    <definedName name="XDO_?IMG_FINAL_ACCOUNTED_DR?" localSheetId="5">#REF!</definedName>
    <definedName name="XDO_?IMG_FINAL_ACCOUNTED_DR?">#REF!</definedName>
    <definedName name="XDO_?IMG_SUM_ACCOUNTED_CR?" localSheetId="4">#REF!</definedName>
    <definedName name="XDO_?IMG_SUM_ACCOUNTED_CR?" localSheetId="5">#REF!</definedName>
    <definedName name="XDO_?IMG_SUM_ACCOUNTED_CR?">#REF!</definedName>
    <definedName name="XDO_?IMG_SUM_ACCOUNTED_DR?" localSheetId="4">#REF!</definedName>
    <definedName name="XDO_?IMG_SUM_ACCOUNTED_DR?" localSheetId="5">#REF!</definedName>
    <definedName name="XDO_?IMG_SUM_ACCOUNTED_DR?">#REF!</definedName>
    <definedName name="XDO_?JE_SOURCE_NAME?" localSheetId="4">#REF!</definedName>
    <definedName name="XDO_?JE_SOURCE_NAME?" localSheetId="5">#REF!</definedName>
    <definedName name="XDO_?JE_SOURCE_NAME?">#REF!</definedName>
    <definedName name="XDO_?LINE_DESCRIPTION?" localSheetId="4">#REF!</definedName>
    <definedName name="XDO_?LINE_DESCRIPTION?" localSheetId="5">#REF!</definedName>
    <definedName name="XDO_?LINE_DESCRIPTION?">#REF!</definedName>
    <definedName name="XDO_?P_LEDGER?" localSheetId="4">#REF!</definedName>
    <definedName name="XDO_?P_LEDGER?" localSheetId="5">#REF!</definedName>
    <definedName name="XDO_?P_LEDGER?">#REF!</definedName>
    <definedName name="XDO_?PARTY_NAME?" localSheetId="4">#REF!</definedName>
    <definedName name="XDO_?PARTY_NAME?" localSheetId="5">#REF!</definedName>
    <definedName name="XDO_?PARTY_NAME?">#REF!</definedName>
    <definedName name="XDO_?PERIOD_NAME?" localSheetId="4">#REF!</definedName>
    <definedName name="XDO_?PERIOD_NAME?" localSheetId="5">#REF!</definedName>
    <definedName name="XDO_?PERIOD_NAME?">#REF!</definedName>
    <definedName name="XDO_?TRANSACTION_NUMBER?" localSheetId="4">#REF!</definedName>
    <definedName name="XDO_?TRANSACTION_NUMBER?" localSheetId="5">#REF!</definedName>
    <definedName name="XDO_?TRANSACTION_NUMBER?">#REF!</definedName>
    <definedName name="XDO_CREDIT" localSheetId="4">#REF!</definedName>
    <definedName name="XDO_CREDIT" localSheetId="5">#REF!</definedName>
    <definedName name="XDO_CREDIT">#REF!</definedName>
    <definedName name="XDO_GROUP_?JELINE_ROW?" localSheetId="4">#REF!</definedName>
    <definedName name="XDO_GROUP_?JELINE_ROW?" localSheetId="5">#REF!</definedName>
    <definedName name="XDO_GROUP_?JELINE_ROW?">#REF!</definedName>
    <definedName name="XDO_GROUP_?PERIOD_S?" localSheetId="4">#REF!</definedName>
    <definedName name="XDO_GROUP_?PERIOD_S?" localSheetId="5">#REF!</definedName>
    <definedName name="XDO_GROUP_?PERIOD_S?">#REF!</definedName>
    <definedName name="XDO_GROUP_?XLAAARPT?" localSheetId="4">#REF!</definedName>
    <definedName name="XDO_GROUP_?XLAAARPT?" localSheetId="5">#REF!</definedName>
    <definedName name="XDO_GROUP_?XLAAARPT?">#REF!</definedName>
    <definedName name="xos" localSheetId="4">#REF!</definedName>
    <definedName name="xos" localSheetId="5">#REF!</definedName>
    <definedName name="xos">#REF!</definedName>
    <definedName name="xx" localSheetId="4" hidden="1">{#N/A,#N/A,FALSE,"3";#N/A,#N/A,FALSE,"5";#N/A,#N/A,FALSE,"6";#N/A,#N/A,FALSE,"8";#N/A,#N/A,FALSE,"10";#N/A,#N/A,FALSE,"13";#N/A,#N/A,FALSE,"14";#N/A,#N/A,FALSE,"15";#N/A,#N/A,FALSE,"16"}</definedName>
    <definedName name="xx" localSheetId="5" hidden="1">{#N/A,#N/A,FALSE,"3";#N/A,#N/A,FALSE,"5";#N/A,#N/A,FALSE,"6";#N/A,#N/A,FALSE,"8";#N/A,#N/A,FALSE,"10";#N/A,#N/A,FALSE,"13";#N/A,#N/A,FALSE,"14";#N/A,#N/A,FALSE,"15";#N/A,#N/A,FALSE,"16"}</definedName>
    <definedName name="xx" hidden="1">{#N/A,#N/A,FALSE,"3";#N/A,#N/A,FALSE,"5";#N/A,#N/A,FALSE,"6";#N/A,#N/A,FALSE,"8";#N/A,#N/A,FALSE,"10";#N/A,#N/A,FALSE,"13";#N/A,#N/A,FALSE,"14";#N/A,#N/A,FALSE,"15";#N/A,#N/A,FALSE,"16"}</definedName>
    <definedName name="y" localSheetId="4">'[19]Set-up'!$B$6</definedName>
    <definedName name="y">'[20]Set-up'!$B$6</definedName>
    <definedName name="Year1" localSheetId="4">'[19]Set-up'!$B$13</definedName>
    <definedName name="Year1">'[20]Set-up'!$B$13</definedName>
    <definedName name="Year2" localSheetId="4">'[19]Set-up'!$C$13</definedName>
    <definedName name="Year2">'[20]Set-up'!$C$13</definedName>
    <definedName name="Year3" localSheetId="4">'[19]Set-up'!$D$13</definedName>
    <definedName name="Year3">'[20]Set-up'!$D$13</definedName>
    <definedName name="Year4" localSheetId="4">'[19]Set-up'!$E$13</definedName>
    <definedName name="Year4">'[20]Set-up'!$E$13</definedName>
    <definedName name="Year5" localSheetId="4">'[19]Set-up'!$F$13</definedName>
    <definedName name="Year5">'[20]Set-up'!$F$13</definedName>
    <definedName name="zaza" localSheetId="4" hidden="1">{#N/A,#N/A,FALSE,"3";#N/A,#N/A,FALSE,"5";#N/A,#N/A,FALSE,"6";#N/A,#N/A,FALSE,"8";#N/A,#N/A,FALSE,"10";#N/A,#N/A,FALSE,"13";#N/A,#N/A,FALSE,"14";#N/A,#N/A,FALSE,"15";#N/A,#N/A,FALSE,"16"}</definedName>
    <definedName name="zaza" localSheetId="5" hidden="1">{#N/A,#N/A,FALSE,"3";#N/A,#N/A,FALSE,"5";#N/A,#N/A,FALSE,"6";#N/A,#N/A,FALSE,"8";#N/A,#N/A,FALSE,"10";#N/A,#N/A,FALSE,"13";#N/A,#N/A,FALSE,"14";#N/A,#N/A,FALSE,"15";#N/A,#N/A,FALSE,"16"}</definedName>
    <definedName name="zaza" hidden="1">{#N/A,#N/A,FALSE,"3";#N/A,#N/A,FALSE,"5";#N/A,#N/A,FALSE,"6";#N/A,#N/A,FALSE,"8";#N/A,#N/A,FALSE,"10";#N/A,#N/A,FALSE,"13";#N/A,#N/A,FALSE,"14";#N/A,#N/A,FALSE,"15";#N/A,#N/A,FALSE,"16"}</definedName>
    <definedName name="ZI" localSheetId="4">#REF!</definedName>
    <definedName name="ZI" localSheetId="5">#REF!</definedName>
    <definedName name="ZI">#REF!</definedName>
  </definedNames>
  <calcPr calcId="191029"/>
  <customWorkbookViews>
    <customWorkbookView name="Marinette omerville - Personal View" guid="{219EA9BF-B677-D74C-A618-845A184D319B}" autoUpdate="1" mergeInterval="5" personalView="1" xWindow="609" yWindow="86" windowWidth="1089" windowHeight="897" tabRatio="500" activeSheetId="1"/>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 xmlns:mx="http://schemas.microsoft.com/office/mac/excel/2008/main" uri="{7523E5D3-25F3-A5E0-1632-64F254C22452}">
      <mx:ArchID Flags="2"/>
    </ext>
  </extLst>
</workbook>
</file>

<file path=xl/calcChain.xml><?xml version="1.0" encoding="utf-8"?>
<calcChain xmlns="http://schemas.openxmlformats.org/spreadsheetml/2006/main">
  <c r="D93" i="21" l="1"/>
  <c r="D88" i="21"/>
  <c r="I87" i="21"/>
  <c r="I86" i="21"/>
  <c r="C82" i="21"/>
  <c r="I76" i="21"/>
  <c r="I75" i="21"/>
  <c r="I74" i="21"/>
  <c r="I73" i="21"/>
  <c r="I72" i="21"/>
  <c r="I71" i="21"/>
  <c r="H71" i="21" s="1"/>
  <c r="I70" i="21"/>
  <c r="I69" i="21"/>
  <c r="I68" i="21"/>
  <c r="I67" i="21"/>
  <c r="I66" i="21"/>
  <c r="I65" i="21"/>
  <c r="H65" i="21" s="1"/>
  <c r="I64" i="21"/>
  <c r="H64" i="21" s="1"/>
  <c r="I63" i="21"/>
  <c r="H63" i="21" s="1"/>
  <c r="I62" i="21"/>
  <c r="H62" i="21" s="1"/>
  <c r="I61" i="21"/>
  <c r="I60" i="21"/>
  <c r="H60" i="21" s="1"/>
  <c r="I59" i="21"/>
  <c r="H59" i="21" s="1"/>
  <c r="I58" i="21"/>
  <c r="H58" i="21" s="1"/>
  <c r="I57" i="21"/>
  <c r="H57" i="21"/>
  <c r="I56" i="21"/>
  <c r="H56" i="21" s="1"/>
  <c r="I55" i="21"/>
  <c r="H55" i="21" s="1"/>
  <c r="I54" i="21"/>
  <c r="H54" i="21" s="1"/>
  <c r="I53" i="21"/>
  <c r="I52" i="21"/>
  <c r="I50" i="21"/>
  <c r="H50" i="21"/>
  <c r="I49" i="21"/>
  <c r="H49" i="21" s="1"/>
  <c r="I48" i="21"/>
  <c r="I47" i="21"/>
  <c r="I46" i="21"/>
  <c r="I45" i="21"/>
  <c r="I44" i="21"/>
  <c r="I43" i="21"/>
  <c r="I42" i="21"/>
  <c r="I41" i="21"/>
  <c r="I40" i="21"/>
  <c r="I39" i="21"/>
  <c r="I38" i="21"/>
  <c r="H38" i="21" s="1"/>
  <c r="I37" i="21"/>
  <c r="H37" i="21" s="1"/>
  <c r="I36" i="21"/>
  <c r="I35" i="21"/>
  <c r="I34" i="21"/>
  <c r="I33" i="21"/>
  <c r="H33" i="21" s="1"/>
  <c r="I32" i="21"/>
  <c r="H32" i="21" s="1"/>
  <c r="I31" i="21"/>
  <c r="H31" i="21"/>
  <c r="I30" i="21"/>
  <c r="H30" i="21" s="1"/>
  <c r="I29" i="21"/>
  <c r="H29" i="21" s="1"/>
  <c r="I28" i="21"/>
  <c r="H28" i="21" s="1"/>
  <c r="I27" i="21"/>
  <c r="H27" i="21" s="1"/>
  <c r="I26" i="21"/>
  <c r="H26" i="21" s="1"/>
  <c r="I24" i="21"/>
  <c r="I23" i="21"/>
  <c r="H23" i="21" s="1"/>
  <c r="I22" i="21"/>
  <c r="H22" i="21" s="1"/>
  <c r="I21" i="21"/>
  <c r="H21" i="21" s="1"/>
  <c r="I20" i="21"/>
  <c r="I19" i="21"/>
  <c r="I18" i="21"/>
  <c r="H18" i="21" s="1"/>
  <c r="I17" i="21"/>
  <c r="H17" i="21" s="1"/>
  <c r="I16" i="21"/>
  <c r="H16" i="21"/>
  <c r="I15" i="21"/>
  <c r="H15" i="21" s="1"/>
  <c r="I14" i="21"/>
  <c r="H14" i="21" s="1"/>
  <c r="I13" i="21"/>
  <c r="H13" i="21" s="1"/>
  <c r="I12" i="21"/>
  <c r="I11" i="21"/>
  <c r="AO10" i="21"/>
  <c r="AN10" i="21"/>
  <c r="AM10" i="21"/>
  <c r="AL10" i="21"/>
  <c r="AK10" i="21"/>
  <c r="AJ10" i="21"/>
  <c r="AI10" i="21"/>
  <c r="AH10" i="21"/>
  <c r="AG10" i="21"/>
  <c r="AF10" i="21"/>
  <c r="AE10" i="21"/>
  <c r="AD10" i="21"/>
  <c r="AC10" i="21"/>
  <c r="AB10" i="21"/>
  <c r="AA10" i="21"/>
  <c r="Z10" i="21"/>
  <c r="Y10" i="21"/>
  <c r="X10" i="21"/>
  <c r="W10" i="21"/>
  <c r="V10" i="21"/>
  <c r="U10" i="21"/>
  <c r="T10" i="21"/>
  <c r="S10" i="21"/>
  <c r="R10" i="21"/>
  <c r="Q10" i="21"/>
  <c r="P10" i="21"/>
  <c r="O10" i="21"/>
  <c r="N10" i="21"/>
  <c r="M10" i="21"/>
  <c r="L10" i="21"/>
  <c r="K10" i="21"/>
  <c r="J10" i="21"/>
  <c r="I88" i="21" l="1"/>
  <c r="I79" i="21"/>
  <c r="H79" i="21"/>
  <c r="I82" i="21" s="1"/>
  <c r="I89" i="21" s="1"/>
  <c r="D82" i="21" l="1"/>
  <c r="D84" i="21" s="1"/>
  <c r="D94" i="21" s="1"/>
  <c r="D19" i="20"/>
  <c r="C17" i="20"/>
  <c r="E16" i="20"/>
  <c r="C16" i="20" s="1"/>
  <c r="C15" i="20"/>
  <c r="C14" i="20"/>
  <c r="C13" i="20"/>
  <c r="C11" i="20"/>
  <c r="E10" i="20"/>
  <c r="C10" i="20" s="1"/>
  <c r="C9" i="20"/>
  <c r="C8" i="20"/>
  <c r="E7" i="20"/>
  <c r="C7" i="20" s="1"/>
  <c r="C6" i="20"/>
  <c r="E5" i="20"/>
  <c r="C5" i="20" s="1"/>
  <c r="E3" i="20"/>
  <c r="E19" i="20" l="1"/>
  <c r="C18" i="20"/>
  <c r="C3" i="20"/>
  <c r="C4" i="20" s="1"/>
  <c r="C12" i="20"/>
  <c r="C19" i="20" l="1"/>
  <c r="C20" i="20"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Christoffer Claussen</author>
  </authors>
  <commentList>
    <comment ref="C17" authorId="0" shapeId="0" xr:uid="{00000000-0006-0000-0200-000001000000}">
      <text>
        <r>
          <rPr>
            <b/>
            <sz val="9"/>
            <color indexed="81"/>
            <rFont val="Tahoma"/>
            <family val="2"/>
          </rPr>
          <t>Please input direct link to excel/csv-data files national EITI website. This is now required as per EITI Requirement 7.1.c</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Lenovo</author>
  </authors>
  <commentList>
    <comment ref="G49" authorId="0" shapeId="0" xr:uid="{00000000-0006-0000-0400-000001000000}">
      <text>
        <r>
          <rPr>
            <b/>
            <sz val="9"/>
            <color indexed="81"/>
            <rFont val="Tahoma"/>
            <family val="2"/>
          </rPr>
          <t>Lenovo:</t>
        </r>
        <r>
          <rPr>
            <sz val="9"/>
            <color indexed="81"/>
            <rFont val="Tahoma"/>
            <family val="2"/>
          </rPr>
          <t xml:space="preserve">
Revenus non encaissé au niveau du budget</t>
        </r>
      </text>
    </comment>
    <comment ref="G61" authorId="0" shapeId="0" xr:uid="{00000000-0006-0000-0400-000002000000}">
      <text>
        <r>
          <rPr>
            <b/>
            <sz val="9"/>
            <color indexed="81"/>
            <rFont val="Tahoma"/>
            <family val="2"/>
          </rPr>
          <t>Lenovo:</t>
        </r>
        <r>
          <rPr>
            <sz val="9"/>
            <color indexed="81"/>
            <rFont val="Tahoma"/>
            <family val="2"/>
          </rPr>
          <t xml:space="preserve">
Revenus non encaissés au niveau du budget national</t>
        </r>
      </text>
    </comment>
    <comment ref="G62" authorId="0" shapeId="0" xr:uid="{00000000-0006-0000-0400-000003000000}">
      <text>
        <r>
          <rPr>
            <b/>
            <sz val="9"/>
            <color indexed="81"/>
            <rFont val="Tahoma"/>
            <family val="2"/>
          </rPr>
          <t>Lenovo:</t>
        </r>
        <r>
          <rPr>
            <sz val="9"/>
            <color indexed="81"/>
            <rFont val="Tahoma"/>
            <family val="2"/>
          </rPr>
          <t xml:space="preserve">
Revenus non encaissés au niveau du budget national</t>
        </r>
      </text>
    </comment>
    <comment ref="G73" authorId="0" shapeId="0" xr:uid="{00000000-0006-0000-0400-000004000000}">
      <text>
        <r>
          <rPr>
            <b/>
            <sz val="9"/>
            <color indexed="81"/>
            <rFont val="Tahoma"/>
            <family val="2"/>
          </rPr>
          <t>Lenovo:</t>
        </r>
        <r>
          <rPr>
            <sz val="9"/>
            <color indexed="81"/>
            <rFont val="Tahoma"/>
            <family val="2"/>
          </rPr>
          <t xml:space="preserve">
Revenus non encaissé au niveau du budget</t>
        </r>
      </text>
    </comment>
  </commentList>
</comments>
</file>

<file path=xl/sharedStrings.xml><?xml version="1.0" encoding="utf-8"?>
<sst xmlns="http://schemas.openxmlformats.org/spreadsheetml/2006/main" count="741" uniqueCount="449">
  <si>
    <t>&lt;URL&gt;</t>
  </si>
  <si>
    <t>PDF</t>
  </si>
  <si>
    <t xml:space="preserve"> </t>
  </si>
  <si>
    <t>11E</t>
  </si>
  <si>
    <t>111E</t>
  </si>
  <si>
    <t>1112E1</t>
  </si>
  <si>
    <t>1112E2</t>
  </si>
  <si>
    <t>112E</t>
  </si>
  <si>
    <t>113E</t>
  </si>
  <si>
    <t>114E</t>
  </si>
  <si>
    <t>1141E</t>
  </si>
  <si>
    <t>1142E</t>
  </si>
  <si>
    <t>1145E</t>
  </si>
  <si>
    <t>114521E</t>
  </si>
  <si>
    <t>114522E</t>
  </si>
  <si>
    <t>11451E</t>
  </si>
  <si>
    <t>115E</t>
  </si>
  <si>
    <t>1151E</t>
  </si>
  <si>
    <t>1152E</t>
  </si>
  <si>
    <t>1153E1</t>
  </si>
  <si>
    <t>116E</t>
  </si>
  <si>
    <t>12E</t>
  </si>
  <si>
    <t>1212E</t>
  </si>
  <si>
    <t>14E</t>
  </si>
  <si>
    <t>141E</t>
  </si>
  <si>
    <t>1412E</t>
  </si>
  <si>
    <t>1412E1</t>
  </si>
  <si>
    <t>1412E2</t>
  </si>
  <si>
    <t>1413E</t>
  </si>
  <si>
    <t>1415E</t>
  </si>
  <si>
    <t>1415E1</t>
  </si>
  <si>
    <t>1415E2</t>
  </si>
  <si>
    <t>1415E31</t>
  </si>
  <si>
    <t>1415E32</t>
  </si>
  <si>
    <t>1415E4</t>
  </si>
  <si>
    <t>1415E5</t>
  </si>
  <si>
    <t>142E</t>
  </si>
  <si>
    <t>1421E</t>
  </si>
  <si>
    <t>1422E</t>
  </si>
  <si>
    <t>143E</t>
  </si>
  <si>
    <t>144E1</t>
  </si>
  <si>
    <t>Les données serviront à alimenter le référentiel mondial de données ITIE, disponible sur le site Internet international de l’ITIE.</t>
  </si>
  <si>
    <t>Les champs en orange doivent obligatoirement être complétés.</t>
  </si>
  <si>
    <t>Les champs en jaune sont facultatifs.</t>
  </si>
  <si>
    <t>À propos</t>
  </si>
  <si>
    <t>Pays</t>
  </si>
  <si>
    <t>Date de début</t>
  </si>
  <si>
    <t>Date de fin</t>
  </si>
  <si>
    <t>Administrateur indépendant</t>
  </si>
  <si>
    <t>Ajouter des rangs le cas échéant pour ajouter d'autres secteurs</t>
  </si>
  <si>
    <t>Autres</t>
  </si>
  <si>
    <t>Autre fichier, lien</t>
  </si>
  <si>
    <t>S'il y a plusieurs fichiers, ajouter des rangs le cas échéant</t>
  </si>
  <si>
    <t>Nombre d'entreprises déclarantes</t>
  </si>
  <si>
    <t>Devise de la déclaration</t>
  </si>
  <si>
    <t>Ventilation des données</t>
  </si>
  <si>
    <t>Code ISO de la devise</t>
  </si>
  <si>
    <t>Taux de conversion utilisé.  1 USD =</t>
  </si>
  <si>
    <t>Par flux de revenus</t>
  </si>
  <si>
    <t>Par entreprise</t>
  </si>
  <si>
    <t>Par projet</t>
  </si>
  <si>
    <t>Informations contextuelles</t>
  </si>
  <si>
    <t>Ajouter des rangs le cas échéant</t>
  </si>
  <si>
    <t>Informations sur l'octroi et le transfert des licences</t>
  </si>
  <si>
    <t>Ajouter/enlever des rangs le cas échéant, par registre</t>
  </si>
  <si>
    <t>Revenus du gouvernement tirés des entreprises extractives, par flux de revenus</t>
  </si>
  <si>
    <t>A. Classification GFS des flux de revenus</t>
  </si>
  <si>
    <t>Impôts</t>
  </si>
  <si>
    <t>Impôts sur la masse salariale et la force de travail</t>
  </si>
  <si>
    <t>Impôts sur la propriété</t>
  </si>
  <si>
    <t>Impôts sur les biens et services</t>
  </si>
  <si>
    <t>Droits d'accise</t>
  </si>
  <si>
    <t xml:space="preserve">  Impôts sur l'usage de biens/permission d'utiliser des biens ou d'exécuter des activités</t>
  </si>
  <si>
    <t>Droits de licence</t>
  </si>
  <si>
    <t>Taxes sur les émissions et la pollution</t>
  </si>
  <si>
    <t>Taxes sur les véhicules à moteur</t>
  </si>
  <si>
    <t>Taxes sur le commerce et les transactions au niveau international</t>
  </si>
  <si>
    <t xml:space="preserve">   Droits de douane et autres droits d'importation</t>
  </si>
  <si>
    <t xml:space="preserve">   Taxes sur les exportations</t>
  </si>
  <si>
    <t>Cotisations sociales</t>
  </si>
  <si>
    <t>Cotisations patronales à la sécurité sociale</t>
  </si>
  <si>
    <t>Autre revenu</t>
  </si>
  <si>
    <t>Revenu dégagé de la propriété</t>
  </si>
  <si>
    <t xml:space="preserve">   Dividendes</t>
  </si>
  <si>
    <t xml:space="preserve">      Des entreprises d'État</t>
  </si>
  <si>
    <t xml:space="preserve">   Retraits à partir du revenu de quasi-sociétés</t>
  </si>
  <si>
    <t>Loyers</t>
  </si>
  <si>
    <t xml:space="preserve">      Redevances</t>
  </si>
  <si>
    <t xml:space="preserve">      Primes</t>
  </si>
  <si>
    <t xml:space="preserve">         Livrée/payée directement à l'État</t>
  </si>
  <si>
    <t xml:space="preserve">      Autres paiements de loyer</t>
  </si>
  <si>
    <t>Ventes de marchandises et de services</t>
  </si>
  <si>
    <t xml:space="preserve">   Ventes de marchandises et de services par des entités de l'État</t>
  </si>
  <si>
    <t xml:space="preserve">   Frais administratifs pour services gouvernementaux</t>
  </si>
  <si>
    <t>Amendes, peines et forfaits</t>
  </si>
  <si>
    <t>Transferts volontaires à l'État (donations)</t>
  </si>
  <si>
    <t>E. Remarques</t>
  </si>
  <si>
    <t>Intitulé du flux de revenus dans le pays</t>
  </si>
  <si>
    <t>C. Entreprises</t>
  </si>
  <si>
    <t>Matières premières</t>
  </si>
  <si>
    <t>Nom juridique</t>
  </si>
  <si>
    <t>N° identification</t>
  </si>
  <si>
    <t>Enregistrer les chiffres tels que fournis par le gouvernement, corrigés après l'exercice de rapprochement.</t>
  </si>
  <si>
    <t>Sous-totaux</t>
  </si>
  <si>
    <t>&lt;texte&gt;</t>
  </si>
  <si>
    <t>Registre de la propriété réelle disponible au public</t>
  </si>
  <si>
    <t>Modèle pour le résumé des données du rapport ITIE</t>
  </si>
  <si>
    <t>Conformément à la Norme ITIE § 5.3.b :</t>
  </si>
  <si>
    <t>« Des données résumées de chaque rapport ITIE devront être communiquées au Secrétariat international par voie électronique en respectant le format de déclaration standard préétabli par le Secrétariat international. »</t>
  </si>
  <si>
    <t>Date de publication du rapport ITIE (c.-à-d. date où il a été rendu public)</t>
  </si>
  <si>
    <t>Minier</t>
  </si>
  <si>
    <t>Liens Internet vers le rapport ITIE, sur le site Internet national de l'ITIE</t>
  </si>
  <si>
    <t>Nombre d'entités de l'État déclarantes</t>
  </si>
  <si>
    <t>Secteurs couverts</t>
  </si>
  <si>
    <t>Si non, fournir une brève explication.</t>
  </si>
  <si>
    <t>Registre public des licences, pétrole</t>
  </si>
  <si>
    <t>Registre public des licences, minerais</t>
  </si>
  <si>
    <t>(C) énumération des entreprises qui font une déclaration, (D) enregistrement des paiements par flux de revenus et par entreprise, et (E) toute remarque justifiant les informations fournies.</t>
  </si>
  <si>
    <t>Cette feuille de travail couvre les éléments suivants: (A) identification de l'inclusion ou non d'un flux de revenus dans le rapport ITIE, (B) énumération des flux de revenus en fonction de leur classification correspondante,</t>
  </si>
  <si>
    <t>Codes GFS des flux de revenus issus des entreprises extractives</t>
  </si>
  <si>
    <t>Impôts sur le revenu, le bénéfice et les plus-values</t>
  </si>
  <si>
    <t xml:space="preserve">   Impôts ordinaires sur le revenu, le bénéfice et les plus-values</t>
  </si>
  <si>
    <t>Inclus dans le rapport ITIE</t>
  </si>
  <si>
    <t xml:space="preserve">   Impôts extraordinaires sur le revenu, le bénéfice et les plus-values</t>
  </si>
  <si>
    <t>Impôts généraux sur les biens et services (TVA, taxe sur les ventes, taxe sur le chiffre d'affaires</t>
  </si>
  <si>
    <t xml:space="preserve">   Bénéfices des monopoles fiscaux sur les ressources naturelles</t>
  </si>
  <si>
    <t>Autres impôts payés par les entreprises exploitant des ressources naturelles</t>
  </si>
  <si>
    <t xml:space="preserve">      Issus de la participation de l'État (fonds propres)</t>
  </si>
  <si>
    <t xml:space="preserve">      Droits associés à la production (en nature ou en espèces)</t>
  </si>
  <si>
    <t xml:space="preserve">         Livrée/payée à une/des entreprise(s) d'État</t>
  </si>
  <si>
    <t xml:space="preserve">      Transferts obligatoires à l'État (infrastructures et autres éléments)</t>
  </si>
  <si>
    <t>Inscrire le nom des entreprises incluses dans le rapport ITIE. Ajouter des colonnes le cas échéant.</t>
  </si>
  <si>
    <t>La partie 1 couvre les informations essentielles à propos du rapport.</t>
  </si>
  <si>
    <t>La partie 2 concerne la disponibilité des données contextuelles, conformément aux Exigences n° 3 et n° 4.</t>
  </si>
  <si>
    <t>Le modèle comporte trois parties (feuilles de travail) :</t>
  </si>
  <si>
    <t>Année fiscale couverte par le rapport</t>
  </si>
  <si>
    <t>Pétrolier</t>
  </si>
  <si>
    <t>Gazier</t>
  </si>
  <si>
    <t>La partie 3 couvre les données relatives aux revenus du gouvernement, ventilées par flux de revenus et par entreprise. On trouvera un exemple de cette dernière partie complétée, avec les données du rapport ITIE 2012 de la Norvège, dans la dernière feuille de travail.</t>
  </si>
  <si>
    <t>Nom</t>
  </si>
  <si>
    <t>Organisation</t>
  </si>
  <si>
    <t>Adresse électronique</t>
  </si>
  <si>
    <t>Coordonnées de la personne qui a rempli ce formulaire</t>
  </si>
  <si>
    <t>Contribution des industries extractives à l'économie (3.4)</t>
  </si>
  <si>
    <t xml:space="preserve">Modifier l'entrée sélectionnée par défaut dans la colonne « unité » le cas échéant. </t>
  </si>
  <si>
    <t>Pétrole, volume</t>
  </si>
  <si>
    <r>
      <rPr>
        <i/>
        <sz val="10"/>
        <color theme="1"/>
        <rFont val="Calibri"/>
        <family val="2"/>
        <scheme val="minor"/>
      </rPr>
      <t>Ajouter/enlever des rangs le cas échéant, par matière première.</t>
    </r>
    <r>
      <rPr>
        <sz val="10"/>
        <color theme="1"/>
        <rFont val="Calibri"/>
        <family val="2"/>
        <scheme val="minor"/>
      </rPr>
      <t xml:space="preserve"> </t>
    </r>
  </si>
  <si>
    <t>Unité</t>
  </si>
  <si>
    <t>URL direct vers la source ou, si celle-ci n'est pas disponible, vers la section du rapport ITIE</t>
  </si>
  <si>
    <t>Gaz, volume</t>
  </si>
  <si>
    <t>Volume et valeur des exportations (3.5.b)</t>
  </si>
  <si>
    <t xml:space="preserve">Ajouter/enlever des rangs le cas échéant, par matière première. </t>
  </si>
  <si>
    <t>Répartition des revenus tirés des industries extractives (3.7.a)</t>
  </si>
  <si>
    <t>Les revenus extractifs sont-ils enregistrés dans le budget/les comptes du gouvernement ?</t>
  </si>
  <si>
    <t>Registre des licences (3.9)</t>
  </si>
  <si>
    <t>Ajouter des rangs le cas échéant, par registre</t>
  </si>
  <si>
    <t>Octroi des licences (3.10)</t>
  </si>
  <si>
    <t>Propriété réelle (3.11)</t>
  </si>
  <si>
    <t>Contrats (3.12)</t>
  </si>
  <si>
    <t>Les contrats sont-ils divulgués ?</t>
  </si>
  <si>
    <t>Le rapport prend-il en compte la politique du gouvernement concernant la divulgation des contrats ?</t>
  </si>
  <si>
    <t xml:space="preserve">Vente de la part de production revenant à l'État ou autres ventes perçues en nature (4.1.c) </t>
  </si>
  <si>
    <t>Le rapport prend-il cette question en compte ?</t>
  </si>
  <si>
    <t>Total des revenus perçus ?</t>
  </si>
  <si>
    <t>Fourniture d'infrastructures et accords de troc (4.1.d)</t>
  </si>
  <si>
    <t>Dépenses sociales (4.1.e)</t>
  </si>
  <si>
    <t>Modifier l'entrée sélectionnée par défaut dans la colonne « unité » le cas échéant.</t>
  </si>
  <si>
    <t>Le rapport prend-il en compte les dépenses sociales ?</t>
  </si>
  <si>
    <t>Le rapport prend-il en compte les revenus provenant du transport ?</t>
  </si>
  <si>
    <t>Revenus provenant du transport (4.1.f)</t>
  </si>
  <si>
    <t>Transferts infranationaux (4.2.e)</t>
  </si>
  <si>
    <t>Le rapport prend-il en compte les transferts infranationaux ?</t>
  </si>
  <si>
    <t>Le rapport prend-il en compte les paiements infranationaux ?</t>
  </si>
  <si>
    <t>Paiements infranationaux (4.2.d)</t>
  </si>
  <si>
    <t>Unité monétaire</t>
  </si>
  <si>
    <t>Revenus, tels que divulgués par le gouvernement</t>
  </si>
  <si>
    <t>Inscrire les flux de revenus inclus dans le rapport ITIE. S’il y a plusieurs flux de revenus pour la même classification GFS, copier la ligne et la reproduire dans un nouveau rang. Seuls les paiements versés par les entreprises aux gouvernements pour leur propre compte doivent être inclus. Les paiements versés par les entreprises aux gouvernements au nom de leurs employés doivent être exclus (par exemple, l'impôt sur le revenu des particuliers  / impôts retenus à la source, cotisations des employés pour la sécurité sociale). Dans la troisième colonne, inscrivez le chiffre total de chaque flux de revenus tel que divulgué par le gouvernement, qui inclut également les revenus qui n'ont pas été rapprochés.</t>
  </si>
  <si>
    <t>TOTAL, rapproché</t>
  </si>
  <si>
    <t>D. Revenus rapprochés par flux de revenus et par entreprise</t>
  </si>
  <si>
    <t>Le Secrétariat international peut prodiguer conseils et soutien sur demande. Veuillez le contacter à secretariat@eiti.org.</t>
  </si>
  <si>
    <t>Volume et valeur de la production (3.5.a)</t>
  </si>
  <si>
    <t>Si oui, indiquer le lien vers les comptes du gouvernement où sont enregistrés les revenus.</t>
  </si>
  <si>
    <t>Si incomplet ou non disponible, donner une explication.</t>
  </si>
  <si>
    <t>Si oui, quel est le montant total des revenus perçus ?</t>
  </si>
  <si>
    <t>Entrée. Si oui, donner une référence de la section afférente dans le rapport ITIE.</t>
  </si>
  <si>
    <t>Entrée</t>
  </si>
  <si>
    <t>Nom de l'organisme gouvernemental destinataire</t>
  </si>
  <si>
    <t>TOTAL, divulgué par le gouvernement</t>
  </si>
  <si>
    <t>Version 1.1 du 5 mars 2015</t>
  </si>
  <si>
    <r>
      <t xml:space="preserve">Le présent formulaire modèle devra être rempli intégralement par le secrétariat national et </t>
    </r>
    <r>
      <rPr>
        <u/>
        <sz val="11"/>
        <color rgb="FF000000"/>
        <rFont val="Calibri"/>
        <family val="2"/>
        <scheme val="minor"/>
      </rPr>
      <t>retourné par courrier électronique</t>
    </r>
    <r>
      <rPr>
        <sz val="11"/>
        <color rgb="FF000000"/>
        <rFont val="Calibri"/>
        <family val="2"/>
        <scheme val="minor"/>
      </rPr>
      <t xml:space="preserve"> au Secrétariat international de l’ITIE suite à la publication du rapport.</t>
    </r>
  </si>
  <si>
    <t>Fichier de données électronique (csv, Excel)</t>
  </si>
  <si>
    <t>PIB - industries extractives (valeur ajoutée brute)</t>
  </si>
  <si>
    <t>PIB - tous secteurs</t>
  </si>
  <si>
    <t xml:space="preserve">Revenus du gouvernement - tous secteurs </t>
  </si>
  <si>
    <t>Exportations - industries extractives</t>
  </si>
  <si>
    <t>Exportations - tous secteurs</t>
  </si>
  <si>
    <t>15E</t>
  </si>
  <si>
    <t>Revenus non classés</t>
  </si>
  <si>
    <t>B. Flux de revenus (y compris ceux non rapprochés)</t>
  </si>
  <si>
    <t xml:space="preserve">Indiquer si le flux de revenus est « inclus et rapproché », « inclus et rapproché en partie » ou « inclus et non rapproché »,  « non applicable », « pas inclus » dans le rapport ITIE. Si « inclus », inscrire les flux de revenus dans la case intitulée « Flux de revenus ». La lettre E dans la colonne des codes GFS signifie que ce sont les codes utilisés pour les revenus issus des entreprises extractives. Les chiffres situés à gauche de la lettre E sont les codes GFS réels. Les chiffres situés à droite de la lettre E sont les sous-catégories créées exclusivement pour les revenus issus des entreprises extractives. </t>
  </si>
  <si>
    <t>Commentaires</t>
  </si>
  <si>
    <t>Oui</t>
  </si>
  <si>
    <t>Moore Stephens LLP</t>
  </si>
  <si>
    <t>XOF</t>
  </si>
  <si>
    <t>bbls</t>
  </si>
  <si>
    <t>Or, volume</t>
  </si>
  <si>
    <t>Tonnes</t>
  </si>
  <si>
    <t>Non</t>
  </si>
  <si>
    <t>N/A</t>
  </si>
  <si>
    <t>Code pétrolier et code minier</t>
  </si>
  <si>
    <t>Il n'y a pas de ligne séparée pour le secteur extractif</t>
  </si>
  <si>
    <t>Non applicable</t>
  </si>
  <si>
    <t>Pétrole : Volume total vendu ? (Préciser l'unité, ajouter des rangs le cas échéant)</t>
  </si>
  <si>
    <t xml:space="preserve"> XOF</t>
  </si>
  <si>
    <t>ANADARKO</t>
  </si>
  <si>
    <t>AGBAOU GOLD OPERATIONS</t>
  </si>
  <si>
    <t xml:space="preserve">Droits de Douane et taxes assimilées </t>
  </si>
  <si>
    <t>Impôt sur les bénéfices Industriels et commerciaux (BIC)</t>
  </si>
  <si>
    <t xml:space="preserve">Profit Oil Etat - Puissance Publique </t>
  </si>
  <si>
    <t xml:space="preserve">Impôt sur le Revenu des Valeurs Mobilières (IRVM)  </t>
  </si>
  <si>
    <t xml:space="preserve">Contribution des patentes </t>
  </si>
  <si>
    <t xml:space="preserve">Impôt sur les Traitements et Salaires (ITS)  </t>
  </si>
  <si>
    <t xml:space="preserve">Retenues à la source  </t>
  </si>
  <si>
    <t xml:space="preserve">Impôt sur le revenu du secteur informel - AIRSI  </t>
  </si>
  <si>
    <t xml:space="preserve">Impôt sur le Patrimoine Foncier </t>
  </si>
  <si>
    <t>Taxes ad-valorem (85% Royalties)</t>
  </si>
  <si>
    <t>Redevances Superficiaires</t>
  </si>
  <si>
    <t>Contribution à la formation</t>
  </si>
  <si>
    <t>Taxes ad-valorem (15% Royalties)</t>
  </si>
  <si>
    <t>Besoins nationaux</t>
  </si>
  <si>
    <t>Profit Oil et Cost Oil Etat Associé</t>
  </si>
  <si>
    <t>Inclus et rapproché</t>
  </si>
  <si>
    <t xml:space="preserve">Profit Oil et Cost Oil Etat Associé (Autres acheteurs) </t>
  </si>
  <si>
    <t>Paiement sociaux (minier)</t>
  </si>
  <si>
    <t>Paiement sociaux (Pétrolier)</t>
  </si>
  <si>
    <t>Pas Inclus</t>
  </si>
  <si>
    <t>Inclus et non rapproché</t>
  </si>
  <si>
    <t>Ecart en XOF</t>
  </si>
  <si>
    <t>Explication de l'Ecart</t>
  </si>
  <si>
    <t>TOTAL</t>
  </si>
  <si>
    <t>TOTAL en XOF</t>
  </si>
  <si>
    <t>Différence</t>
  </si>
  <si>
    <t>Explication de la différence</t>
  </si>
  <si>
    <t>Paiements inclus dans le périmètre de conciliation mais qui sont unilatéralement déclarés par les sociétés.</t>
  </si>
  <si>
    <t>Pétrole/Gaz</t>
  </si>
  <si>
    <t>Pénalités</t>
  </si>
  <si>
    <t>Le registre pétrolier n'est pas accessible en ligne sur le site du ministère du Pétrole et l'Energie.
Les décrets d'octroi des titres miniers et pétroliers sont disponibles en ligne (http://www.sgg.gouv.ci/jo.php), la page exige un identifiant.Les décrets sont également disponible sur support physique avec frais auprés du Secrétariat Général du Gouvernement ou l’imprimerie nationale.</t>
  </si>
  <si>
    <t>Section 4.2.6 du rapport ITIE-CI 2014</t>
  </si>
  <si>
    <t>MMBTU</t>
  </si>
  <si>
    <t>Direction Générale des Impôts (DGI)</t>
  </si>
  <si>
    <t>Direction Générale du Trésor et de la Comptabilité Publique (DGTCP)</t>
  </si>
  <si>
    <t>Direction Générale des Mines et de la Géologie (DGMG)</t>
  </si>
  <si>
    <t>Direction Générale des Douanes (DGD)</t>
  </si>
  <si>
    <t>Direction Générale des Hydrocarbures (DGH)</t>
  </si>
  <si>
    <t>Pétrole, valeur</t>
  </si>
  <si>
    <t>Milliards  XOF</t>
  </si>
  <si>
    <t>Gaz, valeur</t>
  </si>
  <si>
    <t>Or, valeur</t>
  </si>
  <si>
    <t>Manganese, volume</t>
  </si>
  <si>
    <t>Manganese, valeur</t>
  </si>
  <si>
    <t>Or, Valeur</t>
  </si>
  <si>
    <t>Autres produits miniers, valeur</t>
  </si>
  <si>
    <t>En partie</t>
  </si>
  <si>
    <t>Une partie des revenus sont encaissés par les entreprises d'Etat PETROCI et SODEMI</t>
  </si>
  <si>
    <t>Non disponible</t>
  </si>
  <si>
    <t>Inclus et rapproché en partie</t>
  </si>
  <si>
    <t xml:space="preserve">Contribution à l'Equipement </t>
  </si>
  <si>
    <t>Dividendes issues des participations de la SODEMI</t>
  </si>
  <si>
    <t>Dividendes issues des participations de l'Etat</t>
  </si>
  <si>
    <t xml:space="preserve">Impôts sur les Bénéfices non Commerciaux - BNC  </t>
  </si>
  <si>
    <t>Manganese, Valeur</t>
  </si>
  <si>
    <t>Gaz : Volume total vendu ? (Préciser l'unité, ajouter des rangs le cas échéant)</t>
  </si>
  <si>
    <t>NEWCREST HIRE</t>
  </si>
  <si>
    <t>CADERAC</t>
  </si>
  <si>
    <t>COLAS</t>
  </si>
  <si>
    <t>Total</t>
  </si>
  <si>
    <t>Bonus de signature</t>
  </si>
  <si>
    <t>Droits Fixes</t>
  </si>
  <si>
    <t xml:space="preserve">Taxe d'extraction (d'exploitation) des carrières </t>
  </si>
  <si>
    <t>Retenues à la sources ( non admises dans ce documents conformément aux instructions.</t>
  </si>
  <si>
    <t>Régie/Taxe</t>
  </si>
  <si>
    <t>Montant (FCFA)</t>
  </si>
  <si>
    <t>tatasteel</t>
  </si>
  <si>
    <t>Bandoukou</t>
  </si>
  <si>
    <t>ampella mining</t>
  </si>
  <si>
    <t>Total DGD</t>
  </si>
  <si>
    <t>Total DGI</t>
  </si>
  <si>
    <t xml:space="preserve">Pénalités </t>
  </si>
  <si>
    <t>Total DGMG</t>
  </si>
  <si>
    <t xml:space="preserve">Impôt sur le Revenu Foncier </t>
  </si>
  <si>
    <t>Droits fixes</t>
  </si>
  <si>
    <t>Déclarations unilatérales des régies financières</t>
  </si>
  <si>
    <t>85 00064P</t>
  </si>
  <si>
    <t>0913981 R</t>
  </si>
  <si>
    <t>1273929 F</t>
  </si>
  <si>
    <t>0715379V</t>
  </si>
  <si>
    <t>1020202 H</t>
  </si>
  <si>
    <t>1335316 W</t>
  </si>
  <si>
    <t>0101168L</t>
  </si>
  <si>
    <t>0548280Y</t>
  </si>
  <si>
    <t>9704052L</t>
  </si>
  <si>
    <t xml:space="preserve"> 9720766 X</t>
  </si>
  <si>
    <t>6103805Y</t>
  </si>
  <si>
    <t>1447543 T</t>
  </si>
  <si>
    <t>7901987 P</t>
  </si>
  <si>
    <t>9910850P</t>
  </si>
  <si>
    <t>1331921 R</t>
  </si>
  <si>
    <t>95 03 181 S</t>
  </si>
  <si>
    <t>7602349S</t>
  </si>
  <si>
    <t>0912213 V</t>
  </si>
  <si>
    <t>9326533 X</t>
  </si>
  <si>
    <t>1276712 G</t>
  </si>
  <si>
    <t>1210388N</t>
  </si>
  <si>
    <t>95 04 212 H</t>
  </si>
  <si>
    <t>1103308Q</t>
  </si>
  <si>
    <t>0810438D</t>
  </si>
  <si>
    <t>0730453K</t>
  </si>
  <si>
    <t>9725886S</t>
  </si>
  <si>
    <t>1218746 Q / 1110267 G</t>
  </si>
  <si>
    <t>Or</t>
  </si>
  <si>
    <t>Manganèse</t>
  </si>
  <si>
    <t>Granite</t>
  </si>
  <si>
    <t>Eau minérale</t>
  </si>
  <si>
    <t>Phosphate/Diamant</t>
  </si>
  <si>
    <t>Section 7.5 du rapport ITIE-CI 2016</t>
  </si>
  <si>
    <t>Gravier, volume</t>
  </si>
  <si>
    <t>Gravier, valeur</t>
  </si>
  <si>
    <t>Sable, volume</t>
  </si>
  <si>
    <t>Sable, valeur</t>
  </si>
  <si>
    <t>Diamant, volume</t>
  </si>
  <si>
    <t>Diamant, valeur</t>
  </si>
  <si>
    <t>m²</t>
  </si>
  <si>
    <t>carat</t>
  </si>
  <si>
    <t xml:space="preserve">Il s'agit des quantités d'or après raffinage. </t>
  </si>
  <si>
    <t>Données collectées dans le cadre du rapport ITIE</t>
  </si>
  <si>
    <t>Voir section 4.5 du rapport</t>
  </si>
  <si>
    <t>Section 7.6 du rapport ITIE-CI 2016</t>
  </si>
  <si>
    <t>Ghazi khiari</t>
  </si>
  <si>
    <t>Ghazi.Khiari@moorestephens.com</t>
  </si>
  <si>
    <t>https://eiti.org/document/cote-divoire-2016-eiti-report</t>
  </si>
  <si>
    <t>Section 4.4.2 du rapport ITIE-CI 2016</t>
  </si>
  <si>
    <t>Section 4.4.1 du rapport ITIE-CI 2016</t>
  </si>
  <si>
    <t>Section 4.4.3 du rapport ITIE-CI 2016</t>
  </si>
  <si>
    <t>Section 2.2 du rapport ITIE-CI 2016</t>
  </si>
  <si>
    <t>Section 7.7.1 du rapport ITIE-CI 2016</t>
  </si>
  <si>
    <t>Section 7.7.3 du rapport ITIE-CI 2016</t>
  </si>
  <si>
    <t>Section 2.5 du rapport ITIE-CI 2016</t>
  </si>
  <si>
    <t>Section 4.2.8.1 du rapport ITIE-CI 2016</t>
  </si>
  <si>
    <t>Sections 4.1.6.1 et 4.2.8.1 du rapport ITIE-CI 2016</t>
  </si>
  <si>
    <t>Sections 4.2.8 et 4.1.6 du rapport ITIE-CI 2016</t>
  </si>
  <si>
    <t>Sections 4.1.7 et 4.2.8.4 du rapport ITIE-CI 2016</t>
  </si>
  <si>
    <t>Section 7.1.1 du rapport ITIE-CI 2016</t>
  </si>
  <si>
    <t>Section 7.1.2 du rapport ITIE-CI 2016</t>
  </si>
  <si>
    <t>Section 7.3 du rapport ITIE-CI 2016</t>
  </si>
  <si>
    <t>Section 6.3.1 du rapport ITIE-CI 2016</t>
  </si>
  <si>
    <t xml:space="preserve">FOXTROT INTERNATIONAL </t>
  </si>
  <si>
    <t>CNR INTERNATIONAL</t>
  </si>
  <si>
    <t>SVENSKA PETROL AKTIEBOLAG</t>
  </si>
  <si>
    <t>TOTAL E &amp; P</t>
  </si>
  <si>
    <t>AFRICAN PETROLEUM CI</t>
  </si>
  <si>
    <t>EXXON MOBIL</t>
  </si>
  <si>
    <t>PETROCI CI-11</t>
  </si>
  <si>
    <t>SAUR ENERGIE CI (SECI)</t>
  </si>
  <si>
    <t>VITOL CDI LIMITED</t>
  </si>
  <si>
    <t>TULLOW CI</t>
  </si>
  <si>
    <t>SOCIETE DES MINES D'ITY (S M I)</t>
  </si>
  <si>
    <t>Société des Mines de TONGON</t>
  </si>
  <si>
    <t>LGL Mines CI SA</t>
  </si>
  <si>
    <t>PERSEUS Mining CI</t>
  </si>
  <si>
    <t>SADEM (SOLIBRA)</t>
  </si>
  <si>
    <t>AMARA Mining CI</t>
  </si>
  <si>
    <t>LGL Resource CI</t>
  </si>
  <si>
    <t>RANDGOLD (TONGON SA)</t>
  </si>
  <si>
    <t>BONDOUKOU MANGANESE SA (INDE)</t>
  </si>
  <si>
    <t>HALLA CORPORATION</t>
  </si>
  <si>
    <t>Carrière</t>
  </si>
  <si>
    <t>Taxe sur la valeur ajoutée (TVA)</t>
  </si>
  <si>
    <t xml:space="preserve">Droit d'option </t>
  </si>
  <si>
    <t xml:space="preserve">Taxe d’Exploitation Pétrolière (TEP) </t>
  </si>
  <si>
    <t xml:space="preserve">Contribution Budget Formation Mines </t>
  </si>
  <si>
    <t>Redevance sur encadrement des SCOOPS (Société de cooperatives dans le secteur artisanale)</t>
  </si>
  <si>
    <t xml:space="preserve">Versements au compte de réhabilitation pour l'environnement </t>
  </si>
  <si>
    <t>Compte de Réhabilitation</t>
  </si>
  <si>
    <t>Sheet</t>
  </si>
  <si>
    <t>Cell</t>
  </si>
  <si>
    <t>Value</t>
  </si>
  <si>
    <t>Comment</t>
  </si>
  <si>
    <t>2. Contextual</t>
  </si>
  <si>
    <t>3. Revenues</t>
  </si>
  <si>
    <t>AK4</t>
  </si>
  <si>
    <t>AL4</t>
  </si>
  <si>
    <t>AM4</t>
  </si>
  <si>
    <t>Veuillez éviter d'utiliser des mulitples pour les devises, et préférez les monnaies simples. A la place, de millions/milliards XOF, utilisez XOF.</t>
  </si>
  <si>
    <t>toutes les cellules</t>
  </si>
  <si>
    <t>D53</t>
  </si>
  <si>
    <t>D56</t>
  </si>
  <si>
    <t>Si le rapport ne prend pas en compte les accords d'infrastructures, veuillez indiquer la référence de non-applicabilité dans la colonne F</t>
  </si>
  <si>
    <t>Si le rapport ne prend pas en compte les revenus provenant du transport, veuillez indiquer la référence de non-applicabilité dans la colonne F</t>
  </si>
  <si>
    <t>Total des revenus du secteur selon rapport ITIE-CI 2016 ( en XOF)</t>
  </si>
  <si>
    <t>Paiements déclarés par le Gouvernement mais non rapprochés. Toutefois, ce sont des flux compris dans les revenus du secteur.</t>
  </si>
  <si>
    <t>Veuillez éviter les acronymes, et saisissez le nom complet (acronyme éventuellement entre parenthèses)</t>
  </si>
  <si>
    <t>Politique relative aux données ouvertes</t>
  </si>
  <si>
    <t>D60</t>
  </si>
  <si>
    <t>Cette ligne n'existait pas dans l'ancien modèle, elle a par conséquent été ajoutée. La valeur des paiements infranationaux est-elle disponible?</t>
  </si>
  <si>
    <t>Secteur</t>
  </si>
  <si>
    <t>Company identifier name/source</t>
  </si>
  <si>
    <t>H5</t>
  </si>
  <si>
    <t>H6</t>
  </si>
  <si>
    <t>H7</t>
  </si>
  <si>
    <t>Est-il possible de renseigner le type d'identifiant utilisé?</t>
  </si>
  <si>
    <t>Est-il possible de renseigner le nom du registre d'où l'identifiant est issu?</t>
  </si>
  <si>
    <t>Est-il possible d'indiquer un lien internet vers ledit registre?</t>
  </si>
  <si>
    <t>Pétrole &amp; Gaz</t>
  </si>
  <si>
    <t>Miniere</t>
  </si>
  <si>
    <t>D5</t>
  </si>
  <si>
    <t>Le chiffre attendu ici est celui du de la valeur ajoutée crée par le secteur extractif (noté indisponible dans les commentaires)</t>
  </si>
  <si>
    <t xml:space="preserve">Revenus du gouvernement - venant des industries extractives </t>
  </si>
  <si>
    <t>1.About</t>
  </si>
  <si>
    <t>Politique Données ouvertes</t>
  </si>
  <si>
    <t>Cette ligne n'existait pas dans l'ancien modèle, elle a par conséquent été ajoutée. La Côte d'Ivoire a-t-elle une politique des données ouvertes et, le cas échéant, serait-il possible d'ajouter un lien?</t>
  </si>
  <si>
    <t>D12</t>
  </si>
  <si>
    <t>D14</t>
  </si>
  <si>
    <t>Nous comprenons que cette information n'est pas non plus disponible dans le rapport ITIE. Il est recommandé de considérer un moyen d'accéder à la valeur de la production de pétrole pour les futurs exercices (requise par l'exigence 3.2 du Standard)</t>
  </si>
  <si>
    <t>Nous comprenons que cette information n'est pas non plus disponible dans le rapport ITIE. Il est recommandé de considérer un moyen d'accéder à la valeur de la production de gaz pour les futurs exercices (requise par l'exigence 3.2 du Standard)</t>
  </si>
  <si>
    <t>135 milliards XOF allant au budget, 229 milliards XOF au total</t>
  </si>
  <si>
    <t>societe ivoiro-suisse abidjanaise de granit (SISAG)</t>
  </si>
  <si>
    <t>COMPAGNIE MINIERE DU LITTORAL (CML)</t>
  </si>
  <si>
    <t>Société pour le Devéloppement Minier de la cote d'ivoire (SODEMI)</t>
  </si>
  <si>
    <t xml:space="preserve"> Société Nationale d'Opérations Petrolière de Cote d'Ivoire (PETROCI)</t>
  </si>
  <si>
    <t>Compagnie Ivoirienne du Pétrole et des Mines (CIPEM)</t>
  </si>
  <si>
    <t>Indisponible.</t>
  </si>
  <si>
    <t>Section 4.3.5 du rapport ITIE-CI 2016</t>
  </si>
  <si>
    <t>Le montant déclaré par les CDLM s'élève à 240 122 668 FCFA
Le montant déclaré par les sociétés Minières s'élève à 692 360 657 FCFA</t>
  </si>
  <si>
    <t>Section 6.2.5 du rapport ITIE-CI 2016</t>
  </si>
  <si>
    <t>Voir le tableau des rapprochements et les explications fournies</t>
  </si>
  <si>
    <t>Section 4.3.4 du rapport ITIE-CI 2016
Section 7.1.1 du rapport ITIE-CI 2016</t>
  </si>
  <si>
    <t xml:space="preserve">http://portals.flexicadastre.com/CoteDIvoire/FR/
</t>
  </si>
  <si>
    <t>http://portals.flexicadastre.com/CoteDIvoire/FR/</t>
  </si>
  <si>
    <t>Section 4.1.7.1 du rapport ITIE-CI 2016</t>
  </si>
  <si>
    <t>Numéro du compte contributable (NCC)</t>
  </si>
  <si>
    <t>Direction Générale des Impôts &amp; Direction Générale de la Douane</t>
  </si>
  <si>
    <t>CADERAC. SA</t>
  </si>
  <si>
    <t>COLAS-CI</t>
  </si>
  <si>
    <t>(Société Ivoiro-Suisse Abidjanaise de Granit (SISAG)</t>
  </si>
  <si>
    <t>Cote d'Ivoire</t>
  </si>
  <si>
    <t>ENERGIE DE Cote d'Ivoire</t>
  </si>
  <si>
    <t>OPHIR Cote d'Ivoire</t>
  </si>
  <si>
    <t>Société pour le Développement Minier de la Cote d'Ivoire (SODEMI)</t>
  </si>
  <si>
    <t>Société Nationale d'Opérations Pétrolières de Cote d'Ivoire (PETROCI)</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_-* #,##0.00\ _€_-;\-* #,##0.00\ _€_-;_-* &quot;-&quot;??\ _€_-;_-@_-"/>
    <numFmt numFmtId="165" formatCode="yyyy\-mm\-dd;@"/>
    <numFmt numFmtId="166" formatCode="#,##0.0"/>
    <numFmt numFmtId="167" formatCode="#,##0.000"/>
    <numFmt numFmtId="168" formatCode="0.000"/>
    <numFmt numFmtId="169" formatCode="_(* #,##0.00_);_(* \(#,##0.00\);_(* &quot;-&quot;??_);_(@_)"/>
    <numFmt numFmtId="170" formatCode="_-* #,##0\ _€_-;\-* #,##0\ _€_-;_-* &quot;-&quot;??\ _€_-;_-@_-"/>
    <numFmt numFmtId="171" formatCode="[$-40C]mmm\-yy;@"/>
  </numFmts>
  <fonts count="56">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font>
    <font>
      <b/>
      <sz val="12"/>
      <color theme="1"/>
      <name val="Calibri"/>
      <family val="2"/>
    </font>
    <font>
      <i/>
      <sz val="12"/>
      <color theme="1"/>
      <name val="Calibri"/>
      <family val="2"/>
    </font>
    <font>
      <u/>
      <sz val="12"/>
      <color theme="10"/>
      <name val="Calibri"/>
      <family val="2"/>
      <scheme val="minor"/>
    </font>
    <font>
      <u/>
      <sz val="12"/>
      <color theme="11"/>
      <name val="Calibri"/>
      <family val="2"/>
      <scheme val="minor"/>
    </font>
    <font>
      <sz val="12"/>
      <color rgb="FF3F3F76"/>
      <name val="Calibri"/>
      <family val="2"/>
      <scheme val="minor"/>
    </font>
    <font>
      <sz val="8"/>
      <name val="Calibri"/>
      <family val="2"/>
      <scheme val="minor"/>
    </font>
    <font>
      <b/>
      <sz val="16"/>
      <color theme="1"/>
      <name val="Calibri"/>
      <family val="2"/>
    </font>
    <font>
      <i/>
      <sz val="12"/>
      <color theme="1"/>
      <name val="Calibri"/>
      <family val="2"/>
      <scheme val="minor"/>
    </font>
    <font>
      <sz val="10"/>
      <color theme="1"/>
      <name val="Calibri"/>
      <family val="2"/>
      <scheme val="minor"/>
    </font>
    <font>
      <sz val="20"/>
      <color theme="1"/>
      <name val="Calibri"/>
      <family val="2"/>
      <scheme val="minor"/>
    </font>
    <font>
      <b/>
      <sz val="10"/>
      <color theme="1"/>
      <name val="Calibri"/>
      <family val="2"/>
      <scheme val="minor"/>
    </font>
    <font>
      <i/>
      <sz val="10"/>
      <color theme="1"/>
      <name val="Calibri"/>
      <family val="2"/>
      <scheme val="minor"/>
    </font>
    <font>
      <sz val="10"/>
      <color rgb="FF000000"/>
      <name val="Calibri"/>
      <family val="2"/>
      <scheme val="minor"/>
    </font>
    <font>
      <sz val="10"/>
      <color rgb="FFFF0000"/>
      <name val="Calibri"/>
      <family val="2"/>
      <scheme val="minor"/>
    </font>
    <font>
      <u/>
      <sz val="10"/>
      <color rgb="FFFF0000"/>
      <name val="Calibri"/>
      <family val="2"/>
      <scheme val="minor"/>
    </font>
    <font>
      <sz val="20"/>
      <color theme="1"/>
      <name val="Calibri"/>
      <family val="2"/>
    </font>
    <font>
      <sz val="10"/>
      <color rgb="FFFF0000"/>
      <name val="Calibri (Body)"/>
    </font>
    <font>
      <b/>
      <sz val="16"/>
      <color rgb="FF000000"/>
      <name val="Calibri (Body)"/>
    </font>
    <font>
      <sz val="16"/>
      <color rgb="FF000000"/>
      <name val="Calibri"/>
      <family val="2"/>
      <scheme val="minor"/>
    </font>
    <font>
      <i/>
      <sz val="11"/>
      <color rgb="FF000000"/>
      <name val="Calibri"/>
      <family val="2"/>
      <scheme val="minor"/>
    </font>
    <font>
      <sz val="11"/>
      <color rgb="FF000000"/>
      <name val="Calibri"/>
      <family val="2"/>
      <scheme val="minor"/>
    </font>
    <font>
      <sz val="12"/>
      <color rgb="FF000000"/>
      <name val="Calibri"/>
      <family val="2"/>
      <scheme val="minor"/>
    </font>
    <font>
      <b/>
      <sz val="12"/>
      <color theme="0" tint="-0.34998626667073579"/>
      <name val="Calibri"/>
      <family val="2"/>
    </font>
    <font>
      <i/>
      <sz val="12"/>
      <color theme="0" tint="-0.34998626667073579"/>
      <name val="Calibri"/>
      <family val="2"/>
    </font>
    <font>
      <i/>
      <sz val="10"/>
      <color theme="1"/>
      <name val="Calibri"/>
      <family val="2"/>
    </font>
    <font>
      <i/>
      <sz val="10"/>
      <name val="Calibri"/>
      <family val="2"/>
    </font>
    <font>
      <i/>
      <sz val="11"/>
      <color theme="1"/>
      <name val="Calibri"/>
      <family val="2"/>
      <scheme val="minor"/>
    </font>
    <font>
      <sz val="12"/>
      <color theme="1"/>
      <name val="Cambria"/>
      <family val="1"/>
    </font>
    <font>
      <b/>
      <sz val="16"/>
      <color rgb="FF000000"/>
      <name val="Times New Roman"/>
      <family val="1"/>
    </font>
    <font>
      <sz val="11"/>
      <color rgb="FF000000"/>
      <name val="Calibri"/>
      <family val="2"/>
    </font>
    <font>
      <i/>
      <sz val="10"/>
      <color rgb="FF000000"/>
      <name val="Calibri"/>
      <family val="2"/>
      <scheme val="minor"/>
    </font>
    <font>
      <u/>
      <sz val="11"/>
      <color rgb="FF000000"/>
      <name val="Calibri"/>
      <family val="2"/>
      <scheme val="minor"/>
    </font>
    <font>
      <b/>
      <sz val="11"/>
      <color rgb="FF3F3F3F"/>
      <name val="Calibri"/>
      <family val="2"/>
      <scheme val="minor"/>
    </font>
    <font>
      <b/>
      <i/>
      <sz val="10"/>
      <color rgb="FF3F3F3F"/>
      <name val="Calibri"/>
      <family val="2"/>
      <scheme val="minor"/>
    </font>
    <font>
      <sz val="10"/>
      <color theme="1"/>
      <name val="Arial"/>
      <family val="2"/>
    </font>
    <font>
      <sz val="12"/>
      <color theme="1"/>
      <name val="Calibri"/>
      <family val="2"/>
      <scheme val="minor"/>
    </font>
    <font>
      <sz val="14"/>
      <color theme="1"/>
      <name val="Calibri"/>
      <family val="2"/>
    </font>
    <font>
      <b/>
      <i/>
      <u/>
      <sz val="12"/>
      <color theme="1"/>
      <name val="Calibri"/>
      <family val="2"/>
    </font>
    <font>
      <b/>
      <i/>
      <sz val="12"/>
      <color theme="1"/>
      <name val="Calibri"/>
      <family val="2"/>
    </font>
    <font>
      <u/>
      <sz val="10"/>
      <color theme="10"/>
      <name val="Calibri"/>
      <family val="2"/>
      <scheme val="minor"/>
    </font>
    <font>
      <sz val="9"/>
      <color indexed="81"/>
      <name val="Tahoma"/>
      <family val="2"/>
    </font>
    <font>
      <b/>
      <sz val="9"/>
      <color indexed="81"/>
      <name val="Tahoma"/>
      <family val="2"/>
    </font>
    <font>
      <sz val="12"/>
      <color rgb="FFFF0000"/>
      <name val="Calibri"/>
      <family val="2"/>
    </font>
    <font>
      <sz val="10"/>
      <name val="Arial"/>
      <family val="2"/>
    </font>
    <font>
      <b/>
      <sz val="8"/>
      <color rgb="FFFFFFFF"/>
      <name val="Arial"/>
      <family val="2"/>
    </font>
    <font>
      <b/>
      <sz val="8"/>
      <name val="Arial"/>
      <family val="2"/>
    </font>
    <font>
      <sz val="8"/>
      <color rgb="FF000000"/>
      <name val="Arial"/>
      <family val="2"/>
    </font>
    <font>
      <sz val="12"/>
      <name val="Calibri"/>
      <family val="2"/>
    </font>
    <font>
      <sz val="12"/>
      <name val="Calibri"/>
      <family val="2"/>
      <scheme val="minor"/>
    </font>
  </fonts>
  <fills count="19">
    <fill>
      <patternFill patternType="none"/>
    </fill>
    <fill>
      <patternFill patternType="gray125"/>
    </fill>
    <fill>
      <patternFill patternType="solid">
        <fgColor theme="0" tint="-4.9989318521683403E-2"/>
        <bgColor indexed="64"/>
      </patternFill>
    </fill>
    <fill>
      <patternFill patternType="solid">
        <fgColor rgb="FFFFCC99"/>
      </patternFill>
    </fill>
    <fill>
      <patternFill patternType="solid">
        <fgColor theme="9" tint="0.39997558519241921"/>
        <bgColor indexed="64"/>
      </patternFill>
    </fill>
    <fill>
      <patternFill patternType="solid">
        <fgColor rgb="FFF7FAB4"/>
        <bgColor indexed="64"/>
      </patternFill>
    </fill>
    <fill>
      <patternFill patternType="solid">
        <fgColor theme="0"/>
        <bgColor indexed="64"/>
      </patternFill>
    </fill>
    <fill>
      <patternFill patternType="solid">
        <fgColor rgb="FFFABF8F"/>
        <bgColor rgb="FF000000"/>
      </patternFill>
    </fill>
    <fill>
      <patternFill patternType="solid">
        <fgColor rgb="FFF7FAB4"/>
        <bgColor rgb="FF000000"/>
      </patternFill>
    </fill>
    <fill>
      <patternFill patternType="solid">
        <fgColor theme="0"/>
        <bgColor rgb="FF000000"/>
      </patternFill>
    </fill>
    <fill>
      <patternFill patternType="solid">
        <fgColor rgb="FFFABF8F"/>
        <bgColor indexed="64"/>
      </patternFill>
    </fill>
    <fill>
      <patternFill patternType="solid">
        <fgColor theme="1"/>
        <bgColor indexed="64"/>
      </patternFill>
    </fill>
    <fill>
      <patternFill patternType="solid">
        <fgColor rgb="FFFFCC99"/>
        <bgColor rgb="FF000000"/>
      </patternFill>
    </fill>
    <fill>
      <patternFill patternType="solid">
        <fgColor theme="2"/>
        <bgColor indexed="64"/>
      </patternFill>
    </fill>
    <fill>
      <patternFill patternType="solid">
        <fgColor rgb="FFF2F2F2"/>
      </patternFill>
    </fill>
    <fill>
      <patternFill patternType="solid">
        <fgColor rgb="FF244061"/>
        <bgColor indexed="64"/>
      </patternFill>
    </fill>
    <fill>
      <patternFill patternType="solid">
        <fgColor rgb="FFFFFF00"/>
        <bgColor indexed="64"/>
      </patternFill>
    </fill>
    <fill>
      <patternFill patternType="solid">
        <fgColor rgb="FFB8CCE4"/>
        <bgColor indexed="64"/>
      </patternFill>
    </fill>
    <fill>
      <patternFill patternType="solid">
        <fgColor theme="0" tint="-0.249977111117893"/>
        <bgColor indexed="64"/>
      </patternFill>
    </fill>
  </fills>
  <borders count="43">
    <border>
      <left/>
      <right/>
      <top/>
      <bottom/>
      <diagonal/>
    </border>
    <border>
      <left style="thin">
        <color auto="1"/>
      </left>
      <right/>
      <top/>
      <bottom/>
      <diagonal/>
    </border>
    <border>
      <left style="thin">
        <color auto="1"/>
      </left>
      <right/>
      <top style="thin">
        <color auto="1"/>
      </top>
      <bottom/>
      <diagonal/>
    </border>
    <border>
      <left/>
      <right/>
      <top style="thin">
        <color auto="1"/>
      </top>
      <bottom/>
      <diagonal/>
    </border>
    <border>
      <left style="thin">
        <color rgb="FF7F7F7F"/>
      </left>
      <right style="thin">
        <color rgb="FF7F7F7F"/>
      </right>
      <top style="thin">
        <color rgb="FF7F7F7F"/>
      </top>
      <bottom style="thin">
        <color rgb="FF7F7F7F"/>
      </bottom>
      <diagonal/>
    </border>
    <border>
      <left/>
      <right style="thin">
        <color auto="1"/>
      </right>
      <top style="thin">
        <color auto="1"/>
      </top>
      <bottom/>
      <diagonal/>
    </border>
    <border>
      <left/>
      <right style="thin">
        <color auto="1"/>
      </right>
      <top/>
      <bottom/>
      <diagonal/>
    </border>
    <border>
      <left style="thin">
        <color auto="1"/>
      </left>
      <right/>
      <top/>
      <bottom style="thin">
        <color auto="1"/>
      </bottom>
      <diagonal/>
    </border>
    <border>
      <left/>
      <right/>
      <top/>
      <bottom style="thin">
        <color auto="1"/>
      </bottom>
      <diagonal/>
    </border>
    <border>
      <left/>
      <right style="thin">
        <color auto="1"/>
      </right>
      <top/>
      <bottom style="thin">
        <color auto="1"/>
      </bottom>
      <diagonal/>
    </border>
    <border>
      <left style="thin">
        <color rgb="FF7F7F7F"/>
      </left>
      <right style="thin">
        <color auto="1"/>
      </right>
      <top style="thin">
        <color rgb="FF7F7F7F"/>
      </top>
      <bottom style="thin">
        <color rgb="FF7F7F7F"/>
      </bottom>
      <diagonal/>
    </border>
    <border>
      <left style="thick">
        <color auto="1"/>
      </left>
      <right style="thick">
        <color auto="1"/>
      </right>
      <top style="thick">
        <color auto="1"/>
      </top>
      <bottom style="thin">
        <color auto="1"/>
      </bottom>
      <diagonal/>
    </border>
    <border>
      <left/>
      <right/>
      <top style="thin">
        <color auto="1"/>
      </top>
      <bottom style="thin">
        <color auto="1"/>
      </bottom>
      <diagonal/>
    </border>
    <border>
      <left style="thick">
        <color auto="1"/>
      </left>
      <right style="thick">
        <color auto="1"/>
      </right>
      <top style="thin">
        <color auto="1"/>
      </top>
      <bottom style="thin">
        <color auto="1"/>
      </bottom>
      <diagonal/>
    </border>
    <border>
      <left/>
      <right style="thick">
        <color auto="1"/>
      </right>
      <top style="thin">
        <color auto="1"/>
      </top>
      <bottom style="thin">
        <color auto="1"/>
      </bottom>
      <diagonal/>
    </border>
    <border>
      <left style="thick">
        <color auto="1"/>
      </left>
      <right/>
      <top style="thin">
        <color auto="1"/>
      </top>
      <bottom style="thin">
        <color auto="1"/>
      </bottom>
      <diagonal/>
    </border>
    <border>
      <left style="thick">
        <color auto="1"/>
      </left>
      <right style="thin">
        <color auto="1"/>
      </right>
      <top style="thick">
        <color auto="1"/>
      </top>
      <bottom style="thin">
        <color auto="1"/>
      </bottom>
      <diagonal/>
    </border>
    <border>
      <left style="thin">
        <color auto="1"/>
      </left>
      <right style="thin">
        <color auto="1"/>
      </right>
      <top style="thin">
        <color auto="1"/>
      </top>
      <bottom style="thin">
        <color auto="1"/>
      </bottom>
      <diagonal/>
    </border>
    <border>
      <left style="thin">
        <color auto="1"/>
      </left>
      <right style="thick">
        <color auto="1"/>
      </right>
      <top/>
      <bottom style="thin">
        <color auto="1"/>
      </bottom>
      <diagonal/>
    </border>
    <border>
      <left style="thin">
        <color auto="1"/>
      </left>
      <right style="medium">
        <color auto="1"/>
      </right>
      <top style="thin">
        <color auto="1"/>
      </top>
      <bottom style="thin">
        <color auto="1"/>
      </bottom>
      <diagonal/>
    </border>
    <border>
      <left style="thin">
        <color auto="1"/>
      </left>
      <right style="medium">
        <color auto="1"/>
      </right>
      <top style="thick">
        <color auto="1"/>
      </top>
      <bottom style="thin">
        <color auto="1"/>
      </bottom>
      <diagonal/>
    </border>
    <border>
      <left/>
      <right style="medium">
        <color auto="1"/>
      </right>
      <top style="thin">
        <color auto="1"/>
      </top>
      <bottom style="thin">
        <color auto="1"/>
      </bottom>
      <diagonal/>
    </border>
    <border>
      <left/>
      <right style="medium">
        <color auto="1"/>
      </right>
      <top/>
      <bottom style="thin">
        <color auto="1"/>
      </bottom>
      <diagonal/>
    </border>
    <border>
      <left/>
      <right style="thick">
        <color auto="1"/>
      </right>
      <top style="thick">
        <color auto="1"/>
      </top>
      <bottom style="thin">
        <color auto="1"/>
      </bottom>
      <diagonal/>
    </border>
    <border>
      <left style="thick">
        <color auto="1"/>
      </left>
      <right style="thin">
        <color auto="1"/>
      </right>
      <top style="thin">
        <color auto="1"/>
      </top>
      <bottom style="thin">
        <color auto="1"/>
      </bottom>
      <diagonal/>
    </border>
    <border>
      <left/>
      <right style="thick">
        <color auto="1"/>
      </right>
      <top/>
      <bottom/>
      <diagonal/>
    </border>
    <border>
      <left style="thick">
        <color auto="1"/>
      </left>
      <right/>
      <top style="thin">
        <color auto="1"/>
      </top>
      <bottom style="thick">
        <color auto="1"/>
      </bottom>
      <diagonal/>
    </border>
    <border>
      <left/>
      <right style="medium">
        <color auto="1"/>
      </right>
      <top/>
      <bottom style="thick">
        <color auto="1"/>
      </bottom>
      <diagonal/>
    </border>
    <border>
      <left/>
      <right style="thick">
        <color auto="1"/>
      </right>
      <top/>
      <bottom style="thick">
        <color auto="1"/>
      </bottom>
      <diagonal/>
    </border>
    <border>
      <left style="thin">
        <color auto="1"/>
      </left>
      <right style="thin">
        <color auto="1"/>
      </right>
      <top style="thin">
        <color auto="1"/>
      </top>
      <bottom/>
      <diagonal/>
    </border>
    <border>
      <left style="thick">
        <color auto="1"/>
      </left>
      <right style="thin">
        <color auto="1"/>
      </right>
      <top/>
      <bottom style="thin">
        <color auto="1"/>
      </bottom>
      <diagonal/>
    </border>
    <border>
      <left style="thin">
        <color auto="1"/>
      </left>
      <right style="thin">
        <color auto="1"/>
      </right>
      <top/>
      <bottom style="thin">
        <color auto="1"/>
      </bottom>
      <diagonal/>
    </border>
    <border>
      <left style="thick">
        <color auto="1"/>
      </left>
      <right style="thin">
        <color auto="1"/>
      </right>
      <top style="thin">
        <color auto="1"/>
      </top>
      <bottom style="thick">
        <color auto="1"/>
      </bottom>
      <diagonal/>
    </border>
    <border>
      <left style="thin">
        <color auto="1"/>
      </left>
      <right style="thick">
        <color auto="1"/>
      </right>
      <top style="thin">
        <color auto="1"/>
      </top>
      <bottom style="thick">
        <color auto="1"/>
      </bottom>
      <diagonal/>
    </border>
    <border>
      <left style="medium">
        <color indexed="64"/>
      </left>
      <right style="thin">
        <color auto="1"/>
      </right>
      <top style="thin">
        <color auto="1"/>
      </top>
      <bottom style="thin">
        <color auto="1"/>
      </bottom>
      <diagonal/>
    </border>
    <border>
      <left style="thin">
        <color rgb="FF3F3F3F"/>
      </left>
      <right style="thin">
        <color rgb="FF3F3F3F"/>
      </right>
      <top style="thin">
        <color rgb="FF3F3F3F"/>
      </top>
      <bottom style="thin">
        <color rgb="FF3F3F3F"/>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medium">
        <color indexed="64"/>
      </bottom>
      <diagonal/>
    </border>
    <border>
      <left style="thin">
        <color indexed="64"/>
      </left>
      <right style="thin">
        <color indexed="64"/>
      </right>
      <top/>
      <bottom/>
      <diagonal/>
    </border>
    <border>
      <left style="thin">
        <color auto="1"/>
      </left>
      <right/>
      <top style="thin">
        <color auto="1"/>
      </top>
      <bottom style="thin">
        <color auto="1"/>
      </bottom>
      <diagonal/>
    </border>
    <border>
      <left/>
      <right/>
      <top/>
      <bottom style="thick">
        <color rgb="FF4F81BD"/>
      </bottom>
      <diagonal/>
    </border>
  </borders>
  <cellStyleXfs count="310">
    <xf numFmtId="0" fontId="0" fillId="0" borderId="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11" fillId="3" borderId="4" applyNumberFormat="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9"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10" fillId="0" borderId="0" applyNumberFormat="0" applyFill="0" applyBorder="0" applyAlignment="0" applyProtection="0"/>
    <xf numFmtId="0" fontId="39" fillId="14" borderId="35" applyNumberFormat="0" applyAlignment="0" applyProtection="0"/>
    <xf numFmtId="0" fontId="5" fillId="0" borderId="0"/>
    <xf numFmtId="0" fontId="41" fillId="0" borderId="0"/>
    <xf numFmtId="169" fontId="4" fillId="0" borderId="0" applyFont="0" applyFill="0" applyBorder="0" applyAlignment="0" applyProtection="0"/>
    <xf numFmtId="164" fontId="42" fillId="0" borderId="0" applyFont="0" applyFill="0" applyBorder="0" applyAlignment="0" applyProtection="0"/>
    <xf numFmtId="164" fontId="3" fillId="0" borderId="0" applyFont="0" applyFill="0" applyBorder="0" applyAlignment="0" applyProtection="0"/>
    <xf numFmtId="0" fontId="2" fillId="0" borderId="0"/>
    <xf numFmtId="0" fontId="50" fillId="0" borderId="0"/>
    <xf numFmtId="0" fontId="1" fillId="0" borderId="0"/>
    <xf numFmtId="0" fontId="1" fillId="0" borderId="0"/>
    <xf numFmtId="164" fontId="1" fillId="0" borderId="0" applyFont="0" applyFill="0" applyBorder="0" applyAlignment="0" applyProtection="0"/>
    <xf numFmtId="164" fontId="50" fillId="0" borderId="0" applyFont="0" applyFill="0" applyBorder="0" applyAlignment="0" applyProtection="0"/>
  </cellStyleXfs>
  <cellXfs count="246">
    <xf numFmtId="0" fontId="0" fillId="0" borderId="0" xfId="0"/>
    <xf numFmtId="0" fontId="6" fillId="0" borderId="0" xfId="0" applyFont="1"/>
    <xf numFmtId="0" fontId="6" fillId="0" borderId="0" xfId="0" applyFont="1" applyAlignment="1">
      <alignment vertical="top"/>
    </xf>
    <xf numFmtId="0" fontId="6" fillId="0" borderId="0" xfId="0" applyFont="1" applyBorder="1"/>
    <xf numFmtId="0" fontId="6" fillId="0" borderId="8" xfId="0" applyFont="1" applyBorder="1"/>
    <xf numFmtId="0" fontId="6" fillId="0" borderId="6" xfId="0" applyFont="1" applyBorder="1" applyAlignment="1">
      <alignment vertical="center" wrapText="1"/>
    </xf>
    <xf numFmtId="0" fontId="8" fillId="0" borderId="6" xfId="0" applyFont="1" applyBorder="1" applyAlignment="1">
      <alignment vertical="center" wrapText="1"/>
    </xf>
    <xf numFmtId="0" fontId="7" fillId="0" borderId="7" xfId="0" applyFont="1" applyBorder="1" applyAlignment="1">
      <alignment horizontal="right"/>
    </xf>
    <xf numFmtId="0" fontId="6" fillId="0" borderId="0" xfId="0" applyFont="1" applyAlignment="1">
      <alignment horizontal="right"/>
    </xf>
    <xf numFmtId="3" fontId="14" fillId="0" borderId="0" xfId="0" applyNumberFormat="1" applyFont="1"/>
    <xf numFmtId="0" fontId="6" fillId="0" borderId="3" xfId="0" applyFont="1" applyBorder="1"/>
    <xf numFmtId="0" fontId="13" fillId="0" borderId="2" xfId="0" applyFont="1" applyBorder="1"/>
    <xf numFmtId="0" fontId="7" fillId="0" borderId="1" xfId="0" applyFont="1" applyBorder="1" applyAlignment="1">
      <alignment horizontal="right" wrapText="1"/>
    </xf>
    <xf numFmtId="0" fontId="8" fillId="0" borderId="3" xfId="0" applyFont="1" applyBorder="1"/>
    <xf numFmtId="0" fontId="15" fillId="0" borderId="0" xfId="0" applyFont="1" applyAlignment="1">
      <alignment horizontal="left" vertical="center" wrapText="1"/>
    </xf>
    <xf numFmtId="0" fontId="15" fillId="0" borderId="0" xfId="0" applyFont="1" applyAlignment="1">
      <alignment horizontal="left" wrapText="1"/>
    </xf>
    <xf numFmtId="0" fontId="16" fillId="0" borderId="0" xfId="0" applyFont="1"/>
    <xf numFmtId="0" fontId="15" fillId="0" borderId="8" xfId="0" applyFont="1" applyBorder="1"/>
    <xf numFmtId="0" fontId="15" fillId="0" borderId="12" xfId="0" applyFont="1" applyBorder="1"/>
    <xf numFmtId="0" fontId="15" fillId="0" borderId="0" xfId="0" applyFont="1"/>
    <xf numFmtId="0" fontId="15" fillId="0" borderId="3" xfId="0" applyFont="1" applyBorder="1"/>
    <xf numFmtId="0" fontId="15" fillId="0" borderId="0" xfId="0" applyFont="1" applyBorder="1"/>
    <xf numFmtId="0" fontId="17" fillId="0" borderId="0" xfId="0" applyFont="1" applyAlignment="1">
      <alignment horizontal="left" wrapText="1"/>
    </xf>
    <xf numFmtId="0" fontId="19" fillId="0" borderId="0" xfId="0" applyFont="1"/>
    <xf numFmtId="0" fontId="19" fillId="0" borderId="3" xfId="0" applyFont="1" applyBorder="1"/>
    <xf numFmtId="0" fontId="19" fillId="0" borderId="12" xfId="0" applyFont="1" applyBorder="1"/>
    <xf numFmtId="0" fontId="15" fillId="0" borderId="14" xfId="0" applyFont="1" applyBorder="1"/>
    <xf numFmtId="0" fontId="18" fillId="0" borderId="12" xfId="0" applyFont="1" applyBorder="1"/>
    <xf numFmtId="0" fontId="17" fillId="6" borderId="0" xfId="0" applyFont="1" applyFill="1" applyBorder="1" applyAlignment="1">
      <alignment horizontal="left" wrapText="1"/>
    </xf>
    <xf numFmtId="0" fontId="18" fillId="0" borderId="0" xfId="0" applyFont="1" applyBorder="1"/>
    <xf numFmtId="0" fontId="21" fillId="0" borderId="0" xfId="128" applyFont="1"/>
    <xf numFmtId="0" fontId="20" fillId="0" borderId="0" xfId="0" applyFont="1" applyAlignment="1">
      <alignment horizontal="left" vertical="center" wrapText="1"/>
    </xf>
    <xf numFmtId="0" fontId="22" fillId="0" borderId="0" xfId="0" applyFont="1" applyAlignment="1">
      <alignment vertical="top"/>
    </xf>
    <xf numFmtId="0" fontId="23" fillId="0" borderId="0" xfId="0" applyFont="1"/>
    <xf numFmtId="0" fontId="25" fillId="0" borderId="0" xfId="0" applyFont="1" applyAlignment="1">
      <alignment horizontal="left" vertical="center"/>
    </xf>
    <xf numFmtId="0" fontId="26" fillId="0" borderId="0" xfId="0" applyFont="1" applyAlignment="1">
      <alignment horizontal="left" vertical="center"/>
    </xf>
    <xf numFmtId="0" fontId="27" fillId="0" borderId="0" xfId="0" applyFont="1" applyAlignment="1">
      <alignment horizontal="left" vertical="center"/>
    </xf>
    <xf numFmtId="0" fontId="27" fillId="8" borderId="0" xfId="0" applyFont="1" applyFill="1" applyAlignment="1">
      <alignment horizontal="left" vertical="center"/>
    </xf>
    <xf numFmtId="0" fontId="15" fillId="0" borderId="0" xfId="0" applyFont="1" applyAlignment="1">
      <alignment horizontal="left" vertical="center"/>
    </xf>
    <xf numFmtId="0" fontId="26" fillId="0" borderId="0" xfId="0" applyFont="1" applyAlignment="1">
      <alignment vertical="center"/>
    </xf>
    <xf numFmtId="0" fontId="27" fillId="0" borderId="0" xfId="0" applyFont="1" applyAlignment="1">
      <alignment vertical="center"/>
    </xf>
    <xf numFmtId="0" fontId="27" fillId="7" borderId="0" xfId="0" applyFont="1" applyFill="1" applyAlignment="1">
      <alignment vertical="center"/>
    </xf>
    <xf numFmtId="0" fontId="27" fillId="9" borderId="0" xfId="0" applyFont="1" applyFill="1" applyAlignment="1">
      <alignment vertical="center"/>
    </xf>
    <xf numFmtId="0" fontId="27" fillId="9" borderId="0" xfId="0" applyFont="1" applyFill="1" applyAlignment="1">
      <alignment horizontal="left" vertical="center"/>
    </xf>
    <xf numFmtId="0" fontId="24" fillId="0" borderId="0" xfId="0" applyFont="1" applyAlignment="1">
      <alignment vertical="center"/>
    </xf>
    <xf numFmtId="0" fontId="18" fillId="0" borderId="0" xfId="0" applyFont="1" applyAlignment="1">
      <alignment horizontal="left" vertical="center" wrapText="1"/>
    </xf>
    <xf numFmtId="0" fontId="18" fillId="0" borderId="0" xfId="0" applyFont="1" applyAlignment="1">
      <alignment horizontal="left" vertical="center"/>
    </xf>
    <xf numFmtId="0" fontId="11" fillId="3" borderId="10" xfId="27" applyFont="1" applyBorder="1" applyAlignment="1">
      <alignment vertical="center" wrapText="1"/>
    </xf>
    <xf numFmtId="165" fontId="15" fillId="4" borderId="15" xfId="0" applyNumberFormat="1" applyFont="1" applyFill="1" applyBorder="1" applyAlignment="1">
      <alignment horizontal="left" wrapText="1"/>
    </xf>
    <xf numFmtId="0" fontId="15" fillId="5" borderId="15" xfId="0" applyFont="1" applyFill="1" applyBorder="1" applyAlignment="1">
      <alignment horizontal="left" wrapText="1"/>
    </xf>
    <xf numFmtId="0" fontId="15" fillId="4" borderId="11" xfId="0" applyFont="1" applyFill="1" applyBorder="1" applyAlignment="1">
      <alignment horizontal="left" wrapText="1"/>
    </xf>
    <xf numFmtId="165" fontId="15" fillId="4" borderId="13" xfId="0" applyNumberFormat="1" applyFont="1" applyFill="1" applyBorder="1" applyAlignment="1">
      <alignment horizontal="left" wrapText="1"/>
    </xf>
    <xf numFmtId="0" fontId="15" fillId="4" borderId="13" xfId="0" applyFont="1" applyFill="1" applyBorder="1" applyAlignment="1">
      <alignment horizontal="left" wrapText="1"/>
    </xf>
    <xf numFmtId="0" fontId="15" fillId="5" borderId="13" xfId="0" applyFont="1" applyFill="1" applyBorder="1" applyAlignment="1">
      <alignment horizontal="left" wrapText="1"/>
    </xf>
    <xf numFmtId="0" fontId="6" fillId="0" borderId="0" xfId="0" applyFont="1" applyBorder="1" applyAlignment="1">
      <alignment vertical="top" wrapText="1"/>
    </xf>
    <xf numFmtId="0" fontId="8" fillId="0" borderId="0" xfId="0" applyFont="1" applyBorder="1" applyAlignment="1">
      <alignment vertical="top" wrapText="1"/>
    </xf>
    <xf numFmtId="0" fontId="7" fillId="0" borderId="7" xfId="0" applyFont="1" applyBorder="1" applyAlignment="1">
      <alignment vertical="top"/>
    </xf>
    <xf numFmtId="0" fontId="7" fillId="0" borderId="9" xfId="0" applyFont="1" applyBorder="1" applyAlignment="1">
      <alignment vertical="center" wrapText="1"/>
    </xf>
    <xf numFmtId="3" fontId="14" fillId="0" borderId="8" xfId="0" applyNumberFormat="1" applyFont="1" applyBorder="1"/>
    <xf numFmtId="0" fontId="8" fillId="0" borderId="9" xfId="0" applyFont="1" applyBorder="1" applyAlignment="1">
      <alignment horizontal="right"/>
    </xf>
    <xf numFmtId="3" fontId="8" fillId="0" borderId="6" xfId="0" applyNumberFormat="1" applyFont="1" applyBorder="1" applyAlignment="1">
      <alignment vertical="center" wrapText="1"/>
    </xf>
    <xf numFmtId="0" fontId="6" fillId="0" borderId="1" xfId="0" applyFont="1" applyFill="1" applyBorder="1" applyAlignment="1">
      <alignment vertical="center" wrapText="1"/>
    </xf>
    <xf numFmtId="0" fontId="7" fillId="0" borderId="1" xfId="0" applyFont="1" applyFill="1" applyBorder="1" applyAlignment="1">
      <alignment vertical="center" wrapText="1"/>
    </xf>
    <xf numFmtId="0" fontId="6" fillId="2" borderId="1" xfId="0" applyFont="1" applyFill="1" applyBorder="1" applyAlignment="1">
      <alignment horizontal="left" vertical="top" wrapText="1"/>
    </xf>
    <xf numFmtId="0" fontId="6" fillId="2" borderId="1" xfId="0" applyFont="1" applyFill="1" applyBorder="1" applyAlignment="1">
      <alignment horizontal="left" vertical="top"/>
    </xf>
    <xf numFmtId="0" fontId="7" fillId="2" borderId="1" xfId="0" applyFont="1" applyFill="1" applyBorder="1" applyAlignment="1">
      <alignment horizontal="left" vertical="top"/>
    </xf>
    <xf numFmtId="0" fontId="29" fillId="2" borderId="1" xfId="0" applyFont="1" applyFill="1" applyBorder="1" applyAlignment="1">
      <alignment horizontal="left" vertical="top" wrapText="1"/>
    </xf>
    <xf numFmtId="0" fontId="29" fillId="0" borderId="0" xfId="0" applyFont="1" applyBorder="1" applyAlignment="1">
      <alignment vertical="top" wrapText="1"/>
    </xf>
    <xf numFmtId="0" fontId="30" fillId="2" borderId="1" xfId="0" applyFont="1" applyFill="1" applyBorder="1" applyAlignment="1">
      <alignment horizontal="left" vertical="top" wrapText="1"/>
    </xf>
    <xf numFmtId="0" fontId="30" fillId="0" borderId="0" xfId="0" applyFont="1" applyBorder="1" applyAlignment="1">
      <alignment vertical="top" wrapText="1"/>
    </xf>
    <xf numFmtId="0" fontId="29" fillId="2" borderId="1" xfId="0" applyFont="1" applyFill="1" applyBorder="1" applyAlignment="1">
      <alignment horizontal="left" vertical="top"/>
    </xf>
    <xf numFmtId="0" fontId="30" fillId="2" borderId="1" xfId="0" applyFont="1" applyFill="1" applyBorder="1" applyAlignment="1">
      <alignment horizontal="left" vertical="top"/>
    </xf>
    <xf numFmtId="0" fontId="13" fillId="0" borderId="0" xfId="0" applyFont="1" applyAlignment="1">
      <alignment vertical="top"/>
    </xf>
    <xf numFmtId="0" fontId="32" fillId="0" borderId="0" xfId="0" applyFont="1" applyAlignment="1"/>
    <xf numFmtId="0" fontId="31" fillId="0" borderId="0" xfId="0" applyFont="1" applyAlignment="1">
      <alignment vertical="top"/>
    </xf>
    <xf numFmtId="0" fontId="31" fillId="0" borderId="1" xfId="0" applyFont="1" applyBorder="1"/>
    <xf numFmtId="3" fontId="18" fillId="0" borderId="0" xfId="0" applyNumberFormat="1" applyFont="1"/>
    <xf numFmtId="0" fontId="19" fillId="0" borderId="0" xfId="0" applyFont="1" applyBorder="1"/>
    <xf numFmtId="0" fontId="15" fillId="6" borderId="0" xfId="0" applyFont="1" applyFill="1" applyBorder="1" applyAlignment="1">
      <alignment horizontal="left" wrapText="1"/>
    </xf>
    <xf numFmtId="0" fontId="18" fillId="0" borderId="8" xfId="0" applyFont="1" applyBorder="1"/>
    <xf numFmtId="0" fontId="33" fillId="0" borderId="0" xfId="0" applyFont="1"/>
    <xf numFmtId="0" fontId="34" fillId="0" borderId="0" xfId="0" applyFont="1" applyAlignment="1">
      <alignment vertical="center"/>
    </xf>
    <xf numFmtId="0" fontId="36" fillId="0" borderId="0" xfId="0" applyFont="1" applyAlignment="1">
      <alignment vertical="center"/>
    </xf>
    <xf numFmtId="0" fontId="36" fillId="10" borderId="0" xfId="0" applyFont="1" applyFill="1" applyAlignment="1">
      <alignment vertical="center"/>
    </xf>
    <xf numFmtId="0" fontId="35" fillId="0" borderId="0" xfId="0" applyFont="1"/>
    <xf numFmtId="0" fontId="26" fillId="0" borderId="0" xfId="0" applyFont="1"/>
    <xf numFmtId="0" fontId="27" fillId="0" borderId="0" xfId="0" applyFont="1"/>
    <xf numFmtId="0" fontId="36" fillId="5" borderId="0" xfId="0" applyFont="1" applyFill="1" applyAlignment="1">
      <alignment vertical="center"/>
    </xf>
    <xf numFmtId="165" fontId="15" fillId="4" borderId="19" xfId="0" applyNumberFormat="1" applyFont="1" applyFill="1" applyBorder="1" applyAlignment="1">
      <alignment horizontal="left" wrapText="1"/>
    </xf>
    <xf numFmtId="165" fontId="15" fillId="4" borderId="21" xfId="0" applyNumberFormat="1" applyFont="1" applyFill="1" applyBorder="1" applyAlignment="1">
      <alignment horizontal="left" wrapText="1"/>
    </xf>
    <xf numFmtId="0" fontId="15" fillId="5" borderId="21" xfId="0" applyFont="1" applyFill="1" applyBorder="1" applyAlignment="1">
      <alignment horizontal="left" wrapText="1"/>
    </xf>
    <xf numFmtId="165" fontId="15" fillId="4" borderId="22" xfId="0" applyNumberFormat="1" applyFont="1" applyFill="1" applyBorder="1" applyAlignment="1">
      <alignment horizontal="left" wrapText="1"/>
    </xf>
    <xf numFmtId="0" fontId="37" fillId="0" borderId="0" xfId="0" applyFont="1" applyBorder="1"/>
    <xf numFmtId="165" fontId="15" fillId="4" borderId="23" xfId="0" applyNumberFormat="1" applyFont="1" applyFill="1" applyBorder="1" applyAlignment="1">
      <alignment horizontal="left" wrapText="1"/>
    </xf>
    <xf numFmtId="165" fontId="15" fillId="4" borderId="14" xfId="0" applyNumberFormat="1" applyFont="1" applyFill="1" applyBorder="1" applyAlignment="1">
      <alignment horizontal="left" wrapText="1"/>
    </xf>
    <xf numFmtId="165" fontId="15" fillId="11" borderId="14" xfId="0" applyNumberFormat="1" applyFont="1" applyFill="1" applyBorder="1" applyAlignment="1">
      <alignment horizontal="left" wrapText="1"/>
    </xf>
    <xf numFmtId="0" fontId="15" fillId="5" borderId="14" xfId="0" applyFont="1" applyFill="1" applyBorder="1" applyAlignment="1">
      <alignment horizontal="left" wrapText="1"/>
    </xf>
    <xf numFmtId="0" fontId="15" fillId="4" borderId="14" xfId="0" applyFont="1" applyFill="1" applyBorder="1" applyAlignment="1">
      <alignment horizontal="left" wrapText="1"/>
    </xf>
    <xf numFmtId="0" fontId="15" fillId="11" borderId="25" xfId="0" applyFont="1" applyFill="1" applyBorder="1" applyAlignment="1">
      <alignment horizontal="left" wrapText="1"/>
    </xf>
    <xf numFmtId="0" fontId="15" fillId="5" borderId="26" xfId="0" applyFont="1" applyFill="1" applyBorder="1" applyAlignment="1">
      <alignment horizontal="left" wrapText="1"/>
    </xf>
    <xf numFmtId="0" fontId="15" fillId="5" borderId="27" xfId="0" applyFont="1" applyFill="1" applyBorder="1" applyAlignment="1">
      <alignment horizontal="left" wrapText="1"/>
    </xf>
    <xf numFmtId="165" fontId="15" fillId="5" borderId="28" xfId="0" applyNumberFormat="1" applyFont="1" applyFill="1" applyBorder="1" applyAlignment="1">
      <alignment horizontal="left" wrapText="1"/>
    </xf>
    <xf numFmtId="0" fontId="15" fillId="4" borderId="17" xfId="0" applyFont="1" applyFill="1" applyBorder="1" applyAlignment="1">
      <alignment horizontal="left" vertical="center"/>
    </xf>
    <xf numFmtId="0" fontId="15" fillId="4" borderId="18" xfId="0" applyFont="1" applyFill="1" applyBorder="1" applyAlignment="1">
      <alignment horizontal="left" wrapText="1"/>
    </xf>
    <xf numFmtId="0" fontId="15" fillId="4" borderId="23" xfId="0" applyFont="1" applyFill="1" applyBorder="1" applyAlignment="1">
      <alignment horizontal="left" wrapText="1"/>
    </xf>
    <xf numFmtId="0" fontId="15" fillId="4" borderId="33" xfId="0" applyFont="1" applyFill="1" applyBorder="1" applyAlignment="1">
      <alignment horizontal="left" wrapText="1"/>
    </xf>
    <xf numFmtId="0" fontId="6" fillId="0" borderId="31" xfId="0" applyFont="1" applyBorder="1"/>
    <xf numFmtId="0" fontId="13" fillId="0" borderId="29" xfId="0" applyFont="1" applyBorder="1"/>
    <xf numFmtId="0" fontId="7" fillId="0" borderId="0" xfId="0" applyFont="1" applyFill="1" applyBorder="1" applyAlignment="1">
      <alignment vertical="center" wrapText="1"/>
    </xf>
    <xf numFmtId="0" fontId="7" fillId="0" borderId="8" xfId="0" applyFont="1" applyBorder="1" applyAlignment="1">
      <alignment vertical="center" wrapText="1"/>
    </xf>
    <xf numFmtId="0" fontId="7" fillId="0" borderId="6" xfId="0" applyFont="1" applyBorder="1" applyAlignment="1">
      <alignment vertical="center" wrapText="1"/>
    </xf>
    <xf numFmtId="0" fontId="6" fillId="0" borderId="0" xfId="0" applyFont="1" applyFill="1" applyBorder="1" applyAlignment="1">
      <alignment vertical="center" wrapText="1"/>
    </xf>
    <xf numFmtId="0" fontId="7" fillId="0" borderId="9" xfId="0" applyFont="1" applyFill="1" applyBorder="1" applyAlignment="1">
      <alignment vertical="center" wrapText="1"/>
    </xf>
    <xf numFmtId="0" fontId="7" fillId="13" borderId="0" xfId="0" applyFont="1" applyFill="1" applyBorder="1" applyAlignment="1">
      <alignment horizontal="right"/>
    </xf>
    <xf numFmtId="3" fontId="7" fillId="13" borderId="0" xfId="0" applyNumberFormat="1" applyFont="1" applyFill="1" applyBorder="1"/>
    <xf numFmtId="0" fontId="11" fillId="12" borderId="6" xfId="0" applyFont="1" applyFill="1" applyBorder="1" applyAlignment="1">
      <alignment vertical="center" wrapText="1"/>
    </xf>
    <xf numFmtId="0" fontId="6" fillId="2" borderId="7" xfId="0" applyFont="1" applyFill="1" applyBorder="1" applyAlignment="1">
      <alignment horizontal="left" vertical="top"/>
    </xf>
    <xf numFmtId="0" fontId="6" fillId="0" borderId="8" xfId="0" applyFont="1" applyBorder="1" applyAlignment="1">
      <alignment vertical="top" wrapText="1"/>
    </xf>
    <xf numFmtId="0" fontId="11" fillId="12" borderId="9" xfId="0" applyFont="1" applyFill="1" applyBorder="1" applyAlignment="1">
      <alignment vertical="center" wrapText="1"/>
    </xf>
    <xf numFmtId="0" fontId="18" fillId="0" borderId="0" xfId="0" applyFont="1" applyAlignment="1">
      <alignment horizontal="left" wrapText="1"/>
    </xf>
    <xf numFmtId="0" fontId="40" fillId="14" borderId="35" xfId="298" applyFont="1" applyAlignment="1">
      <alignment horizontal="left" vertical="center" wrapText="1"/>
    </xf>
    <xf numFmtId="4" fontId="15" fillId="4" borderId="24" xfId="0" applyNumberFormat="1" applyFont="1" applyFill="1" applyBorder="1" applyAlignment="1">
      <alignment horizontal="left" wrapText="1"/>
    </xf>
    <xf numFmtId="166" fontId="15" fillId="4" borderId="24" xfId="0" applyNumberFormat="1" applyFont="1" applyFill="1" applyBorder="1" applyAlignment="1">
      <alignment horizontal="left" wrapText="1"/>
    </xf>
    <xf numFmtId="3" fontId="15" fillId="4" borderId="24" xfId="0" applyNumberFormat="1" applyFont="1" applyFill="1" applyBorder="1" applyAlignment="1">
      <alignment horizontal="left" wrapText="1"/>
    </xf>
    <xf numFmtId="3" fontId="15" fillId="4" borderId="15" xfId="0" applyNumberFormat="1" applyFont="1" applyFill="1" applyBorder="1" applyAlignment="1">
      <alignment horizontal="left" wrapText="1"/>
    </xf>
    <xf numFmtId="167" fontId="15" fillId="4" borderId="15" xfId="0" applyNumberFormat="1" applyFont="1" applyFill="1" applyBorder="1" applyAlignment="1">
      <alignment horizontal="left" wrapText="1"/>
    </xf>
    <xf numFmtId="165" fontId="15" fillId="4" borderId="15" xfId="0" applyNumberFormat="1" applyFont="1" applyFill="1" applyBorder="1" applyAlignment="1">
      <alignment horizontal="left"/>
    </xf>
    <xf numFmtId="0" fontId="15" fillId="5" borderId="14" xfId="0" applyFont="1" applyFill="1" applyBorder="1" applyAlignment="1">
      <alignment horizontal="left" vertical="center" wrapText="1"/>
    </xf>
    <xf numFmtId="3" fontId="15" fillId="4" borderId="30" xfId="0" applyNumberFormat="1" applyFont="1" applyFill="1" applyBorder="1" applyAlignment="1">
      <alignment horizontal="left" vertical="center"/>
    </xf>
    <xf numFmtId="1" fontId="6" fillId="0" borderId="1" xfId="0" applyNumberFormat="1" applyFont="1" applyFill="1" applyBorder="1" applyAlignment="1">
      <alignment vertical="center" wrapText="1"/>
    </xf>
    <xf numFmtId="170" fontId="6" fillId="0" borderId="6" xfId="302" applyNumberFormat="1" applyFont="1" applyBorder="1" applyAlignment="1">
      <alignment vertical="center" wrapText="1"/>
    </xf>
    <xf numFmtId="170" fontId="6" fillId="0" borderId="0" xfId="302" applyNumberFormat="1" applyFont="1"/>
    <xf numFmtId="3" fontId="6" fillId="0" borderId="0" xfId="0" applyNumberFormat="1" applyFont="1"/>
    <xf numFmtId="170" fontId="6" fillId="0" borderId="0" xfId="0" applyNumberFormat="1" applyFont="1"/>
    <xf numFmtId="0" fontId="7" fillId="0" borderId="12" xfId="0" applyFont="1" applyBorder="1"/>
    <xf numFmtId="170" fontId="7" fillId="0" borderId="12" xfId="302" applyNumberFormat="1" applyFont="1" applyBorder="1"/>
    <xf numFmtId="0" fontId="44" fillId="0" borderId="0" xfId="0" applyFont="1"/>
    <xf numFmtId="0" fontId="45" fillId="0" borderId="0" xfId="0" applyFont="1" applyAlignment="1">
      <alignment horizontal="right"/>
    </xf>
    <xf numFmtId="3" fontId="45" fillId="0" borderId="0" xfId="0" applyNumberFormat="1" applyFont="1"/>
    <xf numFmtId="170" fontId="6" fillId="0" borderId="0" xfId="302" applyNumberFormat="1" applyFont="1" applyBorder="1" applyAlignment="1">
      <alignment vertical="center" wrapText="1"/>
    </xf>
    <xf numFmtId="0" fontId="45" fillId="0" borderId="12" xfId="0" applyFont="1" applyFill="1" applyBorder="1" applyAlignment="1">
      <alignment vertical="center" wrapText="1"/>
    </xf>
    <xf numFmtId="0" fontId="6" fillId="0" borderId="0" xfId="0" applyFont="1" applyAlignment="1"/>
    <xf numFmtId="0" fontId="0" fillId="0" borderId="2" xfId="0" applyBorder="1"/>
    <xf numFmtId="0" fontId="6" fillId="0" borderId="7" xfId="0" applyFont="1" applyBorder="1"/>
    <xf numFmtId="0" fontId="6" fillId="0" borderId="2" xfId="0" applyFont="1" applyBorder="1"/>
    <xf numFmtId="0" fontId="6" fillId="0" borderId="1" xfId="0" applyFont="1" applyBorder="1"/>
    <xf numFmtId="0" fontId="15" fillId="0" borderId="12" xfId="0" applyFont="1" applyBorder="1" applyAlignment="1">
      <alignment horizontal="left" vertical="top"/>
    </xf>
    <xf numFmtId="171" fontId="15" fillId="4" borderId="13" xfId="0" applyNumberFormat="1" applyFont="1" applyFill="1" applyBorder="1" applyAlignment="1">
      <alignment horizontal="left" wrapText="1"/>
    </xf>
    <xf numFmtId="0" fontId="46" fillId="4" borderId="13" xfId="128" applyFont="1" applyFill="1" applyBorder="1" applyAlignment="1">
      <alignment horizontal="left" vertical="center" wrapText="1"/>
    </xf>
    <xf numFmtId="0" fontId="28" fillId="7" borderId="0" xfId="0" applyFont="1" applyFill="1" applyAlignment="1">
      <alignment vertical="center" wrapText="1"/>
    </xf>
    <xf numFmtId="0" fontId="7" fillId="0" borderId="1" xfId="0" applyFont="1" applyFill="1" applyBorder="1" applyAlignment="1">
      <alignment horizontal="right" vertical="center"/>
    </xf>
    <xf numFmtId="0" fontId="7" fillId="0" borderId="7" xfId="0" applyFont="1" applyFill="1" applyBorder="1" applyAlignment="1">
      <alignment vertical="center" wrapText="1"/>
    </xf>
    <xf numFmtId="0" fontId="49" fillId="0" borderId="0" xfId="0" applyFont="1" applyFill="1" applyBorder="1" applyAlignment="1">
      <alignment vertical="center" wrapText="1"/>
    </xf>
    <xf numFmtId="170" fontId="6" fillId="0" borderId="0" xfId="302" applyNumberFormat="1" applyFont="1" applyFill="1" applyBorder="1" applyAlignment="1">
      <alignment vertical="center" wrapText="1"/>
    </xf>
    <xf numFmtId="0" fontId="6" fillId="0" borderId="1" xfId="0" applyFont="1" applyFill="1" applyBorder="1" applyAlignment="1">
      <alignment vertical="center"/>
    </xf>
    <xf numFmtId="0" fontId="15" fillId="4" borderId="41" xfId="0" applyFont="1" applyFill="1" applyBorder="1" applyAlignment="1">
      <alignment horizontal="left" vertical="center"/>
    </xf>
    <xf numFmtId="0" fontId="6" fillId="10" borderId="8" xfId="0" applyFont="1" applyFill="1" applyBorder="1" applyAlignment="1">
      <alignment vertical="center"/>
    </xf>
    <xf numFmtId="0" fontId="43" fillId="10" borderId="8" xfId="0" applyFont="1" applyFill="1" applyBorder="1" applyAlignment="1">
      <alignment vertical="center"/>
    </xf>
    <xf numFmtId="0" fontId="9" fillId="4" borderId="13" xfId="128" applyFill="1" applyBorder="1" applyAlignment="1">
      <alignment horizontal="left" vertical="center" wrapText="1"/>
    </xf>
    <xf numFmtId="0" fontId="20" fillId="4" borderId="13" xfId="0" applyFont="1" applyFill="1" applyBorder="1" applyAlignment="1">
      <alignment horizontal="left" wrapText="1"/>
    </xf>
    <xf numFmtId="0" fontId="51" fillId="15" borderId="42" xfId="306" applyFont="1" applyFill="1" applyBorder="1" applyAlignment="1">
      <alignment horizontal="center" vertical="center" wrapText="1"/>
    </xf>
    <xf numFmtId="0" fontId="1" fillId="0" borderId="0" xfId="307" applyFont="1"/>
    <xf numFmtId="0" fontId="1" fillId="0" borderId="0" xfId="307"/>
    <xf numFmtId="0" fontId="53" fillId="17" borderId="0" xfId="306" applyFont="1" applyFill="1" applyAlignment="1">
      <alignment horizontal="left" vertical="center"/>
    </xf>
    <xf numFmtId="170" fontId="53" fillId="0" borderId="0" xfId="309" applyNumberFormat="1" applyFont="1" applyAlignment="1">
      <alignment horizontal="right" vertical="center"/>
    </xf>
    <xf numFmtId="0" fontId="52" fillId="18" borderId="42" xfId="306" applyFont="1" applyFill="1" applyBorder="1" applyAlignment="1">
      <alignment horizontal="left" vertical="center" wrapText="1"/>
    </xf>
    <xf numFmtId="170" fontId="52" fillId="18" borderId="42" xfId="308" applyNumberFormat="1" applyFont="1" applyFill="1" applyBorder="1" applyAlignment="1">
      <alignment horizontal="right" vertical="center"/>
    </xf>
    <xf numFmtId="0" fontId="53" fillId="0" borderId="0" xfId="306" applyFont="1" applyAlignment="1">
      <alignment horizontal="left" vertical="center"/>
    </xf>
    <xf numFmtId="0" fontId="51" fillId="15" borderId="42" xfId="306" applyFont="1" applyFill="1" applyBorder="1" applyAlignment="1">
      <alignment horizontal="left" vertical="center" wrapText="1"/>
    </xf>
    <xf numFmtId="170" fontId="51" fillId="15" borderId="42" xfId="308" applyNumberFormat="1" applyFont="1" applyFill="1" applyBorder="1" applyAlignment="1">
      <alignment horizontal="center" vertical="center" wrapText="1"/>
    </xf>
    <xf numFmtId="170" fontId="1" fillId="0" borderId="0" xfId="307" applyNumberFormat="1"/>
    <xf numFmtId="170" fontId="53" fillId="16" borderId="0" xfId="308" applyNumberFormat="1" applyFont="1" applyFill="1" applyAlignment="1">
      <alignment horizontal="right" vertical="center"/>
    </xf>
    <xf numFmtId="170" fontId="45" fillId="0" borderId="12" xfId="302" applyNumberFormat="1" applyFont="1" applyBorder="1"/>
    <xf numFmtId="164" fontId="6" fillId="0" borderId="0" xfId="302" applyFont="1" applyAlignment="1"/>
    <xf numFmtId="164" fontId="6" fillId="0" borderId="0" xfId="0" applyNumberFormat="1" applyFont="1" applyAlignment="1"/>
    <xf numFmtId="0" fontId="42" fillId="0" borderId="0" xfId="0" applyFont="1" applyFill="1"/>
    <xf numFmtId="3" fontId="42" fillId="0" borderId="0" xfId="0" applyNumberFormat="1" applyFont="1" applyFill="1"/>
    <xf numFmtId="4" fontId="15" fillId="4" borderId="24" xfId="0" applyNumberFormat="1" applyFont="1" applyFill="1" applyBorder="1" applyAlignment="1">
      <alignment horizontal="left" vertical="center"/>
    </xf>
    <xf numFmtId="4" fontId="15" fillId="4" borderId="32" xfId="0" applyNumberFormat="1" applyFont="1" applyFill="1" applyBorder="1" applyAlignment="1">
      <alignment horizontal="left" vertical="center"/>
    </xf>
    <xf numFmtId="167" fontId="15" fillId="4" borderId="15" xfId="0" applyNumberFormat="1" applyFont="1" applyFill="1" applyBorder="1" applyAlignment="1">
      <alignment horizontal="left" vertical="center" wrapText="1"/>
    </xf>
    <xf numFmtId="165" fontId="15" fillId="4" borderId="19" xfId="0" applyNumberFormat="1" applyFont="1" applyFill="1" applyBorder="1" applyAlignment="1">
      <alignment horizontal="left" vertical="center" wrapText="1"/>
    </xf>
    <xf numFmtId="165" fontId="15" fillId="4" borderId="14" xfId="0" applyNumberFormat="1" applyFont="1" applyFill="1" applyBorder="1" applyAlignment="1">
      <alignment horizontal="left" vertical="center" wrapText="1"/>
    </xf>
    <xf numFmtId="0" fontId="18" fillId="0" borderId="0" xfId="0" applyFont="1" applyBorder="1" applyAlignment="1">
      <alignment vertical="center"/>
    </xf>
    <xf numFmtId="0" fontId="18" fillId="0" borderId="12" xfId="0" applyFont="1" applyBorder="1" applyAlignment="1">
      <alignment vertical="center"/>
    </xf>
    <xf numFmtId="165" fontId="15" fillId="4" borderId="19" xfId="0" applyNumberFormat="1" applyFont="1" applyFill="1" applyBorder="1" applyAlignment="1">
      <alignment vertical="center"/>
    </xf>
    <xf numFmtId="165" fontId="15" fillId="4" borderId="14" xfId="0" applyNumberFormat="1" applyFont="1" applyFill="1" applyBorder="1" applyAlignment="1">
      <alignment vertical="center"/>
    </xf>
    <xf numFmtId="0" fontId="15" fillId="0" borderId="12" xfId="0" applyFont="1" applyBorder="1" applyAlignment="1">
      <alignment vertical="center"/>
    </xf>
    <xf numFmtId="0" fontId="15" fillId="0" borderId="0" xfId="0" applyFont="1" applyFill="1" applyBorder="1" applyAlignment="1">
      <alignment horizontal="left" vertical="center" wrapText="1"/>
    </xf>
    <xf numFmtId="4" fontId="20" fillId="0" borderId="0" xfId="0" applyNumberFormat="1" applyFont="1" applyFill="1" applyBorder="1" applyAlignment="1">
      <alignment horizontal="left" vertical="center"/>
    </xf>
    <xf numFmtId="164" fontId="15" fillId="0" borderId="0" xfId="302" applyFont="1" applyFill="1" applyBorder="1" applyAlignment="1">
      <alignment horizontal="left" vertical="center" wrapText="1"/>
    </xf>
    <xf numFmtId="0" fontId="0" fillId="0" borderId="0" xfId="0" applyAlignment="1">
      <alignment vertical="center"/>
    </xf>
    <xf numFmtId="3" fontId="0" fillId="0" borderId="0" xfId="0" applyNumberFormat="1"/>
    <xf numFmtId="0" fontId="6" fillId="0" borderId="0" xfId="0" applyFont="1" applyFill="1"/>
    <xf numFmtId="170" fontId="6" fillId="0" borderId="0" xfId="302" applyNumberFormat="1" applyFont="1" applyFill="1"/>
    <xf numFmtId="4" fontId="6" fillId="0" borderId="0" xfId="0" applyNumberFormat="1" applyFont="1" applyFill="1"/>
    <xf numFmtId="3" fontId="54" fillId="0" borderId="0" xfId="309" applyNumberFormat="1" applyFont="1" applyAlignment="1">
      <alignment vertical="center"/>
    </xf>
    <xf numFmtId="3" fontId="54" fillId="0" borderId="0" xfId="305" applyNumberFormat="1" applyFont="1" applyAlignment="1">
      <alignment vertical="center"/>
    </xf>
    <xf numFmtId="3" fontId="6" fillId="0" borderId="0" xfId="302" applyNumberFormat="1" applyFont="1" applyFill="1"/>
    <xf numFmtId="3" fontId="6" fillId="0" borderId="0" xfId="0" applyNumberFormat="1" applyFont="1" applyFill="1"/>
    <xf numFmtId="3" fontId="54" fillId="0" borderId="0" xfId="300" applyNumberFormat="1" applyFont="1" applyFill="1" applyBorder="1" applyAlignment="1">
      <alignment vertical="center"/>
    </xf>
    <xf numFmtId="0" fontId="15" fillId="0" borderId="3" xfId="0" applyFont="1" applyBorder="1" applyAlignment="1">
      <alignment vertical="center"/>
    </xf>
    <xf numFmtId="166" fontId="15" fillId="4" borderId="16" xfId="0" applyNumberFormat="1" applyFont="1" applyFill="1" applyBorder="1" applyAlignment="1">
      <alignment horizontal="left" vertical="center" wrapText="1"/>
    </xf>
    <xf numFmtId="165" fontId="15" fillId="4" borderId="23" xfId="0" applyNumberFormat="1" applyFont="1" applyFill="1" applyBorder="1" applyAlignment="1">
      <alignment horizontal="left" vertical="center" wrapText="1"/>
    </xf>
    <xf numFmtId="0" fontId="15" fillId="10" borderId="34" xfId="0" applyFont="1" applyFill="1" applyBorder="1" applyAlignment="1">
      <alignment horizontal="left" wrapText="1"/>
    </xf>
    <xf numFmtId="0" fontId="15" fillId="10" borderId="17" xfId="0" applyFont="1" applyFill="1" applyBorder="1" applyAlignment="1">
      <alignment horizontal="left" wrapText="1"/>
    </xf>
    <xf numFmtId="0" fontId="0" fillId="0" borderId="0" xfId="0" applyAlignment="1"/>
    <xf numFmtId="0" fontId="7" fillId="0" borderId="29" xfId="0" applyFont="1" applyBorder="1" applyAlignment="1">
      <alignment vertical="center" wrapText="1"/>
    </xf>
    <xf numFmtId="0" fontId="0" fillId="5" borderId="40" xfId="0" applyFill="1" applyBorder="1" applyAlignment="1">
      <alignment vertical="center" wrapText="1"/>
    </xf>
    <xf numFmtId="0" fontId="55" fillId="0" borderId="0" xfId="128" applyFont="1" applyAlignment="1"/>
    <xf numFmtId="0" fontId="6" fillId="10" borderId="0" xfId="0" applyFont="1" applyFill="1" applyBorder="1"/>
    <xf numFmtId="165" fontId="15" fillId="4" borderId="20" xfId="0" applyNumberFormat="1" applyFont="1" applyFill="1" applyBorder="1" applyAlignment="1">
      <alignment horizontal="left" vertical="center" wrapText="1"/>
    </xf>
    <xf numFmtId="0" fontId="0" fillId="16" borderId="0" xfId="0" applyFill="1" applyAlignment="1"/>
    <xf numFmtId="164" fontId="15" fillId="0" borderId="0" xfId="302" applyFont="1" applyAlignment="1">
      <alignment horizontal="left" wrapText="1"/>
    </xf>
    <xf numFmtId="170" fontId="15" fillId="0" borderId="0" xfId="302" applyNumberFormat="1" applyFont="1" applyAlignment="1">
      <alignment horizontal="left" wrapText="1"/>
    </xf>
    <xf numFmtId="0" fontId="15" fillId="4" borderId="14" xfId="0" applyFont="1" applyFill="1" applyBorder="1" applyAlignment="1">
      <alignment horizontal="left" vertical="center" wrapText="1"/>
    </xf>
    <xf numFmtId="0" fontId="15" fillId="0" borderId="8" xfId="0" applyFont="1" applyBorder="1" applyAlignment="1">
      <alignment vertical="center"/>
    </xf>
    <xf numFmtId="165" fontId="46" fillId="4" borderId="15" xfId="128" applyNumberFormat="1" applyFont="1" applyFill="1" applyBorder="1" applyAlignment="1">
      <alignment horizontal="left" vertical="center"/>
    </xf>
    <xf numFmtId="0" fontId="9" fillId="5" borderId="31" xfId="128" applyFill="1" applyBorder="1" applyAlignment="1">
      <alignment vertical="center"/>
    </xf>
    <xf numFmtId="0" fontId="0" fillId="0" borderId="0" xfId="0" applyFill="1" applyAlignment="1"/>
    <xf numFmtId="0" fontId="0" fillId="0" borderId="0" xfId="0" applyFill="1" applyAlignment="1">
      <alignment horizontal="left"/>
    </xf>
    <xf numFmtId="168" fontId="15" fillId="4" borderId="30" xfId="0" applyNumberFormat="1" applyFont="1" applyFill="1" applyBorder="1" applyAlignment="1">
      <alignment horizontal="left" vertical="center" wrapText="1"/>
    </xf>
    <xf numFmtId="0" fontId="15" fillId="10" borderId="34" xfId="0" applyFont="1" applyFill="1" applyBorder="1" applyAlignment="1">
      <alignment horizontal="left" wrapText="1"/>
    </xf>
    <xf numFmtId="0" fontId="15" fillId="10" borderId="17" xfId="0" applyFont="1" applyFill="1" applyBorder="1" applyAlignment="1">
      <alignment horizontal="left" wrapText="1"/>
    </xf>
    <xf numFmtId="0" fontId="15" fillId="5" borderId="15" xfId="0" applyFont="1" applyFill="1" applyBorder="1" applyAlignment="1">
      <alignment horizontal="left" vertical="center" wrapText="1"/>
    </xf>
    <xf numFmtId="0" fontId="15" fillId="5" borderId="21" xfId="0" applyFont="1" applyFill="1" applyBorder="1" applyAlignment="1">
      <alignment horizontal="left" vertical="center" wrapText="1"/>
    </xf>
    <xf numFmtId="0" fontId="15" fillId="10" borderId="34" xfId="0" applyFont="1" applyFill="1" applyBorder="1" applyAlignment="1">
      <alignment horizontal="left" vertical="center" wrapText="1"/>
    </xf>
    <xf numFmtId="0" fontId="15" fillId="10" borderId="17" xfId="0" applyFont="1" applyFill="1" applyBorder="1" applyAlignment="1">
      <alignment horizontal="left" vertical="center" wrapText="1"/>
    </xf>
    <xf numFmtId="0" fontId="6" fillId="0" borderId="29" xfId="0" applyFont="1" applyBorder="1" applyAlignment="1">
      <alignment vertical="center" wrapText="1"/>
    </xf>
    <xf numFmtId="0" fontId="6" fillId="0" borderId="31" xfId="0" applyFont="1" applyBorder="1" applyAlignment="1">
      <alignment vertical="center" wrapText="1"/>
    </xf>
    <xf numFmtId="0" fontId="6" fillId="0" borderId="29" xfId="0" applyFont="1" applyBorder="1" applyAlignment="1">
      <alignment horizontal="left" vertical="center" wrapText="1"/>
    </xf>
    <xf numFmtId="0" fontId="6" fillId="0" borderId="40" xfId="0" applyFont="1" applyBorder="1" applyAlignment="1">
      <alignment horizontal="left" vertical="center" wrapText="1"/>
    </xf>
    <xf numFmtId="0" fontId="6" fillId="0" borderId="31" xfId="0" applyFont="1" applyBorder="1" applyAlignment="1">
      <alignment horizontal="left" vertical="center" wrapText="1"/>
    </xf>
    <xf numFmtId="0" fontId="6" fillId="0" borderId="36" xfId="0" applyFont="1" applyBorder="1" applyAlignment="1">
      <alignment horizontal="left" vertical="center" wrapText="1"/>
    </xf>
    <xf numFmtId="0" fontId="6" fillId="0" borderId="37" xfId="0" applyFont="1" applyBorder="1" applyAlignment="1">
      <alignment horizontal="left" vertical="center" wrapText="1"/>
    </xf>
    <xf numFmtId="0" fontId="6" fillId="0" borderId="38" xfId="0" applyFont="1" applyBorder="1" applyAlignment="1">
      <alignment horizontal="left" vertical="center" wrapText="1"/>
    </xf>
    <xf numFmtId="0" fontId="6" fillId="0" borderId="39" xfId="0" applyFont="1" applyBorder="1" applyAlignment="1">
      <alignment horizontal="left" vertical="center" wrapText="1"/>
    </xf>
    <xf numFmtId="0" fontId="13" fillId="0" borderId="2" xfId="0" applyFont="1" applyBorder="1" applyAlignment="1"/>
    <xf numFmtId="0" fontId="0" fillId="0" borderId="3" xfId="0" applyBorder="1" applyAlignment="1"/>
    <xf numFmtId="0" fontId="0" fillId="0" borderId="5" xfId="0" applyBorder="1" applyAlignment="1"/>
    <xf numFmtId="0" fontId="13" fillId="0" borderId="2" xfId="0" applyFont="1" applyBorder="1" applyAlignment="1">
      <alignment vertical="center" wrapText="1"/>
    </xf>
    <xf numFmtId="0" fontId="13" fillId="0" borderId="3" xfId="0" applyFont="1" applyBorder="1" applyAlignment="1">
      <alignment horizontal="left"/>
    </xf>
    <xf numFmtId="0" fontId="31" fillId="0" borderId="1" xfId="0" applyFont="1" applyBorder="1" applyAlignment="1">
      <alignment horizontal="left" vertical="center" wrapText="1"/>
    </xf>
    <xf numFmtId="0" fontId="31" fillId="0" borderId="0" xfId="0" applyFont="1" applyBorder="1" applyAlignment="1">
      <alignment horizontal="left" vertical="center" wrapText="1"/>
    </xf>
    <xf numFmtId="0" fontId="31" fillId="0" borderId="6" xfId="0" applyFont="1" applyBorder="1" applyAlignment="1">
      <alignment horizontal="left" vertical="center" wrapText="1"/>
    </xf>
    <xf numFmtId="3" fontId="18" fillId="0" borderId="0" xfId="0" applyNumberFormat="1" applyFont="1" applyAlignment="1">
      <alignment vertical="center"/>
    </xf>
    <xf numFmtId="0" fontId="0" fillId="0" borderId="0" xfId="0" applyAlignment="1">
      <alignment vertical="center"/>
    </xf>
  </cellXfs>
  <cellStyles count="310">
    <cellStyle name="Comma" xfId="302" builtinId="3"/>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Followed Hyperlink" xfId="18" builtinId="9" hidden="1"/>
    <cellStyle name="Followed Hyperlink" xfId="20" builtinId="9" hidden="1"/>
    <cellStyle name="Followed Hyperlink" xfId="22" builtinId="9" hidden="1"/>
    <cellStyle name="Followed Hyperlink" xfId="24" builtinId="9" hidden="1"/>
    <cellStyle name="Followed Hyperlink" xfId="26" builtinId="9" hidden="1"/>
    <cellStyle name="Followed Hyperlink" xfId="29" builtinId="9" hidden="1"/>
    <cellStyle name="Followed Hyperlink" xfId="31" builtinId="9" hidden="1"/>
    <cellStyle name="Followed Hyperlink" xfId="33" builtinId="9" hidden="1"/>
    <cellStyle name="Followed Hyperlink" xfId="35" builtinId="9" hidden="1"/>
    <cellStyle name="Followed Hyperlink" xfId="37" builtinId="9" hidden="1"/>
    <cellStyle name="Followed Hyperlink" xfId="39" builtinId="9" hidden="1"/>
    <cellStyle name="Followed Hyperlink" xfId="41" builtinId="9" hidden="1"/>
    <cellStyle name="Followed Hyperlink" xfId="43" builtinId="9" hidden="1"/>
    <cellStyle name="Followed Hyperlink" xfId="45" builtinId="9" hidden="1"/>
    <cellStyle name="Followed Hyperlink" xfId="47" builtinId="9" hidden="1"/>
    <cellStyle name="Followed Hyperlink" xfId="49" builtinId="9" hidden="1"/>
    <cellStyle name="Followed Hyperlink" xfId="51" builtinId="9" hidden="1"/>
    <cellStyle name="Followed Hyperlink" xfId="53" builtinId="9" hidden="1"/>
    <cellStyle name="Followed Hyperlink" xfId="55" builtinId="9" hidden="1"/>
    <cellStyle name="Followed Hyperlink" xfId="57" builtinId="9" hidden="1"/>
    <cellStyle name="Followed Hyperlink" xfId="59" builtinId="9" hidden="1"/>
    <cellStyle name="Followed Hyperlink" xfId="61" builtinId="9" hidden="1"/>
    <cellStyle name="Followed Hyperlink" xfId="63" builtinId="9" hidden="1"/>
    <cellStyle name="Followed Hyperlink" xfId="65" builtinId="9" hidden="1"/>
    <cellStyle name="Followed Hyperlink" xfId="67" builtinId="9" hidden="1"/>
    <cellStyle name="Followed Hyperlink" xfId="69" builtinId="9" hidden="1"/>
    <cellStyle name="Followed Hyperlink" xfId="71" builtinId="9" hidden="1"/>
    <cellStyle name="Followed Hyperlink" xfId="73" builtinId="9" hidden="1"/>
    <cellStyle name="Followed Hyperlink" xfId="75" builtinId="9" hidden="1"/>
    <cellStyle name="Followed Hyperlink" xfId="77" builtinId="9" hidden="1"/>
    <cellStyle name="Followed Hyperlink" xfId="79" builtinId="9" hidden="1"/>
    <cellStyle name="Followed Hyperlink" xfId="81" builtinId="9" hidden="1"/>
    <cellStyle name="Followed Hyperlink" xfId="83" builtinId="9" hidden="1"/>
    <cellStyle name="Followed Hyperlink" xfId="85" builtinId="9" hidden="1"/>
    <cellStyle name="Followed Hyperlink" xfId="87" builtinId="9" hidden="1"/>
    <cellStyle name="Followed Hyperlink" xfId="89" builtinId="9" hidden="1"/>
    <cellStyle name="Followed Hyperlink" xfId="91" builtinId="9" hidden="1"/>
    <cellStyle name="Followed Hyperlink" xfId="93" builtinId="9" hidden="1"/>
    <cellStyle name="Followed Hyperlink" xfId="95" builtinId="9" hidden="1"/>
    <cellStyle name="Followed Hyperlink" xfId="97" builtinId="9" hidden="1"/>
    <cellStyle name="Followed Hyperlink" xfId="99" builtinId="9" hidden="1"/>
    <cellStyle name="Followed Hyperlink" xfId="101" builtinId="9" hidden="1"/>
    <cellStyle name="Followed Hyperlink" xfId="103" builtinId="9" hidden="1"/>
    <cellStyle name="Followed Hyperlink" xfId="105" builtinId="9" hidden="1"/>
    <cellStyle name="Followed Hyperlink" xfId="107" builtinId="9" hidden="1"/>
    <cellStyle name="Followed Hyperlink" xfId="109" builtinId="9" hidden="1"/>
    <cellStyle name="Followed Hyperlink" xfId="111" builtinId="9" hidden="1"/>
    <cellStyle name="Followed Hyperlink" xfId="113" builtinId="9" hidden="1"/>
    <cellStyle name="Followed Hyperlink" xfId="115" builtinId="9" hidden="1"/>
    <cellStyle name="Followed Hyperlink" xfId="117" builtinId="9" hidden="1"/>
    <cellStyle name="Followed Hyperlink" xfId="119" builtinId="9" hidden="1"/>
    <cellStyle name="Followed Hyperlink" xfId="121" builtinId="9" hidden="1"/>
    <cellStyle name="Followed Hyperlink" xfId="123" builtinId="9" hidden="1"/>
    <cellStyle name="Followed Hyperlink" xfId="125" builtinId="9" hidden="1"/>
    <cellStyle name="Followed Hyperlink" xfId="127" builtinId="9" hidden="1"/>
    <cellStyle name="Followed Hyperlink" xfId="129" builtinId="9" hidden="1"/>
    <cellStyle name="Followed Hyperlink" xfId="130" builtinId="9" hidden="1"/>
    <cellStyle name="Followed Hyperlink" xfId="131" builtinId="9" hidden="1"/>
    <cellStyle name="Followed Hyperlink" xfId="132" builtinId="9" hidden="1"/>
    <cellStyle name="Followed Hyperlink" xfId="133" builtinId="9" hidden="1"/>
    <cellStyle name="Followed Hyperlink" xfId="134" builtinId="9" hidden="1"/>
    <cellStyle name="Followed Hyperlink" xfId="135" builtinId="9" hidden="1"/>
    <cellStyle name="Followed Hyperlink" xfId="136" builtinId="9" hidden="1"/>
    <cellStyle name="Followed Hyperlink" xfId="137" builtinId="9" hidden="1"/>
    <cellStyle name="Followed Hyperlink" xfId="138" builtinId="9" hidden="1"/>
    <cellStyle name="Followed Hyperlink" xfId="139" builtinId="9" hidden="1"/>
    <cellStyle name="Followed Hyperlink" xfId="140" builtinId="9" hidden="1"/>
    <cellStyle name="Followed Hyperlink" xfId="141" builtinId="9" hidden="1"/>
    <cellStyle name="Followed Hyperlink" xfId="142" builtinId="9" hidden="1"/>
    <cellStyle name="Followed Hyperlink" xfId="143" builtinId="9" hidden="1"/>
    <cellStyle name="Followed Hyperlink" xfId="144" builtinId="9" hidden="1"/>
    <cellStyle name="Followed Hyperlink" xfId="145" builtinId="9" hidden="1"/>
    <cellStyle name="Followed Hyperlink" xfId="146" builtinId="9" hidden="1"/>
    <cellStyle name="Followed Hyperlink" xfId="147" builtinId="9" hidden="1"/>
    <cellStyle name="Followed Hyperlink" xfId="148" builtinId="9" hidden="1"/>
    <cellStyle name="Followed Hyperlink" xfId="149" builtinId="9" hidden="1"/>
    <cellStyle name="Followed Hyperlink" xfId="150" builtinId="9" hidden="1"/>
    <cellStyle name="Followed Hyperlink" xfId="151" builtinId="9" hidden="1"/>
    <cellStyle name="Followed Hyperlink" xfId="152" builtinId="9" hidden="1"/>
    <cellStyle name="Followed Hyperlink" xfId="153" builtinId="9" hidden="1"/>
    <cellStyle name="Followed Hyperlink" xfId="154" builtinId="9" hidden="1"/>
    <cellStyle name="Followed Hyperlink" xfId="155" builtinId="9" hidden="1"/>
    <cellStyle name="Followed Hyperlink" xfId="156" builtinId="9" hidden="1"/>
    <cellStyle name="Followed Hyperlink" xfId="157" builtinId="9" hidden="1"/>
    <cellStyle name="Followed Hyperlink" xfId="158" builtinId="9" hidden="1"/>
    <cellStyle name="Followed Hyperlink" xfId="159" builtinId="9" hidden="1"/>
    <cellStyle name="Followed Hyperlink" xfId="160" builtinId="9" hidden="1"/>
    <cellStyle name="Followed Hyperlink" xfId="161" builtinId="9" hidden="1"/>
    <cellStyle name="Followed Hyperlink" xfId="162" builtinId="9" hidden="1"/>
    <cellStyle name="Followed Hyperlink" xfId="163" builtinId="9" hidden="1"/>
    <cellStyle name="Followed Hyperlink" xfId="164" builtinId="9" hidden="1"/>
    <cellStyle name="Followed Hyperlink" xfId="165" builtinId="9" hidden="1"/>
    <cellStyle name="Followed Hyperlink" xfId="166" builtinId="9" hidden="1"/>
    <cellStyle name="Followed Hyperlink" xfId="167" builtinId="9" hidden="1"/>
    <cellStyle name="Followed Hyperlink" xfId="168" builtinId="9" hidden="1"/>
    <cellStyle name="Followed Hyperlink" xfId="169" builtinId="9" hidden="1"/>
    <cellStyle name="Followed Hyperlink" xfId="170" builtinId="9" hidden="1"/>
    <cellStyle name="Followed Hyperlink" xfId="171" builtinId="9" hidden="1"/>
    <cellStyle name="Followed Hyperlink" xfId="172" builtinId="9" hidden="1"/>
    <cellStyle name="Followed Hyperlink" xfId="173" builtinId="9" hidden="1"/>
    <cellStyle name="Followed Hyperlink" xfId="174" builtinId="9" hidden="1"/>
    <cellStyle name="Followed Hyperlink" xfId="175" builtinId="9" hidden="1"/>
    <cellStyle name="Followed Hyperlink" xfId="176" builtinId="9" hidden="1"/>
    <cellStyle name="Followed Hyperlink" xfId="177" builtinId="9" hidden="1"/>
    <cellStyle name="Followed Hyperlink" xfId="178" builtinId="9" hidden="1"/>
    <cellStyle name="Followed Hyperlink" xfId="179" builtinId="9" hidden="1"/>
    <cellStyle name="Followed Hyperlink" xfId="180" builtinId="9" hidden="1"/>
    <cellStyle name="Followed Hyperlink" xfId="181" builtinId="9" hidden="1"/>
    <cellStyle name="Followed Hyperlink" xfId="182" builtinId="9" hidden="1"/>
    <cellStyle name="Followed Hyperlink" xfId="183" builtinId="9" hidden="1"/>
    <cellStyle name="Followed Hyperlink" xfId="184" builtinId="9" hidden="1"/>
    <cellStyle name="Followed Hyperlink" xfId="185" builtinId="9" hidden="1"/>
    <cellStyle name="Followed Hyperlink" xfId="186" builtinId="9" hidden="1"/>
    <cellStyle name="Followed Hyperlink" xfId="187" builtinId="9" hidden="1"/>
    <cellStyle name="Followed Hyperlink" xfId="188" builtinId="9" hidden="1"/>
    <cellStyle name="Followed Hyperlink" xfId="189" builtinId="9" hidden="1"/>
    <cellStyle name="Followed Hyperlink" xfId="190" builtinId="9" hidden="1"/>
    <cellStyle name="Followed Hyperlink" xfId="191" builtinId="9" hidden="1"/>
    <cellStyle name="Followed Hyperlink" xfId="192" builtinId="9" hidden="1"/>
    <cellStyle name="Followed Hyperlink" xfId="193" builtinId="9" hidden="1"/>
    <cellStyle name="Followed Hyperlink" xfId="194" builtinId="9" hidden="1"/>
    <cellStyle name="Followed Hyperlink" xfId="195" builtinId="9" hidden="1"/>
    <cellStyle name="Followed Hyperlink" xfId="196" builtinId="9" hidden="1"/>
    <cellStyle name="Followed Hyperlink" xfId="197" builtinId="9" hidden="1"/>
    <cellStyle name="Followed Hyperlink" xfId="198" builtinId="9" hidden="1"/>
    <cellStyle name="Followed Hyperlink" xfId="199" builtinId="9" hidden="1"/>
    <cellStyle name="Followed Hyperlink" xfId="200" builtinId="9" hidden="1"/>
    <cellStyle name="Followed Hyperlink" xfId="201" builtinId="9" hidden="1"/>
    <cellStyle name="Followed Hyperlink" xfId="202" builtinId="9" hidden="1"/>
    <cellStyle name="Followed Hyperlink" xfId="203" builtinId="9" hidden="1"/>
    <cellStyle name="Followed Hyperlink" xfId="204" builtinId="9" hidden="1"/>
    <cellStyle name="Followed Hyperlink" xfId="205" builtinId="9" hidden="1"/>
    <cellStyle name="Followed Hyperlink" xfId="206" builtinId="9" hidden="1"/>
    <cellStyle name="Followed Hyperlink" xfId="207" builtinId="9" hidden="1"/>
    <cellStyle name="Followed Hyperlink" xfId="208" builtinId="9" hidden="1"/>
    <cellStyle name="Followed Hyperlink" xfId="209" builtinId="9" hidden="1"/>
    <cellStyle name="Followed Hyperlink" xfId="210" builtinId="9" hidden="1"/>
    <cellStyle name="Followed Hyperlink" xfId="211" builtinId="9" hidden="1"/>
    <cellStyle name="Followed Hyperlink" xfId="212" builtinId="9" hidden="1"/>
    <cellStyle name="Followed Hyperlink" xfId="213" builtinId="9" hidden="1"/>
    <cellStyle name="Followed Hyperlink" xfId="214" builtinId="9" hidden="1"/>
    <cellStyle name="Followed Hyperlink" xfId="215" builtinId="9" hidden="1"/>
    <cellStyle name="Followed Hyperlink" xfId="216" builtinId="9" hidden="1"/>
    <cellStyle name="Followed Hyperlink" xfId="217" builtinId="9" hidden="1"/>
    <cellStyle name="Followed Hyperlink" xfId="218" builtinId="9" hidden="1"/>
    <cellStyle name="Followed Hyperlink" xfId="219" builtinId="9" hidden="1"/>
    <cellStyle name="Followed Hyperlink" xfId="220" builtinId="9" hidden="1"/>
    <cellStyle name="Followed Hyperlink" xfId="221" builtinId="9" hidden="1"/>
    <cellStyle name="Followed Hyperlink" xfId="222" builtinId="9" hidden="1"/>
    <cellStyle name="Followed Hyperlink" xfId="223" builtinId="9" hidden="1"/>
    <cellStyle name="Followed Hyperlink" xfId="224" builtinId="9" hidden="1"/>
    <cellStyle name="Followed Hyperlink" xfId="225" builtinId="9" hidden="1"/>
    <cellStyle name="Followed Hyperlink" xfId="226" builtinId="9" hidden="1"/>
    <cellStyle name="Followed Hyperlink" xfId="227" builtinId="9" hidden="1"/>
    <cellStyle name="Followed Hyperlink" xfId="228" builtinId="9" hidden="1"/>
    <cellStyle name="Followed Hyperlink" xfId="229" builtinId="9" hidden="1"/>
    <cellStyle name="Followed Hyperlink" xfId="230" builtinId="9" hidden="1"/>
    <cellStyle name="Followed Hyperlink" xfId="231" builtinId="9" hidden="1"/>
    <cellStyle name="Followed Hyperlink" xfId="232" builtinId="9" hidden="1"/>
    <cellStyle name="Followed Hyperlink" xfId="233" builtinId="9" hidden="1"/>
    <cellStyle name="Followed Hyperlink" xfId="234" builtinId="9" hidden="1"/>
    <cellStyle name="Followed Hyperlink" xfId="235" builtinId="9" hidden="1"/>
    <cellStyle name="Followed Hyperlink" xfId="236" builtinId="9" hidden="1"/>
    <cellStyle name="Followed Hyperlink" xfId="237" builtinId="9" hidden="1"/>
    <cellStyle name="Followed Hyperlink" xfId="238" builtinId="9" hidden="1"/>
    <cellStyle name="Followed Hyperlink" xfId="239" builtinId="9" hidden="1"/>
    <cellStyle name="Followed Hyperlink" xfId="240" builtinId="9" hidden="1"/>
    <cellStyle name="Followed Hyperlink" xfId="241" builtinId="9" hidden="1"/>
    <cellStyle name="Followed Hyperlink" xfId="242" builtinId="9" hidden="1"/>
    <cellStyle name="Followed Hyperlink" xfId="243" builtinId="9" hidden="1"/>
    <cellStyle name="Followed Hyperlink" xfId="244" builtinId="9" hidden="1"/>
    <cellStyle name="Followed Hyperlink" xfId="245" builtinId="9" hidden="1"/>
    <cellStyle name="Followed Hyperlink" xfId="246" builtinId="9" hidden="1"/>
    <cellStyle name="Followed Hyperlink" xfId="247" builtinId="9" hidden="1"/>
    <cellStyle name="Followed Hyperlink" xfId="248" builtinId="9" hidden="1"/>
    <cellStyle name="Followed Hyperlink" xfId="249" builtinId="9" hidden="1"/>
    <cellStyle name="Followed Hyperlink" xfId="250" builtinId="9" hidden="1"/>
    <cellStyle name="Followed Hyperlink" xfId="251" builtinId="9" hidden="1"/>
    <cellStyle name="Followed Hyperlink" xfId="252" builtinId="9" hidden="1"/>
    <cellStyle name="Followed Hyperlink" xfId="253" builtinId="9" hidden="1"/>
    <cellStyle name="Followed Hyperlink" xfId="254" builtinId="9" hidden="1"/>
    <cellStyle name="Followed Hyperlink" xfId="255" builtinId="9" hidden="1"/>
    <cellStyle name="Followed Hyperlink" xfId="256" builtinId="9" hidden="1"/>
    <cellStyle name="Followed Hyperlink" xfId="257" builtinId="9" hidden="1"/>
    <cellStyle name="Followed Hyperlink" xfId="258" builtinId="9" hidden="1"/>
    <cellStyle name="Followed Hyperlink" xfId="259" builtinId="9" hidden="1"/>
    <cellStyle name="Followed Hyperlink" xfId="260" builtinId="9" hidden="1"/>
    <cellStyle name="Followed Hyperlink" xfId="261" builtinId="9" hidden="1"/>
    <cellStyle name="Followed Hyperlink" xfId="262" builtinId="9" hidden="1"/>
    <cellStyle name="Followed Hyperlink" xfId="263" builtinId="9" hidden="1"/>
    <cellStyle name="Followed Hyperlink" xfId="264" builtinId="9" hidden="1"/>
    <cellStyle name="Followed Hyperlink" xfId="265" builtinId="9" hidden="1"/>
    <cellStyle name="Followed Hyperlink" xfId="266" builtinId="9" hidden="1"/>
    <cellStyle name="Followed Hyperlink" xfId="267" builtinId="9" hidden="1"/>
    <cellStyle name="Followed Hyperlink" xfId="268" builtinId="9" hidden="1"/>
    <cellStyle name="Followed Hyperlink" xfId="269" builtinId="9" hidden="1"/>
    <cellStyle name="Followed Hyperlink" xfId="270" builtinId="9" hidden="1"/>
    <cellStyle name="Followed Hyperlink" xfId="271" builtinId="9" hidden="1"/>
    <cellStyle name="Followed Hyperlink" xfId="272" builtinId="9" hidden="1"/>
    <cellStyle name="Followed Hyperlink" xfId="273" builtinId="9" hidden="1"/>
    <cellStyle name="Followed Hyperlink" xfId="274" builtinId="9" hidden="1"/>
    <cellStyle name="Followed Hyperlink" xfId="275" builtinId="9" hidden="1"/>
    <cellStyle name="Followed Hyperlink" xfId="276" builtinId="9" hidden="1"/>
    <cellStyle name="Followed Hyperlink" xfId="277" builtinId="9" hidden="1"/>
    <cellStyle name="Followed Hyperlink" xfId="278" builtinId="9" hidden="1"/>
    <cellStyle name="Followed Hyperlink" xfId="279" builtinId="9" hidden="1"/>
    <cellStyle name="Followed Hyperlink" xfId="280" builtinId="9" hidden="1"/>
    <cellStyle name="Followed Hyperlink" xfId="281" builtinId="9" hidden="1"/>
    <cellStyle name="Followed Hyperlink" xfId="282" builtinId="9" hidden="1"/>
    <cellStyle name="Followed Hyperlink" xfId="283" builtinId="9" hidden="1"/>
    <cellStyle name="Followed Hyperlink" xfId="284" builtinId="9" hidden="1"/>
    <cellStyle name="Followed Hyperlink" xfId="285" builtinId="9" hidden="1"/>
    <cellStyle name="Followed Hyperlink" xfId="286" builtinId="9" hidden="1"/>
    <cellStyle name="Followed Hyperlink" xfId="287" builtinId="9" hidden="1"/>
    <cellStyle name="Followed Hyperlink" xfId="288" builtinId="9" hidden="1"/>
    <cellStyle name="Followed Hyperlink" xfId="289" builtinId="9" hidden="1"/>
    <cellStyle name="Followed Hyperlink" xfId="290" builtinId="9" hidden="1"/>
    <cellStyle name="Followed Hyperlink" xfId="291" builtinId="9" hidden="1"/>
    <cellStyle name="Followed Hyperlink" xfId="292" builtinId="9" hidden="1"/>
    <cellStyle name="Followed Hyperlink" xfId="293" builtinId="9" hidden="1"/>
    <cellStyle name="Followed Hyperlink" xfId="294" builtinId="9" hidden="1"/>
    <cellStyle name="Followed Hyperlink" xfId="295" builtinId="9" hidden="1"/>
    <cellStyle name="Followed Hyperlink" xfId="296" builtinId="9" hidden="1"/>
    <cellStyle name="Followed Hyperlink" xfId="297"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Hyperlink" xfId="17" builtinId="8" hidden="1"/>
    <cellStyle name="Hyperlink" xfId="19" builtinId="8" hidden="1"/>
    <cellStyle name="Hyperlink" xfId="21" builtinId="8" hidden="1"/>
    <cellStyle name="Hyperlink" xfId="23" builtinId="8" hidden="1"/>
    <cellStyle name="Hyperlink" xfId="25" builtinId="8" hidden="1"/>
    <cellStyle name="Hyperlink" xfId="28" builtinId="8" hidden="1"/>
    <cellStyle name="Hyperlink" xfId="30" builtinId="8" hidden="1"/>
    <cellStyle name="Hyperlink" xfId="32" builtinId="8" hidden="1"/>
    <cellStyle name="Hyperlink" xfId="34" builtinId="8" hidden="1"/>
    <cellStyle name="Hyperlink" xfId="36" builtinId="8" hidden="1"/>
    <cellStyle name="Hyperlink" xfId="38" builtinId="8" hidden="1"/>
    <cellStyle name="Hyperlink" xfId="40" builtinId="8" hidden="1"/>
    <cellStyle name="Hyperlink" xfId="42" builtinId="8" hidden="1"/>
    <cellStyle name="Hyperlink" xfId="44" builtinId="8" hidden="1"/>
    <cellStyle name="Hyperlink" xfId="46" builtinId="8" hidden="1"/>
    <cellStyle name="Hyperlink" xfId="48" builtinId="8" hidden="1"/>
    <cellStyle name="Hyperlink" xfId="50" builtinId="8" hidden="1"/>
    <cellStyle name="Hyperlink" xfId="52" builtinId="8" hidden="1"/>
    <cellStyle name="Hyperlink" xfId="54" builtinId="8" hidden="1"/>
    <cellStyle name="Hyperlink" xfId="56" builtinId="8" hidden="1"/>
    <cellStyle name="Hyperlink" xfId="58" builtinId="8" hidden="1"/>
    <cellStyle name="Hyperlink" xfId="60" builtinId="8" hidden="1"/>
    <cellStyle name="Hyperlink" xfId="62" builtinId="8" hidden="1"/>
    <cellStyle name="Hyperlink" xfId="64" builtinId="8" hidden="1"/>
    <cellStyle name="Hyperlink" xfId="66" builtinId="8" hidden="1"/>
    <cellStyle name="Hyperlink" xfId="68" builtinId="8" hidden="1"/>
    <cellStyle name="Hyperlink" xfId="70" builtinId="8" hidden="1"/>
    <cellStyle name="Hyperlink" xfId="72" builtinId="8" hidden="1"/>
    <cellStyle name="Hyperlink" xfId="74" builtinId="8" hidden="1"/>
    <cellStyle name="Hyperlink" xfId="76" builtinId="8" hidden="1"/>
    <cellStyle name="Hyperlink" xfId="78" builtinId="8" hidden="1"/>
    <cellStyle name="Hyperlink" xfId="80" builtinId="8" hidden="1"/>
    <cellStyle name="Hyperlink" xfId="82" builtinId="8" hidden="1"/>
    <cellStyle name="Hyperlink" xfId="84" builtinId="8" hidden="1"/>
    <cellStyle name="Hyperlink" xfId="86" builtinId="8" hidden="1"/>
    <cellStyle name="Hyperlink" xfId="88" builtinId="8" hidden="1"/>
    <cellStyle name="Hyperlink" xfId="90" builtinId="8" hidden="1"/>
    <cellStyle name="Hyperlink" xfId="92" builtinId="8" hidden="1"/>
    <cellStyle name="Hyperlink" xfId="94" builtinId="8" hidden="1"/>
    <cellStyle name="Hyperlink" xfId="96" builtinId="8" hidden="1"/>
    <cellStyle name="Hyperlink" xfId="98" builtinId="8" hidden="1"/>
    <cellStyle name="Hyperlink" xfId="100" builtinId="8" hidden="1"/>
    <cellStyle name="Hyperlink" xfId="102" builtinId="8" hidden="1"/>
    <cellStyle name="Hyperlink" xfId="104" builtinId="8" hidden="1"/>
    <cellStyle name="Hyperlink" xfId="106" builtinId="8" hidden="1"/>
    <cellStyle name="Hyperlink" xfId="108" builtinId="8" hidden="1"/>
    <cellStyle name="Hyperlink" xfId="110" builtinId="8" hidden="1"/>
    <cellStyle name="Hyperlink" xfId="112" builtinId="8" hidden="1"/>
    <cellStyle name="Hyperlink" xfId="114" builtinId="8" hidden="1"/>
    <cellStyle name="Hyperlink" xfId="116" builtinId="8" hidden="1"/>
    <cellStyle name="Hyperlink" xfId="118" builtinId="8" hidden="1"/>
    <cellStyle name="Hyperlink" xfId="120" builtinId="8" hidden="1"/>
    <cellStyle name="Hyperlink" xfId="122" builtinId="8" hidden="1"/>
    <cellStyle name="Hyperlink" xfId="124" builtinId="8" hidden="1"/>
    <cellStyle name="Hyperlink" xfId="126" builtinId="8" hidden="1"/>
    <cellStyle name="Hyperlink" xfId="128" builtinId="8"/>
    <cellStyle name="Input" xfId="27" builtinId="20"/>
    <cellStyle name="Milliers 2" xfId="309" xr:uid="{00000000-0005-0000-0000-00002A010000}"/>
    <cellStyle name="Milliers 390" xfId="301" xr:uid="{00000000-0005-0000-0000-00002B010000}"/>
    <cellStyle name="Milliers 399" xfId="303" xr:uid="{00000000-0005-0000-0000-00002C010000}"/>
    <cellStyle name="Milliers 400 2" xfId="308" xr:uid="{00000000-0005-0000-0000-00002D010000}"/>
    <cellStyle name="Normal" xfId="0" builtinId="0"/>
    <cellStyle name="Normal 2" xfId="305" xr:uid="{00000000-0005-0000-0000-00002F010000}"/>
    <cellStyle name="Normal 2 23" xfId="307" xr:uid="{00000000-0005-0000-0000-000030010000}"/>
    <cellStyle name="Normal 32" xfId="299" xr:uid="{00000000-0005-0000-0000-000031010000}"/>
    <cellStyle name="Normal 48" xfId="304" xr:uid="{00000000-0005-0000-0000-000032010000}"/>
    <cellStyle name="Normal 5" xfId="300" xr:uid="{00000000-0005-0000-0000-000033010000}"/>
    <cellStyle name="Normal 53 2" xfId="306" xr:uid="{00000000-0005-0000-0000-000034010000}"/>
    <cellStyle name="Output" xfId="298" builtinId="21"/>
  </cellStyles>
  <dxfs count="36">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fill>
        <patternFill>
          <bgColor rgb="FF00B050"/>
        </patternFill>
      </fill>
    </dxf>
    <dxf>
      <alignment horizontal="general" vertical="bottom" textRotation="0" wrapText="0" indent="0" justifyLastLine="0" shrinkToFit="0" readingOrder="0"/>
    </dxf>
    <dxf>
      <alignment horizontal="general" vertical="bottom" textRotation="0" wrapText="0" indent="0" justifyLastLine="0" shrinkToFit="0" readingOrder="0"/>
    </dxf>
    <dxf>
      <alignment horizontal="general" vertical="bottom" textRotation="0" wrapText="0" indent="0" justifyLastLine="0" shrinkToFit="0" readingOrder="0"/>
    </dxf>
    <dxf>
      <alignment horizontal="general" vertical="bottom" textRotation="0" wrapText="0" indent="0" justifyLastLine="0" shrinkToFit="0" readingOrder="0"/>
    </dxf>
    <dxf>
      <alignment horizontal="general" vertical="bottom" textRotation="0" wrapText="0" indent="0" justifyLastLine="0" shrinkToFit="0" readingOrder="0"/>
    </dxf>
    <dxf>
      <alignment horizontal="general" vertical="bottom" textRotation="0" wrapText="0" indent="0" justifyLastLine="0" shrinkToFit="0" readingOrder="0"/>
    </dxf>
  </dxfs>
  <tableStyles count="0" defaultTableStyle="TableStyleMedium9" defaultPivotStyle="PivotStyleMedium4"/>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7.xml"/><Relationship Id="rId18" Type="http://schemas.openxmlformats.org/officeDocument/2006/relationships/externalLink" Target="externalLinks/externalLink12.xml"/><Relationship Id="rId26" Type="http://schemas.openxmlformats.org/officeDocument/2006/relationships/externalLink" Target="externalLinks/externalLink20.xml"/><Relationship Id="rId39" Type="http://schemas.openxmlformats.org/officeDocument/2006/relationships/externalLink" Target="externalLinks/externalLink33.xml"/><Relationship Id="rId3" Type="http://schemas.openxmlformats.org/officeDocument/2006/relationships/worksheet" Target="worksheets/sheet3.xml"/><Relationship Id="rId21" Type="http://schemas.openxmlformats.org/officeDocument/2006/relationships/externalLink" Target="externalLinks/externalLink15.xml"/><Relationship Id="rId34" Type="http://schemas.openxmlformats.org/officeDocument/2006/relationships/externalLink" Target="externalLinks/externalLink28.xml"/><Relationship Id="rId42" Type="http://schemas.openxmlformats.org/officeDocument/2006/relationships/externalLink" Target="externalLinks/externalLink36.xml"/><Relationship Id="rId47" Type="http://schemas.openxmlformats.org/officeDocument/2006/relationships/sharedStrings" Target="sharedStrings.xml"/><Relationship Id="rId50" Type="http://schemas.openxmlformats.org/officeDocument/2006/relationships/customXml" Target="../customXml/item2.xml"/><Relationship Id="rId7" Type="http://schemas.openxmlformats.org/officeDocument/2006/relationships/externalLink" Target="externalLinks/externalLink1.xml"/><Relationship Id="rId12" Type="http://schemas.openxmlformats.org/officeDocument/2006/relationships/externalLink" Target="externalLinks/externalLink6.xml"/><Relationship Id="rId17" Type="http://schemas.openxmlformats.org/officeDocument/2006/relationships/externalLink" Target="externalLinks/externalLink11.xml"/><Relationship Id="rId25" Type="http://schemas.openxmlformats.org/officeDocument/2006/relationships/externalLink" Target="externalLinks/externalLink19.xml"/><Relationship Id="rId33" Type="http://schemas.openxmlformats.org/officeDocument/2006/relationships/externalLink" Target="externalLinks/externalLink27.xml"/><Relationship Id="rId38" Type="http://schemas.openxmlformats.org/officeDocument/2006/relationships/externalLink" Target="externalLinks/externalLink32.xml"/><Relationship Id="rId46"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externalLink" Target="externalLinks/externalLink10.xml"/><Relationship Id="rId20" Type="http://schemas.openxmlformats.org/officeDocument/2006/relationships/externalLink" Target="externalLinks/externalLink14.xml"/><Relationship Id="rId29" Type="http://schemas.openxmlformats.org/officeDocument/2006/relationships/externalLink" Target="externalLinks/externalLink23.xml"/><Relationship Id="rId41" Type="http://schemas.openxmlformats.org/officeDocument/2006/relationships/externalLink" Target="externalLinks/externalLink3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5.xml"/><Relationship Id="rId24" Type="http://schemas.openxmlformats.org/officeDocument/2006/relationships/externalLink" Target="externalLinks/externalLink18.xml"/><Relationship Id="rId32" Type="http://schemas.openxmlformats.org/officeDocument/2006/relationships/externalLink" Target="externalLinks/externalLink26.xml"/><Relationship Id="rId37" Type="http://schemas.openxmlformats.org/officeDocument/2006/relationships/externalLink" Target="externalLinks/externalLink31.xml"/><Relationship Id="rId40" Type="http://schemas.openxmlformats.org/officeDocument/2006/relationships/externalLink" Target="externalLinks/externalLink34.xml"/><Relationship Id="rId45"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externalLink" Target="externalLinks/externalLink9.xml"/><Relationship Id="rId23" Type="http://schemas.openxmlformats.org/officeDocument/2006/relationships/externalLink" Target="externalLinks/externalLink17.xml"/><Relationship Id="rId28" Type="http://schemas.openxmlformats.org/officeDocument/2006/relationships/externalLink" Target="externalLinks/externalLink22.xml"/><Relationship Id="rId36" Type="http://schemas.openxmlformats.org/officeDocument/2006/relationships/externalLink" Target="externalLinks/externalLink30.xml"/><Relationship Id="rId49" Type="http://schemas.openxmlformats.org/officeDocument/2006/relationships/customXml" Target="../customXml/item1.xml"/><Relationship Id="rId10" Type="http://schemas.openxmlformats.org/officeDocument/2006/relationships/externalLink" Target="externalLinks/externalLink4.xml"/><Relationship Id="rId19" Type="http://schemas.openxmlformats.org/officeDocument/2006/relationships/externalLink" Target="externalLinks/externalLink13.xml"/><Relationship Id="rId31" Type="http://schemas.openxmlformats.org/officeDocument/2006/relationships/externalLink" Target="externalLinks/externalLink25.xml"/><Relationship Id="rId44" Type="http://schemas.openxmlformats.org/officeDocument/2006/relationships/externalLink" Target="externalLinks/externalLink38.xml"/><Relationship Id="rId4" Type="http://schemas.openxmlformats.org/officeDocument/2006/relationships/worksheet" Target="worksheets/sheet4.xml"/><Relationship Id="rId9" Type="http://schemas.openxmlformats.org/officeDocument/2006/relationships/externalLink" Target="externalLinks/externalLink3.xml"/><Relationship Id="rId14" Type="http://schemas.openxmlformats.org/officeDocument/2006/relationships/externalLink" Target="externalLinks/externalLink8.xml"/><Relationship Id="rId22" Type="http://schemas.openxmlformats.org/officeDocument/2006/relationships/externalLink" Target="externalLinks/externalLink16.xml"/><Relationship Id="rId27" Type="http://schemas.openxmlformats.org/officeDocument/2006/relationships/externalLink" Target="externalLinks/externalLink21.xml"/><Relationship Id="rId30" Type="http://schemas.openxmlformats.org/officeDocument/2006/relationships/externalLink" Target="externalLinks/externalLink24.xml"/><Relationship Id="rId35" Type="http://schemas.openxmlformats.org/officeDocument/2006/relationships/externalLink" Target="externalLinks/externalLink29.xml"/><Relationship Id="rId43" Type="http://schemas.openxmlformats.org/officeDocument/2006/relationships/externalLink" Target="externalLinks/externalLink37.xml"/><Relationship Id="rId48" Type="http://schemas.openxmlformats.org/officeDocument/2006/relationships/calcChain" Target="calcChain.xml"/><Relationship Id="rId8" Type="http://schemas.openxmlformats.org/officeDocument/2006/relationships/externalLink" Target="externalLinks/externalLink2.xml"/><Relationship Id="rId51" Type="http://schemas.openxmlformats.org/officeDocument/2006/relationships/customXml" Target="../customXml/item3.xml"/></Relationships>
</file>

<file path=xl/drawings/drawing1.xml><?xml version="1.0" encoding="utf-8"?>
<xdr:wsDr xmlns:xdr="http://schemas.openxmlformats.org/drawingml/2006/spreadsheetDrawing" xmlns:a="http://schemas.openxmlformats.org/drawingml/2006/main">
  <xdr:twoCellAnchor>
    <xdr:from>
      <xdr:col>4</xdr:col>
      <xdr:colOff>67236</xdr:colOff>
      <xdr:row>87</xdr:row>
      <xdr:rowOff>67236</xdr:rowOff>
    </xdr:from>
    <xdr:to>
      <xdr:col>4</xdr:col>
      <xdr:colOff>201706</xdr:colOff>
      <xdr:row>87</xdr:row>
      <xdr:rowOff>134471</xdr:rowOff>
    </xdr:to>
    <xdr:sp macro="" textlink="">
      <xdr:nvSpPr>
        <xdr:cNvPr id="2" name="Flèche droite 1">
          <a:extLst>
            <a:ext uri="{FF2B5EF4-FFF2-40B4-BE49-F238E27FC236}">
              <a16:creationId xmlns:a16="http://schemas.microsoft.com/office/drawing/2014/main" id="{2AA41B09-5EF2-464F-BD90-926BB99723B5}"/>
            </a:ext>
          </a:extLst>
        </xdr:cNvPr>
        <xdr:cNvSpPr/>
      </xdr:nvSpPr>
      <xdr:spPr>
        <a:xfrm>
          <a:off x="8173011" y="22565286"/>
          <a:ext cx="134470" cy="67235"/>
        </a:xfrm>
        <a:prstGeom prst="rightArrow">
          <a:avLst/>
        </a:prstGeom>
      </xdr:spPr>
      <xdr:style>
        <a:lnRef idx="1">
          <a:schemeClr val="accent1"/>
        </a:lnRef>
        <a:fillRef idx="3">
          <a:schemeClr val="accent1"/>
        </a:fillRef>
        <a:effectRef idx="2">
          <a:schemeClr val="accent1"/>
        </a:effectRef>
        <a:fontRef idx="minor">
          <a:schemeClr val="lt1"/>
        </a:fontRef>
      </xdr:style>
      <xdr:txBody>
        <a:bodyPr vertOverflow="clip" horzOverflow="clip" rtlCol="0" anchor="t"/>
        <a:lstStyle/>
        <a:p>
          <a:pPr algn="l"/>
          <a:endParaRPr lang="fr-FR" sz="1100"/>
        </a:p>
      </xdr:txBody>
    </xdr:sp>
    <xdr:clientData/>
  </xdr:twoCellAnchor>
  <xdr:twoCellAnchor>
    <xdr:from>
      <xdr:col>4</xdr:col>
      <xdr:colOff>62752</xdr:colOff>
      <xdr:row>88</xdr:row>
      <xdr:rowOff>62754</xdr:rowOff>
    </xdr:from>
    <xdr:to>
      <xdr:col>4</xdr:col>
      <xdr:colOff>197222</xdr:colOff>
      <xdr:row>88</xdr:row>
      <xdr:rowOff>129989</xdr:rowOff>
    </xdr:to>
    <xdr:sp macro="" textlink="">
      <xdr:nvSpPr>
        <xdr:cNvPr id="3" name="Flèche droite 2">
          <a:extLst>
            <a:ext uri="{FF2B5EF4-FFF2-40B4-BE49-F238E27FC236}">
              <a16:creationId xmlns:a16="http://schemas.microsoft.com/office/drawing/2014/main" id="{8D0F5A98-2E8D-4ADD-AEB9-68801FC126A8}"/>
            </a:ext>
          </a:extLst>
        </xdr:cNvPr>
        <xdr:cNvSpPr/>
      </xdr:nvSpPr>
      <xdr:spPr>
        <a:xfrm>
          <a:off x="8168527" y="22760829"/>
          <a:ext cx="134470" cy="67235"/>
        </a:xfrm>
        <a:prstGeom prst="rightArrow">
          <a:avLst/>
        </a:prstGeom>
      </xdr:spPr>
      <xdr:style>
        <a:lnRef idx="1">
          <a:schemeClr val="accent1"/>
        </a:lnRef>
        <a:fillRef idx="3">
          <a:schemeClr val="accent1"/>
        </a:fillRef>
        <a:effectRef idx="2">
          <a:schemeClr val="accent1"/>
        </a:effectRef>
        <a:fontRef idx="minor">
          <a:schemeClr val="lt1"/>
        </a:fontRef>
      </xdr:style>
      <xdr:txBody>
        <a:bodyPr vertOverflow="clip" horzOverflow="clip" rtlCol="0" anchor="t"/>
        <a:lstStyle/>
        <a:p>
          <a:pPr algn="l"/>
          <a:endParaRPr lang="fr-FR" sz="1100"/>
        </a:p>
      </xdr:txBody>
    </xdr:sp>
    <xdr:clientData/>
  </xdr:twoCellAnchor>
  <xdr:twoCellAnchor>
    <xdr:from>
      <xdr:col>4</xdr:col>
      <xdr:colOff>69474</xdr:colOff>
      <xdr:row>89</xdr:row>
      <xdr:rowOff>91890</xdr:rowOff>
    </xdr:from>
    <xdr:to>
      <xdr:col>4</xdr:col>
      <xdr:colOff>203944</xdr:colOff>
      <xdr:row>89</xdr:row>
      <xdr:rowOff>159125</xdr:rowOff>
    </xdr:to>
    <xdr:sp macro="" textlink="">
      <xdr:nvSpPr>
        <xdr:cNvPr id="4" name="Flèche droite 3">
          <a:extLst>
            <a:ext uri="{FF2B5EF4-FFF2-40B4-BE49-F238E27FC236}">
              <a16:creationId xmlns:a16="http://schemas.microsoft.com/office/drawing/2014/main" id="{8900EDD1-BEEA-4DDE-BFA0-6671862579BF}"/>
            </a:ext>
          </a:extLst>
        </xdr:cNvPr>
        <xdr:cNvSpPr/>
      </xdr:nvSpPr>
      <xdr:spPr>
        <a:xfrm>
          <a:off x="8175249" y="22989990"/>
          <a:ext cx="134470" cy="67235"/>
        </a:xfrm>
        <a:prstGeom prst="rightArrow">
          <a:avLst/>
        </a:prstGeom>
      </xdr:spPr>
      <xdr:style>
        <a:lnRef idx="1">
          <a:schemeClr val="accent1"/>
        </a:lnRef>
        <a:fillRef idx="3">
          <a:schemeClr val="accent1"/>
        </a:fillRef>
        <a:effectRef idx="2">
          <a:schemeClr val="accent1"/>
        </a:effectRef>
        <a:fontRef idx="minor">
          <a:schemeClr val="lt1"/>
        </a:fontRef>
      </xdr:style>
      <xdr:txBody>
        <a:bodyPr vertOverflow="clip" horzOverflow="clip" rtlCol="0" anchor="t"/>
        <a:lstStyle/>
        <a:p>
          <a:pPr algn="l"/>
          <a:endParaRPr lang="fr-FR" sz="1100"/>
        </a:p>
      </xdr:txBody>
    </xdr:sp>
    <xdr:clientData/>
  </xdr:twoCellAnchor>
  <xdr:twoCellAnchor>
    <xdr:from>
      <xdr:col>4</xdr:col>
      <xdr:colOff>64990</xdr:colOff>
      <xdr:row>90</xdr:row>
      <xdr:rowOff>64996</xdr:rowOff>
    </xdr:from>
    <xdr:to>
      <xdr:col>4</xdr:col>
      <xdr:colOff>199460</xdr:colOff>
      <xdr:row>90</xdr:row>
      <xdr:rowOff>132231</xdr:rowOff>
    </xdr:to>
    <xdr:sp macro="" textlink="">
      <xdr:nvSpPr>
        <xdr:cNvPr id="5" name="Flèche droite 4">
          <a:extLst>
            <a:ext uri="{FF2B5EF4-FFF2-40B4-BE49-F238E27FC236}">
              <a16:creationId xmlns:a16="http://schemas.microsoft.com/office/drawing/2014/main" id="{0201F0EF-028B-49E0-ACF1-780CC0E3FD33}"/>
            </a:ext>
          </a:extLst>
        </xdr:cNvPr>
        <xdr:cNvSpPr/>
      </xdr:nvSpPr>
      <xdr:spPr>
        <a:xfrm>
          <a:off x="8170765" y="23172646"/>
          <a:ext cx="134470" cy="67235"/>
        </a:xfrm>
        <a:prstGeom prst="rightArrow">
          <a:avLst/>
        </a:prstGeom>
      </xdr:spPr>
      <xdr:style>
        <a:lnRef idx="1">
          <a:schemeClr val="accent1"/>
        </a:lnRef>
        <a:fillRef idx="3">
          <a:schemeClr val="accent1"/>
        </a:fillRef>
        <a:effectRef idx="2">
          <a:schemeClr val="accent1"/>
        </a:effectRef>
        <a:fontRef idx="minor">
          <a:schemeClr val="lt1"/>
        </a:fontRef>
      </xdr:style>
      <xdr:txBody>
        <a:bodyPr vertOverflow="clip" horzOverflow="clip" rtlCol="0" anchor="t"/>
        <a:lstStyle/>
        <a:p>
          <a:pPr algn="l"/>
          <a:endParaRPr lang="fr-FR" sz="1100"/>
        </a:p>
      </xdr:txBody>
    </xdr:sp>
    <xdr:clientData/>
  </xdr:twoCellAnchor>
  <xdr:twoCellAnchor>
    <xdr:from>
      <xdr:col>4</xdr:col>
      <xdr:colOff>71712</xdr:colOff>
      <xdr:row>91</xdr:row>
      <xdr:rowOff>71720</xdr:rowOff>
    </xdr:from>
    <xdr:to>
      <xdr:col>4</xdr:col>
      <xdr:colOff>206182</xdr:colOff>
      <xdr:row>91</xdr:row>
      <xdr:rowOff>138955</xdr:rowOff>
    </xdr:to>
    <xdr:sp macro="" textlink="">
      <xdr:nvSpPr>
        <xdr:cNvPr id="6" name="Flèche droite 5">
          <a:extLst>
            <a:ext uri="{FF2B5EF4-FFF2-40B4-BE49-F238E27FC236}">
              <a16:creationId xmlns:a16="http://schemas.microsoft.com/office/drawing/2014/main" id="{C5929878-2B22-4C31-991E-17BA24BA1ED3}"/>
            </a:ext>
          </a:extLst>
        </xdr:cNvPr>
        <xdr:cNvSpPr/>
      </xdr:nvSpPr>
      <xdr:spPr>
        <a:xfrm>
          <a:off x="8177487" y="23379395"/>
          <a:ext cx="134470" cy="67235"/>
        </a:xfrm>
        <a:prstGeom prst="rightArrow">
          <a:avLst/>
        </a:prstGeom>
      </xdr:spPr>
      <xdr:style>
        <a:lnRef idx="1">
          <a:schemeClr val="accent1"/>
        </a:lnRef>
        <a:fillRef idx="3">
          <a:schemeClr val="accent1"/>
        </a:fillRef>
        <a:effectRef idx="2">
          <a:schemeClr val="accent1"/>
        </a:effectRef>
        <a:fontRef idx="minor">
          <a:schemeClr val="lt1"/>
        </a:fontRef>
      </xdr:style>
      <xdr:txBody>
        <a:bodyPr vertOverflow="clip" horzOverflow="clip" rtlCol="0" anchor="t"/>
        <a:lstStyle/>
        <a:p>
          <a:pPr algn="l"/>
          <a:endParaRPr lang="fr-FR" sz="1100"/>
        </a:p>
      </xdr:txBody>
    </xdr:sp>
    <xdr:clientData/>
  </xdr:twoCellAnchor>
  <xdr:twoCellAnchor>
    <xdr:from>
      <xdr:col>7</xdr:col>
      <xdr:colOff>1927412</xdr:colOff>
      <xdr:row>88</xdr:row>
      <xdr:rowOff>56030</xdr:rowOff>
    </xdr:from>
    <xdr:to>
      <xdr:col>7</xdr:col>
      <xdr:colOff>2353235</xdr:colOff>
      <xdr:row>89</xdr:row>
      <xdr:rowOff>168088</xdr:rowOff>
    </xdr:to>
    <xdr:sp macro="" textlink="">
      <xdr:nvSpPr>
        <xdr:cNvPr id="7" name="Flèche vers le bas 6">
          <a:extLst>
            <a:ext uri="{FF2B5EF4-FFF2-40B4-BE49-F238E27FC236}">
              <a16:creationId xmlns:a16="http://schemas.microsoft.com/office/drawing/2014/main" id="{5051CDF9-8093-4580-B9A2-70A43A1D2C76}"/>
            </a:ext>
          </a:extLst>
        </xdr:cNvPr>
        <xdr:cNvSpPr/>
      </xdr:nvSpPr>
      <xdr:spPr>
        <a:xfrm>
          <a:off x="17024537" y="22754105"/>
          <a:ext cx="425823" cy="312083"/>
        </a:xfrm>
        <a:prstGeom prst="downArrow">
          <a:avLst/>
        </a:prstGeom>
      </xdr:spPr>
      <xdr:style>
        <a:lnRef idx="1">
          <a:schemeClr val="accent1"/>
        </a:lnRef>
        <a:fillRef idx="3">
          <a:schemeClr val="accent1"/>
        </a:fillRef>
        <a:effectRef idx="2">
          <a:schemeClr val="accent1"/>
        </a:effectRef>
        <a:fontRef idx="minor">
          <a:schemeClr val="lt1"/>
        </a:fontRef>
      </xdr:style>
      <xdr:txBody>
        <a:bodyPr vertOverflow="clip" horzOverflow="clip" rtlCol="0" anchor="t"/>
        <a:lstStyle/>
        <a:p>
          <a:pPr algn="l"/>
          <a:endParaRPr lang="fr-FR"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T:\WINDOWS\TEMP\CLU.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WINDOWS\TEMP\CLU.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WINDOWS/TEMP/CLU.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Temp\yellow.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s://d.docs.live.net/Temp/yellow.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T:\Temp\yellow.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BignonJM/Local%20Settings/Temporary%20Internet%20Files/OLK2E4/2006%20SUIVI%20SEMAINE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nts%20and%20Settings\BignonJM\Local%20Settings\Temporary%20Internet%20Files\OLK2E4\2006%20SUIVI%20SEMAINES.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https://d.docs.live.net/Documents%20and%20Settings/cmariolledetizac/My%20Documents/1.%20TS/Archives/GFA%20-%20Golf/Charles-Edouard%20(P&amp;L)/Documents%20and%20Settings/SSursock/My%20Documents/Golf/Golf-template.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Documents%20and%20Settings\cmariolledetizac\My%20Documents\1.%20TS\Archives\GFA%20-%20Golf\Charles-Edouard%20(P&amp;L)\Documents%20and%20Settings\SSursock\My%20Documents\Golf\Golf-template.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Frfiler001\Corp_Fin_Inv\Part%20de%20march&#233;%20mensuelle%20Groupe%20OGF%20version%201999.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eal%20Flow/Second%20Life/Modele/11%2006%2007%20Second%20life%20LBO.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D:\Deal%20Flow\Second%20Life\Modele\11%2006%2007%20Second%20life%20LBO.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DCF%20Models/Copie%20de%20DCF%205.7.02.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d.docs.live.net/Documents%20and%20Settings/cmariolledetizac/My%20Documents/1.%20TS/Archives/GFA%20-%20Golf/Charles-Edouard%20(P&amp;L)/Documents%20and%20Settings/SSursock/Desktop/DD%20UK%20long%20form%20excel%20book%20Charles.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D:\Documents%20and%20Settings\cmariolledetizac\My%20Documents\1.%20TS\Archives\GFA%20-%20Golf\Charles-Edouard%20(P&amp;L)\Documents%20and%20Settings\SSursock\Desktop\DD%20UK%20long%20form%20excel%20book%20Charles.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windows/TEMP/RESULTAT.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D:\windows\TEMP\RESULTA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d.docs.live.net/Priv&#233;%20Ghazi/Autres%20Deloitte/Formation/Formation%20TS/Formation%20TS/12.6%20Handout%20-%20Project%20Brush%20Databook%20-%20Participants.xlsx.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Priv&#233;%20Ghazi\Autres%20Deloitte\Formation\Formation%20TS\Formation%20TS\12.6%20Handout%20-%20Project%20Brush%20Databook%20-%20Participants.xlsx.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https://d.docs.live.net/Datas/CGestion/TdB%20Soci&#233;t&#233;s/Z_Base/NEXO%20Reporting%20Package.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Datas\CGestion\TdB%20Soci&#233;t&#233;s\Z_Base\NEXO%20Reporting%20Package.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6f9770e905b32528/Moore%20Stephens/02-%20Missions/2018/02-%20ITIE-CI%202016/03-%20Reporting/2016/Vfinale/Summary%20datat%20sheet/01-%20Reconciliation%20database%20-%20ITIE-CI%202015%20(p&#233;trolier%20180317).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Moore%20Stephens\02-%20Missions\2016\11-%20ITIE-CI%2015\Reconcoliation\EITI%20DATA%20SHEET\01-%20Reconciliation%20database%20-%20ITIE-CI%202015%20(p&#233;trolier%20180317).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F:\Documents%20and%20Settings\muma\My%20Documents\Missions%20Deloitte%20&amp;%20Touche%20CF\Marne\Working%20papers%20-%20Muxin.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https://d.docs.live.net/Documents%20and%20Settings/iastley/My%20Documents/Project%20Navy/2000%20SYNTHESE%20ET%20RAPPORT/Back%20up%208%20june%202004/Business%20Plan%20analysis%202%20-%20VDD.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Documents%20and%20Settings\iastley\My%20Documents\Project%20Navy\2000%20SYNTHESE%20ET%20RAPPORT\Back%20up%208%20june%202004\Business%20Plan%20analysis%202%20-%20VDD.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s://d.docs.live.net/2004/1-Phase%20Budgetaire/2-Actu%201/6-Doc%20Finaux/4-Plan%20d'affaire%20Groupe/BusinessPlan%20Groupe%20Actu%201%202004%20doc%20a%20jour%20avec%20le%20d&#233;tail.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D:\2004\1-Phase%20Budgetaire\2-Actu%201\6-Doc%20Finaux\4-Plan%20d'affaire%20Groupe\BusinessPlan%20Groupe%20Actu%201%202004%20doc%20a%20jour%20avec%20le%20d&#233;tail.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ocuments%20and%20Settings/rsebaratnam/My%20Documents/Encrypted/_Longhorn/_Longhorn%20Excel/071005%20bridges.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D:\Documents%20and%20Settings\rsebaratnam\My%20Documents\Encrypted\_Longhorn\_Longhorn%20Excel\071005%20bridges.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T:\Documents%20and%20Settings\djeanselme\Mes%20documents\03-Budgets\04-R22006%20BI070809\06-Elements%201\Fichiers%20d&#233;finitifs\03-DTM\SADDI\BUDGET\9697\DON_B967.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https://d.docs.live.net/Documents%20and%20Settings/hmoumin/My%20Documents/Outlook/Temp/Joseph%20-%20BS%20workbook%20APR.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Documents%20and%20Settings\hmoumin\My%20Documents\Outlook\Temp\Joseph%20-%20BS%20workbook%20AP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PRODUCTION\home\Documents%20and%20Settings\jmartin\Mes%20documents\PARTENARIATS\GNEPF\statistiques%20de%20production\avril%202001\Tableaux%20OGF%202001-04%20revu%20par%20PB.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ocuments%20and%20Settings/muma/My%20Documents/Missions%20Deloitte%20&amp;%20Touche%20CF/Marne/Working%20papers%20-%20Muxin.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Documents%20and%20Settings\muma\My%20Documents\Missions%20Deloitte%20&amp;%20Touche%20CF\Marne\Working%20papers%20-%20Muxin.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D:\Moore%20Stephens\02-%20Missions\2016\11-%20ITIE-CI%2015\Reconcoliation\01-%20Data%20base\V13%20d&#233;f\02-%20Reconciliation%20database%20-%20ITIE-CI%202015%20(minier%2018032017).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urray"/>
      <sheetName val="curt"/>
      <sheetName val="alloc"/>
      <sheetName val="cost"/>
      <sheetName val="cashpermonth"/>
      <sheetName val="inv"/>
      <sheetName val="BILMAT"/>
    </sheetNames>
    <sheetDataSet>
      <sheetData sheetId="0" refreshError="1"/>
      <sheetData sheetId="1" refreshError="1"/>
      <sheetData sheetId="2" refreshError="1"/>
      <sheetData sheetId="3" refreshError="1"/>
      <sheetData sheetId="4" refreshError="1"/>
      <sheetData sheetId="5"/>
      <sheetData sheetId="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urray"/>
      <sheetName val="curt"/>
      <sheetName val="alloc"/>
      <sheetName val="cost"/>
      <sheetName val="cashpermonth"/>
      <sheetName val="inv"/>
      <sheetName val="BILMAT"/>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urray"/>
      <sheetName val="curt"/>
      <sheetName val="alloc"/>
      <sheetName val="cost"/>
      <sheetName val="cashpermonth"/>
      <sheetName val="inv"/>
      <sheetName val="BILMAT"/>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inv"/>
    </sheetNames>
    <sheetDataSet>
      <sheetData sheetId="0"/>
      <sheetData sheetId="1"/>
      <sheetData sheetId="2"/>
      <sheetData sheetId="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inv"/>
    </sheetNames>
    <sheetDataSet>
      <sheetData sheetId="0"/>
      <sheetData sheetId="1"/>
      <sheetData sheetId="2"/>
      <sheetData sheetId="3"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inv"/>
    </sheetNames>
    <sheetDataSet>
      <sheetData sheetId="0"/>
      <sheetData sheetId="1"/>
      <sheetData sheetId="2"/>
      <sheetData sheetId="3"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VEL"/>
      <sheetName val="BOSC"/>
      <sheetName val="GAU"/>
      <sheetName val="GLOBAL"/>
      <sheetName val="SITUATION 06 05"/>
      <sheetName val="OBJECTIF COMX 2006"/>
      <sheetName val="SUIVI DES OBJECTIFS"/>
      <sheetName val="GRAPHS TAVEL"/>
      <sheetName val="GRAPHS BOSC"/>
      <sheetName val="GRAPHS CASTRES"/>
      <sheetName val="GRAPHS TOTAL"/>
      <sheetName val="CDE PROD"/>
      <sheetName val="RECAP CDE PROD"/>
      <sheetName val="GRAPHS CDE PROD"/>
      <sheetName val="CONTROLE"/>
      <sheetName val="Feuil4"/>
      <sheetName val="Feuil2"/>
      <sheetName val="Feuil1"/>
      <sheetName val="Feuil3"/>
    </sheetNames>
    <sheetDataSet>
      <sheetData sheetId="0" refreshError="1"/>
      <sheetData sheetId="1" refreshError="1"/>
      <sheetData sheetId="2" refreshError="1"/>
      <sheetData sheetId="3" refreshError="1">
        <row r="2">
          <cell r="A2">
            <v>180</v>
          </cell>
          <cell r="K2">
            <v>184</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VEL"/>
      <sheetName val="BOSC"/>
      <sheetName val="GAU"/>
      <sheetName val="GLOBAL"/>
      <sheetName val="SITUATION 06 05"/>
      <sheetName val="OBJECTIF COMX 2006"/>
      <sheetName val="SUIVI DES OBJECTIFS"/>
      <sheetName val="GRAPHS TAVEL"/>
      <sheetName val="GRAPHS BOSC"/>
      <sheetName val="GRAPHS CASTRES"/>
      <sheetName val="GRAPHS TOTAL"/>
      <sheetName val="CDE PROD"/>
      <sheetName val="RECAP CDE PROD"/>
      <sheetName val="GRAPHS CDE PROD"/>
      <sheetName val="CONTROLE"/>
      <sheetName val="Feuil4"/>
      <sheetName val="Feuil2"/>
      <sheetName val="Feuil1"/>
      <sheetName val="Feuil3"/>
    </sheetNames>
    <sheetDataSet>
      <sheetData sheetId="0" refreshError="1"/>
      <sheetData sheetId="1" refreshError="1"/>
      <sheetData sheetId="2" refreshError="1"/>
      <sheetData sheetId="3" refreshError="1">
        <row r="2">
          <cell r="A2">
            <v>180</v>
          </cell>
          <cell r="K2">
            <v>184</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ulti Waterfall"/>
      <sheetName val="Sales by geographic"/>
      <sheetName val="Index&gt;&gt;&gt;"/>
      <sheetName val="Format rules"/>
      <sheetName val="1. Overview&gt;&gt;&gt;"/>
      <sheetName val="1.1 Market share"/>
      <sheetName val="1.2 PEST"/>
      <sheetName val="1.3 5 forces"/>
      <sheetName val="1.4 SWOT"/>
      <sheetName val="1.5 Mgt org"/>
      <sheetName val="1.6 Co org"/>
      <sheetName val="1.7 Employees"/>
      <sheetName val="1.8 Contracts"/>
      <sheetName val="1.9 key milestones"/>
      <sheetName val="1.10 Carve out"/>
      <sheetName val="1.11 Related parties"/>
      <sheetName val="1.12 KPIs"/>
      <sheetName val="2. Trading&gt;&gt;&gt;"/>
      <sheetName val="2.1 P&amp;L"/>
      <sheetName val="2.2a Seasonality"/>
      <sheetName val="2.2b MA sales"/>
      <sheetName val="2.3 Sales mix"/>
      <sheetName val="2.4 Customers"/>
      <sheetName val="2.5 CAGR"/>
      <sheetName val="2.6 USP"/>
      <sheetName val="2.6a Products margin"/>
      <sheetName val="2.6b Fixed-variable costs"/>
      <sheetName val="2.7 Forex"/>
      <sheetName val="2.7b Labour"/>
      <sheetName val="2.8a Norm"/>
      <sheetName val="2.8b Norm"/>
      <sheetName val="2.8c Norm"/>
      <sheetName val="2.9 Current"/>
      <sheetName val="2.10 LTM"/>
      <sheetName val="2.11 Portf"/>
      <sheetName val="2.12 Run rate"/>
      <sheetName val="2.13a Bridge EBITDA 1"/>
      <sheetName val="2.13b Bridge EBITDA 2"/>
      <sheetName val="2.13c Bridge EBITDA 3"/>
      <sheetName val="2.13d Bridge EBITDA 4"/>
      <sheetName val="2.13e Bridge EBITDA 5"/>
      <sheetName val="2.13f Bridge EBITDA 6"/>
      <sheetName val="3. Balance sheet&gt;&gt;&gt;"/>
      <sheetName val="3.1 BS"/>
      <sheetName val="3.2 IA"/>
      <sheetName val="3.3 Fixed assets"/>
      <sheetName val="3.4 Stock"/>
      <sheetName val="3.5 Aging"/>
      <sheetName val="3.6 Equity"/>
      <sheetName val="3.7a Net debt"/>
      <sheetName val="3.7b Net debt details 1"/>
      <sheetName val="3.7c Net debt details 2"/>
      <sheetName val="3.7d Net debt details 3"/>
      <sheetName val="3.7e Net debt details 4"/>
      <sheetName val="3.8 Adjusted net debt"/>
      <sheetName val="3.9a Provisions"/>
      <sheetName val="3.9b Provisions detail 1"/>
      <sheetName val="3.9c Provisions detail 2"/>
      <sheetName val="3.9d Provisions detail 3"/>
      <sheetName val="3.10 Off BS "/>
      <sheetName val="4. Cash flow&gt;&gt;&gt;"/>
      <sheetName val="4.1 CF"/>
      <sheetName val="4.2a WC"/>
      <sheetName val="4.2b Norm WC"/>
      <sheetName val="4.2c Norm WC"/>
      <sheetName val="4.3a Mon WC"/>
      <sheetName val="4.3b Mon WC 2"/>
      <sheetName val="4.4 Capex"/>
      <sheetName val="4.5a Mly FCF"/>
      <sheetName val="4.5b Mly FCF"/>
      <sheetName val="4.5c Cash"/>
      <sheetName val="5. BP&gt;&gt;&gt;"/>
      <sheetName val="5.1 P&amp;L"/>
      <sheetName val="5.2 Sales mix"/>
      <sheetName val="5.3 COS"/>
      <sheetName val="5.4 SG&amp;A"/>
      <sheetName val="5.5 CF"/>
      <sheetName val="5.6 Capex"/>
      <sheetName val="5.7 Budget accuracy"/>
      <sheetName val="5.8 Sensitivity"/>
    </sheetNames>
    <sheetDataSet>
      <sheetData sheetId="0" refreshError="1"/>
      <sheetData sheetId="1" refreshError="1"/>
      <sheetData sheetId="2" refreshError="1"/>
      <sheetData sheetId="3" refreshError="1"/>
      <sheetData sheetId="4" refreshError="1"/>
      <sheetData sheetId="5" refreshError="1"/>
      <sheetData sheetId="6" refreshError="1">
        <row r="6">
          <cell r="C6" t="str">
            <v>Political environment</v>
          </cell>
          <cell r="D6" t="str">
            <v>Economic environment</v>
          </cell>
        </row>
        <row r="8">
          <cell r="C8" t="str">
            <v>Headline comment</v>
          </cell>
          <cell r="D8" t="str">
            <v>Headline comment</v>
          </cell>
        </row>
        <row r="10">
          <cell r="C10" t="str">
            <v>- comment 1</v>
          </cell>
          <cell r="D10" t="str">
            <v>- comment 1</v>
          </cell>
        </row>
        <row r="11">
          <cell r="C11" t="str">
            <v>- comment 2</v>
          </cell>
          <cell r="D11" t="str">
            <v>- comment 2</v>
          </cell>
        </row>
        <row r="12">
          <cell r="C12" t="str">
            <v>- comment 3</v>
          </cell>
          <cell r="D12" t="str">
            <v>- comment 3</v>
          </cell>
        </row>
        <row r="13">
          <cell r="C13" t="str">
            <v>- comment 4</v>
          </cell>
          <cell r="D13" t="str">
            <v>- comment 4</v>
          </cell>
        </row>
        <row r="15">
          <cell r="C15" t="str">
            <v>Social factors</v>
          </cell>
          <cell r="D15" t="str">
            <v>Technical environment</v>
          </cell>
        </row>
        <row r="17">
          <cell r="C17" t="str">
            <v>Headline comment</v>
          </cell>
          <cell r="D17" t="str">
            <v>Headline comment</v>
          </cell>
        </row>
        <row r="19">
          <cell r="C19" t="str">
            <v>- comment 1</v>
          </cell>
          <cell r="D19" t="str">
            <v>- comment 1</v>
          </cell>
        </row>
        <row r="20">
          <cell r="C20" t="str">
            <v>- comment 2</v>
          </cell>
          <cell r="D20" t="str">
            <v>- comment 2</v>
          </cell>
        </row>
        <row r="21">
          <cell r="C21" t="str">
            <v>- comment 3</v>
          </cell>
          <cell r="D21" t="str">
            <v>- comment 3</v>
          </cell>
        </row>
        <row r="22">
          <cell r="C22" t="str">
            <v>- comment 4</v>
          </cell>
          <cell r="D22" t="str">
            <v>- comment 4</v>
          </cell>
        </row>
      </sheetData>
      <sheetData sheetId="7" refreshError="1">
        <row r="6">
          <cell r="C6" t="str">
            <v>Substitutes</v>
          </cell>
          <cell r="E6" t="str">
            <v>Buyer power</v>
          </cell>
        </row>
        <row r="8">
          <cell r="C8" t="str">
            <v>Headline comment</v>
          </cell>
          <cell r="E8" t="str">
            <v>Headline comment</v>
          </cell>
        </row>
        <row r="10">
          <cell r="C10" t="str">
            <v>- item 1</v>
          </cell>
          <cell r="E10" t="str">
            <v>- item 1</v>
          </cell>
        </row>
        <row r="11">
          <cell r="C11" t="str">
            <v>- item 2</v>
          </cell>
          <cell r="E11" t="str">
            <v>- item 2</v>
          </cell>
        </row>
        <row r="12">
          <cell r="C12" t="str">
            <v>- item 3</v>
          </cell>
          <cell r="E12" t="str">
            <v>- item 3</v>
          </cell>
        </row>
        <row r="13">
          <cell r="C13" t="str">
            <v>- item 4</v>
          </cell>
          <cell r="E13" t="str">
            <v>- item 4</v>
          </cell>
        </row>
        <row r="16">
          <cell r="D16" t="str">
            <v>Competitive rivalry</v>
          </cell>
        </row>
        <row r="18">
          <cell r="D18" t="str">
            <v>Headline comment</v>
          </cell>
        </row>
        <row r="20">
          <cell r="D20" t="str">
            <v>- item 1</v>
          </cell>
        </row>
        <row r="21">
          <cell r="D21" t="str">
            <v>- item 2</v>
          </cell>
        </row>
        <row r="22">
          <cell r="D22" t="str">
            <v>- item 3</v>
          </cell>
        </row>
        <row r="23">
          <cell r="D23" t="str">
            <v>- item 4</v>
          </cell>
        </row>
        <row r="26">
          <cell r="C26" t="str">
            <v>Barriers to entry</v>
          </cell>
          <cell r="E26" t="str">
            <v>Supplier power</v>
          </cell>
        </row>
        <row r="28">
          <cell r="C28" t="str">
            <v>Headline comment</v>
          </cell>
          <cell r="E28" t="str">
            <v>Headline comment</v>
          </cell>
        </row>
        <row r="30">
          <cell r="C30" t="str">
            <v>- item 1</v>
          </cell>
          <cell r="E30" t="str">
            <v>- item 1</v>
          </cell>
        </row>
        <row r="31">
          <cell r="C31" t="str">
            <v>- item 2</v>
          </cell>
          <cell r="E31" t="str">
            <v>- item 2</v>
          </cell>
        </row>
        <row r="32">
          <cell r="C32" t="str">
            <v>- item 3</v>
          </cell>
          <cell r="E32" t="str">
            <v>- item 3</v>
          </cell>
        </row>
        <row r="33">
          <cell r="C33" t="str">
            <v>- item 4</v>
          </cell>
          <cell r="E33" t="str">
            <v>- item 4</v>
          </cell>
        </row>
      </sheetData>
      <sheetData sheetId="8" refreshError="1">
        <row r="6">
          <cell r="C6" t="str">
            <v>Strengths</v>
          </cell>
          <cell r="D6" t="str">
            <v>Weaknesses</v>
          </cell>
        </row>
        <row r="8">
          <cell r="C8" t="str">
            <v>Headline comment</v>
          </cell>
          <cell r="D8" t="str">
            <v>Headline comment</v>
          </cell>
        </row>
        <row r="10">
          <cell r="C10" t="str">
            <v>- comment 1</v>
          </cell>
          <cell r="D10" t="str">
            <v>- comment 1</v>
          </cell>
        </row>
        <row r="11">
          <cell r="C11" t="str">
            <v>- comment 2</v>
          </cell>
          <cell r="D11" t="str">
            <v>- comment 2</v>
          </cell>
        </row>
        <row r="12">
          <cell r="C12" t="str">
            <v>- comment 3</v>
          </cell>
          <cell r="D12" t="str">
            <v>- comment 3</v>
          </cell>
        </row>
        <row r="13">
          <cell r="C13" t="str">
            <v>- comment 4</v>
          </cell>
          <cell r="D13" t="str">
            <v>- comment 4</v>
          </cell>
        </row>
        <row r="15">
          <cell r="C15" t="str">
            <v>Opportunities</v>
          </cell>
          <cell r="D15" t="str">
            <v>Threats</v>
          </cell>
        </row>
        <row r="17">
          <cell r="C17" t="str">
            <v>Headline comment</v>
          </cell>
          <cell r="D17" t="str">
            <v>Headline comment</v>
          </cell>
        </row>
        <row r="19">
          <cell r="C19" t="str">
            <v>- comment 1</v>
          </cell>
          <cell r="D19" t="str">
            <v>- comment 1</v>
          </cell>
        </row>
        <row r="20">
          <cell r="C20" t="str">
            <v>- comment 2</v>
          </cell>
          <cell r="D20" t="str">
            <v>- comment 2</v>
          </cell>
        </row>
        <row r="21">
          <cell r="C21" t="str">
            <v>- comment 3</v>
          </cell>
          <cell r="D21" t="str">
            <v>- comment 3</v>
          </cell>
        </row>
        <row r="22">
          <cell r="C22" t="str">
            <v>- comment 4</v>
          </cell>
          <cell r="D22" t="str">
            <v>- comment 4</v>
          </cell>
        </row>
      </sheetData>
      <sheetData sheetId="9" refreshError="1">
        <row r="9">
          <cell r="I9" t="str">
            <v>CEO</v>
          </cell>
        </row>
        <row r="10">
          <cell r="I10" t="str">
            <v>Name</v>
          </cell>
        </row>
        <row r="14">
          <cell r="C14" t="str">
            <v>CFO</v>
          </cell>
          <cell r="E14" t="str">
            <v>Marketing director</v>
          </cell>
          <cell r="G14" t="str">
            <v>Logistics director</v>
          </cell>
          <cell r="I14" t="str">
            <v>HR director</v>
          </cell>
          <cell r="K14" t="str">
            <v>Operations director</v>
          </cell>
          <cell r="M14" t="str">
            <v>X director</v>
          </cell>
          <cell r="O14" t="str">
            <v>X director</v>
          </cell>
        </row>
        <row r="15">
          <cell r="C15" t="str">
            <v>Name</v>
          </cell>
          <cell r="E15" t="str">
            <v>Name</v>
          </cell>
          <cell r="G15" t="str">
            <v>Name</v>
          </cell>
          <cell r="I15" t="str">
            <v>Name</v>
          </cell>
          <cell r="K15" t="str">
            <v>Name</v>
          </cell>
          <cell r="M15" t="str">
            <v>Name</v>
          </cell>
          <cell r="O15" t="str">
            <v>Name</v>
          </cell>
        </row>
        <row r="20">
          <cell r="C20" t="str">
            <v xml:space="preserve">Source: </v>
          </cell>
        </row>
      </sheetData>
      <sheetData sheetId="10" refreshError="1">
        <row r="10">
          <cell r="J10" t="str">
            <v>Holding company</v>
          </cell>
        </row>
        <row r="13">
          <cell r="J13">
            <v>1</v>
          </cell>
        </row>
        <row r="14">
          <cell r="J14" t="str">
            <v>Target parent</v>
          </cell>
        </row>
        <row r="18">
          <cell r="F18">
            <v>1</v>
          </cell>
          <cell r="H18">
            <v>1</v>
          </cell>
          <cell r="J18">
            <v>1</v>
          </cell>
          <cell r="L18">
            <v>1</v>
          </cell>
          <cell r="N18">
            <v>0.8</v>
          </cell>
        </row>
        <row r="19">
          <cell r="F19" t="str">
            <v>Subsidiary VV</v>
          </cell>
          <cell r="H19" t="str">
            <v>Subsidiary WW</v>
          </cell>
          <cell r="J19" t="str">
            <v>Subsidiary XX</v>
          </cell>
          <cell r="L19" t="str">
            <v>Subsidiary YY</v>
          </cell>
          <cell r="N19" t="str">
            <v>Subsidiary WW</v>
          </cell>
        </row>
        <row r="20">
          <cell r="F20" t="str">
            <v>(operates stores A &amp; B)</v>
          </cell>
          <cell r="H20" t="str">
            <v>(operates stores C &amp; D)</v>
          </cell>
          <cell r="J20" t="str">
            <v>(operates stores E &amp; F)</v>
          </cell>
        </row>
        <row r="29">
          <cell r="F29" t="str">
            <v>Scope of the transaction</v>
          </cell>
        </row>
        <row r="31">
          <cell r="C31" t="str">
            <v xml:space="preserve">Source: </v>
          </cell>
        </row>
      </sheetData>
      <sheetData sheetId="11" refreshError="1">
        <row r="7">
          <cell r="C7" t="str">
            <v>M€</v>
          </cell>
          <cell r="D7" t="str">
            <v>FY04</v>
          </cell>
          <cell r="E7" t="str">
            <v>FY05</v>
          </cell>
        </row>
        <row r="8">
          <cell r="D8" t="str">
            <v>Actual</v>
          </cell>
          <cell r="E8" t="str">
            <v>Actual</v>
          </cell>
        </row>
        <row r="10">
          <cell r="C10" t="str">
            <v>Workers</v>
          </cell>
          <cell r="D10">
            <v>100</v>
          </cell>
          <cell r="E10">
            <v>100</v>
          </cell>
        </row>
        <row r="11">
          <cell r="C11" t="str">
            <v>Staff</v>
          </cell>
          <cell r="D11">
            <v>90</v>
          </cell>
          <cell r="E11">
            <v>90</v>
          </cell>
        </row>
        <row r="12">
          <cell r="C12" t="str">
            <v>Management</v>
          </cell>
          <cell r="D12">
            <v>10</v>
          </cell>
          <cell r="E12">
            <v>10</v>
          </cell>
        </row>
        <row r="14">
          <cell r="C14" t="str">
            <v>Total</v>
          </cell>
          <cell r="D14">
            <v>200</v>
          </cell>
          <cell r="E14">
            <v>200</v>
          </cell>
        </row>
        <row r="16">
          <cell r="C16" t="str">
            <v xml:space="preserve">Source: </v>
          </cell>
        </row>
        <row r="19">
          <cell r="C19" t="str">
            <v>Number of employees</v>
          </cell>
          <cell r="D19" t="str">
            <v>FY04</v>
          </cell>
          <cell r="E19" t="str">
            <v>FY05</v>
          </cell>
        </row>
        <row r="20">
          <cell r="D20" t="str">
            <v>Actual</v>
          </cell>
          <cell r="E20" t="str">
            <v>Actual</v>
          </cell>
        </row>
        <row r="22">
          <cell r="C22" t="str">
            <v>Operations department</v>
          </cell>
          <cell r="D22">
            <v>150</v>
          </cell>
          <cell r="E22">
            <v>150</v>
          </cell>
        </row>
        <row r="23">
          <cell r="C23" t="str">
            <v>Finance department</v>
          </cell>
          <cell r="D23">
            <v>10</v>
          </cell>
          <cell r="E23">
            <v>10</v>
          </cell>
        </row>
        <row r="24">
          <cell r="C24" t="str">
            <v>HR department</v>
          </cell>
          <cell r="D24">
            <v>10</v>
          </cell>
          <cell r="E24">
            <v>10</v>
          </cell>
        </row>
        <row r="25">
          <cell r="C25" t="str">
            <v>General management</v>
          </cell>
          <cell r="D25">
            <v>10</v>
          </cell>
          <cell r="E25">
            <v>10</v>
          </cell>
        </row>
        <row r="26">
          <cell r="C26" t="str">
            <v>Sales and marketing</v>
          </cell>
          <cell r="D26">
            <v>20</v>
          </cell>
          <cell r="E26">
            <v>20</v>
          </cell>
        </row>
        <row r="28">
          <cell r="C28" t="str">
            <v>Total</v>
          </cell>
          <cell r="D28">
            <v>200</v>
          </cell>
          <cell r="E28">
            <v>200</v>
          </cell>
        </row>
        <row r="30">
          <cell r="C30" t="str">
            <v xml:space="preserve">Source: </v>
          </cell>
        </row>
      </sheetData>
      <sheetData sheetId="12" refreshError="1"/>
      <sheetData sheetId="13" refreshError="1">
        <row r="7">
          <cell r="C7">
            <v>29579</v>
          </cell>
          <cell r="D7" t="str">
            <v>Company X was established</v>
          </cell>
        </row>
        <row r="9">
          <cell r="C9">
            <v>36326</v>
          </cell>
          <cell r="D9" t="str">
            <v>Acquisition of store D</v>
          </cell>
        </row>
        <row r="11">
          <cell r="C11">
            <v>37371</v>
          </cell>
          <cell r="D11" t="str">
            <v>Disposal of 4 stores</v>
          </cell>
        </row>
        <row r="13">
          <cell r="C13" t="str">
            <v>XX</v>
          </cell>
          <cell r="D13" t="str">
            <v>XX</v>
          </cell>
        </row>
        <row r="15">
          <cell r="C15">
            <v>38353</v>
          </cell>
          <cell r="D15" t="str">
            <v>Acquisition of store F</v>
          </cell>
        </row>
        <row r="17">
          <cell r="C17" t="str">
            <v xml:space="preserve">Source: </v>
          </cell>
        </row>
      </sheetData>
      <sheetData sheetId="14" refreshError="1">
        <row r="6">
          <cell r="C6" t="str">
            <v>M€</v>
          </cell>
          <cell r="D6" t="str">
            <v>Current</v>
          </cell>
          <cell r="E6" t="str">
            <v>Post</v>
          </cell>
          <cell r="F6" t="str">
            <v>Variance</v>
          </cell>
        </row>
        <row r="7">
          <cell r="D7" t="str">
            <v>situation</v>
          </cell>
          <cell r="E7" t="str">
            <v>carve-out</v>
          </cell>
        </row>
        <row r="9">
          <cell r="C9" t="str">
            <v>Management fees</v>
          </cell>
          <cell r="D9">
            <v>1</v>
          </cell>
          <cell r="E9">
            <v>0</v>
          </cell>
          <cell r="F9">
            <v>-1</v>
          </cell>
        </row>
        <row r="10">
          <cell r="C10" t="str">
            <v>Purchasing</v>
          </cell>
          <cell r="D10">
            <v>0.9</v>
          </cell>
          <cell r="E10">
            <v>1.5</v>
          </cell>
          <cell r="F10">
            <v>0.6</v>
          </cell>
        </row>
        <row r="11">
          <cell r="C11" t="str">
            <v>Sales team</v>
          </cell>
          <cell r="D11">
            <v>0</v>
          </cell>
          <cell r="E11">
            <v>0</v>
          </cell>
          <cell r="F11">
            <v>0</v>
          </cell>
        </row>
        <row r="12">
          <cell r="C12" t="str">
            <v>IT</v>
          </cell>
          <cell r="D12">
            <v>0.3</v>
          </cell>
          <cell r="E12">
            <v>0.45</v>
          </cell>
          <cell r="F12">
            <v>0.15000000000000002</v>
          </cell>
        </row>
        <row r="13">
          <cell r="C13" t="str">
            <v>HR</v>
          </cell>
          <cell r="D13">
            <v>0.3</v>
          </cell>
          <cell r="E13">
            <v>0.6</v>
          </cell>
          <cell r="F13">
            <v>0.3</v>
          </cell>
        </row>
        <row r="14">
          <cell r="C14" t="str">
            <v>Financing</v>
          </cell>
          <cell r="D14">
            <v>0</v>
          </cell>
          <cell r="E14">
            <v>0</v>
          </cell>
          <cell r="F14">
            <v>0</v>
          </cell>
        </row>
        <row r="15">
          <cell r="C15" t="str">
            <v>Logistics</v>
          </cell>
          <cell r="D15">
            <v>0</v>
          </cell>
          <cell r="E15">
            <v>0</v>
          </cell>
          <cell r="F15">
            <v>0</v>
          </cell>
        </row>
        <row r="16">
          <cell r="C16" t="str">
            <v>Quality control</v>
          </cell>
          <cell r="D16">
            <v>0</v>
          </cell>
          <cell r="E16">
            <v>0</v>
          </cell>
          <cell r="F16">
            <v>0</v>
          </cell>
        </row>
        <row r="17">
          <cell r="C17" t="str">
            <v>Accounting</v>
          </cell>
          <cell r="D17">
            <v>0</v>
          </cell>
          <cell r="E17">
            <v>0</v>
          </cell>
          <cell r="F17">
            <v>0</v>
          </cell>
        </row>
        <row r="18">
          <cell r="C18" t="str">
            <v>Legal</v>
          </cell>
          <cell r="D18">
            <v>0.1</v>
          </cell>
          <cell r="E18">
            <v>0.1</v>
          </cell>
          <cell r="F18">
            <v>0</v>
          </cell>
        </row>
        <row r="20">
          <cell r="C20" t="str">
            <v>Total</v>
          </cell>
          <cell r="D20">
            <v>2.5999999999999996</v>
          </cell>
          <cell r="E20">
            <v>2.65</v>
          </cell>
          <cell r="F20">
            <v>4.9999999999999989E-2</v>
          </cell>
        </row>
        <row r="22">
          <cell r="C22" t="str">
            <v xml:space="preserve">Source: </v>
          </cell>
        </row>
      </sheetData>
      <sheetData sheetId="15" refreshError="1">
        <row r="6">
          <cell r="C6" t="str">
            <v>M€</v>
          </cell>
          <cell r="D6" t="str">
            <v>FY04</v>
          </cell>
          <cell r="E6" t="str">
            <v>FY05</v>
          </cell>
          <cell r="F6" t="str">
            <v>FY06</v>
          </cell>
        </row>
        <row r="8">
          <cell r="C8" t="str">
            <v>Party 1</v>
          </cell>
          <cell r="D8">
            <v>1</v>
          </cell>
          <cell r="E8">
            <v>2</v>
          </cell>
          <cell r="F8">
            <v>3</v>
          </cell>
        </row>
        <row r="9">
          <cell r="C9" t="str">
            <v>Party 2</v>
          </cell>
          <cell r="D9">
            <v>4</v>
          </cell>
          <cell r="E9">
            <v>5</v>
          </cell>
          <cell r="F9">
            <v>6</v>
          </cell>
        </row>
        <row r="10">
          <cell r="C10" t="str">
            <v>Party 3</v>
          </cell>
          <cell r="D10">
            <v>7</v>
          </cell>
          <cell r="E10">
            <v>8</v>
          </cell>
          <cell r="F10">
            <v>9</v>
          </cell>
        </row>
        <row r="11">
          <cell r="C11" t="str">
            <v>Sales</v>
          </cell>
          <cell r="D11">
            <v>12</v>
          </cell>
          <cell r="E11">
            <v>15</v>
          </cell>
          <cell r="F11">
            <v>18</v>
          </cell>
        </row>
        <row r="13">
          <cell r="C13" t="str">
            <v>Party 1</v>
          </cell>
          <cell r="D13">
            <v>-1</v>
          </cell>
          <cell r="E13">
            <v>-2</v>
          </cell>
          <cell r="F13">
            <v>-3</v>
          </cell>
        </row>
        <row r="14">
          <cell r="C14" t="str">
            <v>Party 2</v>
          </cell>
          <cell r="D14">
            <v>-4</v>
          </cell>
          <cell r="E14">
            <v>-5</v>
          </cell>
          <cell r="F14">
            <v>-6</v>
          </cell>
        </row>
        <row r="15">
          <cell r="C15" t="str">
            <v>Party 3</v>
          </cell>
          <cell r="D15">
            <v>-7</v>
          </cell>
          <cell r="E15">
            <v>-8</v>
          </cell>
          <cell r="F15">
            <v>-9</v>
          </cell>
        </row>
        <row r="16">
          <cell r="C16" t="str">
            <v>Purchases</v>
          </cell>
          <cell r="D16">
            <v>-12</v>
          </cell>
          <cell r="E16">
            <v>-15</v>
          </cell>
          <cell r="F16">
            <v>-18</v>
          </cell>
        </row>
        <row r="18">
          <cell r="C18" t="str">
            <v>Party 1</v>
          </cell>
          <cell r="D18">
            <v>1</v>
          </cell>
          <cell r="E18">
            <v>2</v>
          </cell>
          <cell r="F18">
            <v>3</v>
          </cell>
        </row>
        <row r="19">
          <cell r="C19" t="str">
            <v>Party 2</v>
          </cell>
          <cell r="D19">
            <v>-4</v>
          </cell>
          <cell r="E19">
            <v>-5</v>
          </cell>
          <cell r="F19">
            <v>-6</v>
          </cell>
        </row>
        <row r="20">
          <cell r="C20" t="str">
            <v>Party 3</v>
          </cell>
          <cell r="D20">
            <v>7</v>
          </cell>
          <cell r="E20">
            <v>8</v>
          </cell>
          <cell r="F20">
            <v>9</v>
          </cell>
        </row>
        <row r="21">
          <cell r="C21" t="str">
            <v>Others</v>
          </cell>
          <cell r="D21">
            <v>4</v>
          </cell>
          <cell r="E21">
            <v>5</v>
          </cell>
          <cell r="F21">
            <v>6</v>
          </cell>
        </row>
        <row r="23">
          <cell r="C23" t="str">
            <v xml:space="preserve">Source: </v>
          </cell>
        </row>
      </sheetData>
      <sheetData sheetId="16" refreshError="1">
        <row r="7">
          <cell r="C7" t="str">
            <v>M€</v>
          </cell>
          <cell r="D7" t="str">
            <v>FY00</v>
          </cell>
          <cell r="E7" t="str">
            <v>FY01</v>
          </cell>
          <cell r="F7" t="str">
            <v>FY02</v>
          </cell>
          <cell r="G7" t="str">
            <v>FY03</v>
          </cell>
          <cell r="H7" t="str">
            <v>FY04</v>
          </cell>
          <cell r="I7" t="str">
            <v>FY05</v>
          </cell>
          <cell r="J7" t="str">
            <v>FY06</v>
          </cell>
          <cell r="K7" t="str">
            <v>FY07</v>
          </cell>
          <cell r="L7" t="str">
            <v>FY08</v>
          </cell>
          <cell r="M7" t="str">
            <v>FY09</v>
          </cell>
        </row>
        <row r="8">
          <cell r="D8" t="str">
            <v>Actual</v>
          </cell>
          <cell r="E8" t="str">
            <v>Actual</v>
          </cell>
          <cell r="F8" t="str">
            <v>Actual</v>
          </cell>
          <cell r="G8" t="str">
            <v>Actual</v>
          </cell>
          <cell r="H8" t="str">
            <v>Actual</v>
          </cell>
          <cell r="I8" t="str">
            <v>Actual</v>
          </cell>
          <cell r="J8" t="str">
            <v>Actual</v>
          </cell>
          <cell r="K8" t="str">
            <v>Actual</v>
          </cell>
          <cell r="L8" t="str">
            <v>Actual</v>
          </cell>
          <cell r="M8" t="str">
            <v>Actual</v>
          </cell>
        </row>
        <row r="9">
          <cell r="C9" t="str">
            <v>Net sales</v>
          </cell>
          <cell r="D9">
            <v>70</v>
          </cell>
          <cell r="E9">
            <v>80</v>
          </cell>
          <cell r="F9">
            <v>90</v>
          </cell>
          <cell r="G9">
            <v>231.89099999999999</v>
          </cell>
          <cell r="H9">
            <v>241.42400000000001</v>
          </cell>
          <cell r="I9">
            <v>269.16699999999997</v>
          </cell>
          <cell r="J9">
            <v>110</v>
          </cell>
          <cell r="K9">
            <v>120</v>
          </cell>
          <cell r="L9">
            <v>130</v>
          </cell>
          <cell r="M9">
            <v>140</v>
          </cell>
        </row>
        <row r="10">
          <cell r="C10" t="str">
            <v>% growth</v>
          </cell>
          <cell r="H10">
            <v>4.1109831774411409E-2</v>
          </cell>
          <cell r="I10">
            <v>0.11491401020611036</v>
          </cell>
          <cell r="J10">
            <v>-0.59133177544052573</v>
          </cell>
          <cell r="K10">
            <v>9.0909090909090828E-2</v>
          </cell>
          <cell r="L10">
            <v>8.3333333333333259E-2</v>
          </cell>
          <cell r="M10">
            <v>7.6923076923076872E-2</v>
          </cell>
        </row>
        <row r="12">
          <cell r="C12" t="str">
            <v>EBITDA</v>
          </cell>
          <cell r="D12">
            <v>8</v>
          </cell>
          <cell r="E12">
            <v>9</v>
          </cell>
          <cell r="F12">
            <v>12</v>
          </cell>
          <cell r="G12">
            <v>7.0440000000000182</v>
          </cell>
          <cell r="H12">
            <v>12.469000000000015</v>
          </cell>
          <cell r="I12">
            <v>15.784000000000018</v>
          </cell>
          <cell r="J12">
            <v>17.7</v>
          </cell>
          <cell r="K12">
            <v>29.5</v>
          </cell>
          <cell r="L12">
            <v>39.5</v>
          </cell>
          <cell r="M12">
            <v>41.5</v>
          </cell>
        </row>
        <row r="13">
          <cell r="C13" t="str">
            <v>EBITDA / net sales</v>
          </cell>
          <cell r="G13">
            <v>3.0376340608303118E-2</v>
          </cell>
          <cell r="H13">
            <v>5.1647723507190733E-2</v>
          </cell>
          <cell r="I13">
            <v>5.864017505860681E-2</v>
          </cell>
          <cell r="J13">
            <v>0.16090909090909089</v>
          </cell>
          <cell r="K13">
            <v>0.24583333333333332</v>
          </cell>
          <cell r="L13">
            <v>0.30384615384615382</v>
          </cell>
          <cell r="M13">
            <v>0.29642857142857143</v>
          </cell>
        </row>
        <row r="15">
          <cell r="C15" t="str">
            <v>Source: Deloitte analysis</v>
          </cell>
        </row>
      </sheetData>
      <sheetData sheetId="17" refreshError="1"/>
      <sheetData sheetId="18" refreshError="1"/>
      <sheetData sheetId="19" refreshError="1"/>
      <sheetData sheetId="20" refreshError="1"/>
      <sheetData sheetId="21" refreshError="1"/>
      <sheetData sheetId="22" refreshError="1">
        <row r="8">
          <cell r="C8" t="str">
            <v>M€</v>
          </cell>
          <cell r="D8" t="str">
            <v>FY03</v>
          </cell>
          <cell r="F8" t="str">
            <v>FY04</v>
          </cell>
          <cell r="H8" t="str">
            <v>FY05</v>
          </cell>
        </row>
        <row r="9">
          <cell r="D9" t="str">
            <v>Actual</v>
          </cell>
          <cell r="E9" t="str">
            <v>%</v>
          </cell>
          <cell r="F9" t="str">
            <v>Actual</v>
          </cell>
          <cell r="G9" t="str">
            <v>%</v>
          </cell>
          <cell r="H9" t="str">
            <v>Actual</v>
          </cell>
          <cell r="I9" t="str">
            <v>%</v>
          </cell>
        </row>
        <row r="11">
          <cell r="C11" t="str">
            <v>Customer 1</v>
          </cell>
          <cell r="D11">
            <v>20</v>
          </cell>
          <cell r="E11">
            <v>0.12422360248447205</v>
          </cell>
          <cell r="F11">
            <v>31</v>
          </cell>
          <cell r="G11">
            <v>0.16577540106951871</v>
          </cell>
          <cell r="H11">
            <v>43</v>
          </cell>
          <cell r="I11">
            <v>0.20093457943925233</v>
          </cell>
        </row>
        <row r="12">
          <cell r="C12" t="str">
            <v>Customer 2</v>
          </cell>
          <cell r="D12">
            <v>10</v>
          </cell>
          <cell r="E12">
            <v>6.2111801242236024E-2</v>
          </cell>
          <cell r="F12">
            <v>11</v>
          </cell>
          <cell r="G12">
            <v>5.8823529411764705E-2</v>
          </cell>
          <cell r="H12">
            <v>12</v>
          </cell>
          <cell r="I12">
            <v>5.6074766355140186E-2</v>
          </cell>
        </row>
        <row r="13">
          <cell r="C13" t="str">
            <v>Customer 3</v>
          </cell>
          <cell r="D13">
            <v>10</v>
          </cell>
          <cell r="E13">
            <v>6.2111801242236024E-2</v>
          </cell>
          <cell r="F13">
            <v>11</v>
          </cell>
          <cell r="G13">
            <v>5.8823529411764705E-2</v>
          </cell>
          <cell r="H13">
            <v>12</v>
          </cell>
          <cell r="I13">
            <v>5.6074766355140186E-2</v>
          </cell>
        </row>
        <row r="14">
          <cell r="C14" t="str">
            <v>Customer 4</v>
          </cell>
          <cell r="D14">
            <v>10</v>
          </cell>
          <cell r="E14">
            <v>6.2111801242236024E-2</v>
          </cell>
          <cell r="F14">
            <v>11</v>
          </cell>
          <cell r="G14">
            <v>5.8823529411764705E-2</v>
          </cell>
          <cell r="H14">
            <v>12</v>
          </cell>
          <cell r="I14">
            <v>5.6074766355140186E-2</v>
          </cell>
        </row>
        <row r="15">
          <cell r="C15" t="str">
            <v>Customer 5</v>
          </cell>
          <cell r="D15">
            <v>10</v>
          </cell>
          <cell r="E15">
            <v>6.2111801242236024E-2</v>
          </cell>
          <cell r="F15">
            <v>11</v>
          </cell>
          <cell r="G15">
            <v>5.8823529411764705E-2</v>
          </cell>
          <cell r="H15">
            <v>12</v>
          </cell>
          <cell r="I15">
            <v>5.6074766355140186E-2</v>
          </cell>
        </row>
        <row r="16">
          <cell r="C16" t="str">
            <v>Customer 6</v>
          </cell>
          <cell r="D16">
            <v>10</v>
          </cell>
          <cell r="E16">
            <v>6.2111801242236024E-2</v>
          </cell>
          <cell r="F16">
            <v>11</v>
          </cell>
          <cell r="G16">
            <v>5.8823529411764705E-2</v>
          </cell>
          <cell r="H16">
            <v>12</v>
          </cell>
          <cell r="I16">
            <v>5.6074766355140186E-2</v>
          </cell>
        </row>
        <row r="17">
          <cell r="C17" t="str">
            <v>Customer 7</v>
          </cell>
          <cell r="D17">
            <v>10</v>
          </cell>
          <cell r="E17">
            <v>6.2111801242236024E-2</v>
          </cell>
          <cell r="F17">
            <v>11</v>
          </cell>
          <cell r="G17">
            <v>5.8823529411764705E-2</v>
          </cell>
          <cell r="H17">
            <v>12</v>
          </cell>
          <cell r="I17">
            <v>5.6074766355140186E-2</v>
          </cell>
        </row>
        <row r="18">
          <cell r="C18" t="str">
            <v>Customer 8</v>
          </cell>
          <cell r="D18">
            <v>10</v>
          </cell>
          <cell r="E18">
            <v>6.2111801242236024E-2</v>
          </cell>
          <cell r="F18">
            <v>11</v>
          </cell>
          <cell r="G18">
            <v>5.8823529411764705E-2</v>
          </cell>
          <cell r="H18">
            <v>12</v>
          </cell>
          <cell r="I18">
            <v>5.6074766355140186E-2</v>
          </cell>
        </row>
        <row r="19">
          <cell r="C19" t="str">
            <v>Customer 9</v>
          </cell>
          <cell r="D19">
            <v>10</v>
          </cell>
          <cell r="E19">
            <v>6.2111801242236024E-2</v>
          </cell>
          <cell r="F19">
            <v>11</v>
          </cell>
          <cell r="G19">
            <v>5.8823529411764705E-2</v>
          </cell>
          <cell r="H19">
            <v>12</v>
          </cell>
          <cell r="I19">
            <v>5.6074766355140186E-2</v>
          </cell>
        </row>
        <row r="20">
          <cell r="C20" t="str">
            <v>Customer 10</v>
          </cell>
          <cell r="D20">
            <v>10</v>
          </cell>
          <cell r="E20">
            <v>6.2111801242236024E-2</v>
          </cell>
          <cell r="F20">
            <v>11</v>
          </cell>
          <cell r="G20">
            <v>5.8823529411764705E-2</v>
          </cell>
          <cell r="H20">
            <v>12</v>
          </cell>
          <cell r="I20">
            <v>5.6074766355140186E-2</v>
          </cell>
        </row>
        <row r="21">
          <cell r="C21" t="str">
            <v>Customer 11</v>
          </cell>
          <cell r="D21">
            <v>10</v>
          </cell>
          <cell r="E21">
            <v>6.2111801242236024E-2</v>
          </cell>
          <cell r="F21">
            <v>11</v>
          </cell>
          <cell r="G21">
            <v>5.8823529411764705E-2</v>
          </cell>
          <cell r="H21">
            <v>12</v>
          </cell>
          <cell r="I21">
            <v>5.6074766355140186E-2</v>
          </cell>
        </row>
        <row r="22">
          <cell r="C22" t="str">
            <v>Customer 12</v>
          </cell>
          <cell r="D22">
            <v>10</v>
          </cell>
          <cell r="E22">
            <v>6.2111801242236024E-2</v>
          </cell>
          <cell r="F22">
            <v>11</v>
          </cell>
          <cell r="G22">
            <v>5.8823529411764705E-2</v>
          </cell>
          <cell r="H22">
            <v>12</v>
          </cell>
          <cell r="I22">
            <v>5.6074766355140186E-2</v>
          </cell>
        </row>
        <row r="23">
          <cell r="C23" t="str">
            <v>Customer 13</v>
          </cell>
          <cell r="D23">
            <v>10</v>
          </cell>
          <cell r="E23">
            <v>6.2111801242236024E-2</v>
          </cell>
          <cell r="F23">
            <v>11</v>
          </cell>
          <cell r="G23">
            <v>5.8823529411764705E-2</v>
          </cell>
          <cell r="H23">
            <v>12</v>
          </cell>
          <cell r="I23">
            <v>5.6074766355140186E-2</v>
          </cell>
        </row>
        <row r="24">
          <cell r="C24" t="str">
            <v>Customer 14</v>
          </cell>
          <cell r="D24">
            <v>10</v>
          </cell>
          <cell r="E24">
            <v>6.2111801242236024E-2</v>
          </cell>
          <cell r="F24">
            <v>11</v>
          </cell>
          <cell r="G24">
            <v>5.8823529411764705E-2</v>
          </cell>
          <cell r="H24">
            <v>12</v>
          </cell>
          <cell r="I24">
            <v>5.6074766355140186E-2</v>
          </cell>
        </row>
        <row r="25">
          <cell r="C25" t="str">
            <v>Customer 15</v>
          </cell>
          <cell r="D25">
            <v>10</v>
          </cell>
          <cell r="E25">
            <v>6.2111801242236024E-2</v>
          </cell>
          <cell r="F25">
            <v>11</v>
          </cell>
          <cell r="G25">
            <v>5.8823529411764705E-2</v>
          </cell>
          <cell r="H25">
            <v>12</v>
          </cell>
          <cell r="I25">
            <v>5.6074766355140186E-2</v>
          </cell>
        </row>
        <row r="26">
          <cell r="C26" t="str">
            <v>Top 15</v>
          </cell>
          <cell r="D26">
            <v>160</v>
          </cell>
          <cell r="E26">
            <v>0.99378881987577639</v>
          </cell>
          <cell r="F26">
            <v>185</v>
          </cell>
          <cell r="G26">
            <v>0.98930481283422456</v>
          </cell>
          <cell r="H26">
            <v>211</v>
          </cell>
          <cell r="I26">
            <v>0.98598130841121501</v>
          </cell>
        </row>
        <row r="28">
          <cell r="C28" t="str">
            <v>Others</v>
          </cell>
          <cell r="D28">
            <v>1</v>
          </cell>
          <cell r="E28">
            <v>6.2111801242236021E-3</v>
          </cell>
          <cell r="F28">
            <v>2</v>
          </cell>
          <cell r="G28">
            <v>1.06951871657754E-2</v>
          </cell>
          <cell r="H28">
            <v>3</v>
          </cell>
          <cell r="I28">
            <v>1.4018691588785047E-2</v>
          </cell>
        </row>
        <row r="29">
          <cell r="C29" t="str">
            <v>Net sales</v>
          </cell>
          <cell r="D29">
            <v>161</v>
          </cell>
          <cell r="E29">
            <v>1</v>
          </cell>
          <cell r="F29">
            <v>187</v>
          </cell>
          <cell r="G29">
            <v>1</v>
          </cell>
          <cell r="H29">
            <v>214</v>
          </cell>
          <cell r="I29">
            <v>1</v>
          </cell>
        </row>
        <row r="31">
          <cell r="C31" t="str">
            <v>Source:</v>
          </cell>
        </row>
      </sheetData>
      <sheetData sheetId="23" refreshError="1">
        <row r="8">
          <cell r="C8" t="str">
            <v>M€</v>
          </cell>
          <cell r="D8" t="str">
            <v>FY03</v>
          </cell>
          <cell r="E8" t="str">
            <v>FY04</v>
          </cell>
          <cell r="F8" t="str">
            <v>FY05</v>
          </cell>
          <cell r="G8" t="str">
            <v>FY06</v>
          </cell>
          <cell r="H8" t="str">
            <v>FY07</v>
          </cell>
          <cell r="I8" t="str">
            <v>FY08</v>
          </cell>
        </row>
        <row r="9">
          <cell r="D9" t="str">
            <v>Actual</v>
          </cell>
          <cell r="E9" t="str">
            <v>Actual</v>
          </cell>
          <cell r="F9" t="str">
            <v>Actual</v>
          </cell>
          <cell r="G9" t="str">
            <v>Forecast</v>
          </cell>
          <cell r="H9" t="str">
            <v>Forecast</v>
          </cell>
          <cell r="I9" t="str">
            <v>Forecast</v>
          </cell>
        </row>
        <row r="10">
          <cell r="C10" t="str">
            <v>Sales</v>
          </cell>
          <cell r="D10">
            <v>23</v>
          </cell>
          <cell r="E10">
            <v>25</v>
          </cell>
          <cell r="F10">
            <v>28</v>
          </cell>
          <cell r="G10">
            <v>32</v>
          </cell>
          <cell r="H10">
            <v>41</v>
          </cell>
          <cell r="I10">
            <v>43</v>
          </cell>
        </row>
        <row r="12">
          <cell r="C12" t="str">
            <v>FY03-FY05</v>
          </cell>
          <cell r="D12">
            <v>23</v>
          </cell>
          <cell r="E12">
            <v>25</v>
          </cell>
          <cell r="F12">
            <v>28</v>
          </cell>
        </row>
        <row r="13">
          <cell r="C13" t="str">
            <v>FY05-FY08</v>
          </cell>
          <cell r="F13">
            <v>28</v>
          </cell>
          <cell r="G13">
            <v>32</v>
          </cell>
          <cell r="H13">
            <v>41</v>
          </cell>
          <cell r="I13">
            <v>43</v>
          </cell>
        </row>
        <row r="29">
          <cell r="C29" t="str">
            <v>Growth rates</v>
          </cell>
          <cell r="E29" t="str">
            <v>CAGR FY03-FY05</v>
          </cell>
          <cell r="G29" t="str">
            <v>CAGR FY05-FY08</v>
          </cell>
        </row>
        <row r="31">
          <cell r="C31" t="str">
            <v>Sales</v>
          </cell>
          <cell r="E31">
            <v>0.10335456873474103</v>
          </cell>
          <cell r="F31" t="str">
            <v>vs</v>
          </cell>
          <cell r="G31">
            <v>0.15372811165243738</v>
          </cell>
        </row>
        <row r="32">
          <cell r="C32" t="str">
            <v>Source:</v>
          </cell>
        </row>
      </sheetData>
      <sheetData sheetId="24" refreshError="1">
        <row r="8">
          <cell r="C8" t="str">
            <v>M€</v>
          </cell>
          <cell r="D8" t="str">
            <v>FY04</v>
          </cell>
          <cell r="E8" t="str">
            <v>FY04</v>
          </cell>
          <cell r="F8" t="str">
            <v>FY04</v>
          </cell>
          <cell r="G8" t="str">
            <v>FY05</v>
          </cell>
          <cell r="H8" t="str">
            <v>FY05</v>
          </cell>
          <cell r="I8" t="str">
            <v>FY05</v>
          </cell>
        </row>
        <row r="9">
          <cell r="D9" t="str">
            <v>Actual</v>
          </cell>
          <cell r="E9" t="str">
            <v>Actual</v>
          </cell>
          <cell r="F9" t="str">
            <v>Actual</v>
          </cell>
          <cell r="G9" t="str">
            <v>Actual</v>
          </cell>
          <cell r="H9" t="str">
            <v>Actual</v>
          </cell>
          <cell r="I9" t="str">
            <v>Actual</v>
          </cell>
        </row>
        <row r="10">
          <cell r="D10" t="str">
            <v>Price €/Kg</v>
          </cell>
          <cell r="E10" t="str">
            <v>Tonnes</v>
          </cell>
          <cell r="F10" t="str">
            <v>Sales</v>
          </cell>
          <cell r="G10" t="str">
            <v>Price €/Kg</v>
          </cell>
          <cell r="H10" t="str">
            <v>Tonnes</v>
          </cell>
          <cell r="I10" t="str">
            <v>Sales</v>
          </cell>
        </row>
        <row r="12">
          <cell r="C12" t="str">
            <v>Product 1</v>
          </cell>
          <cell r="D12">
            <v>100</v>
          </cell>
          <cell r="E12">
            <v>1000</v>
          </cell>
          <cell r="F12">
            <v>100</v>
          </cell>
          <cell r="G12">
            <v>121.21212121212122</v>
          </cell>
          <cell r="H12">
            <v>990</v>
          </cell>
          <cell r="I12">
            <v>120</v>
          </cell>
        </row>
        <row r="13">
          <cell r="C13" t="str">
            <v>Product 2</v>
          </cell>
        </row>
        <row r="14">
          <cell r="C14" t="str">
            <v>Product 3</v>
          </cell>
        </row>
        <row r="15">
          <cell r="C15" t="str">
            <v>Product 4</v>
          </cell>
        </row>
        <row r="16">
          <cell r="C16" t="str">
            <v>Product 5</v>
          </cell>
        </row>
        <row r="17">
          <cell r="C17" t="str">
            <v>Product 6</v>
          </cell>
        </row>
        <row r="18">
          <cell r="C18" t="str">
            <v>Others</v>
          </cell>
        </row>
        <row r="19">
          <cell r="D19">
            <v>100</v>
          </cell>
          <cell r="E19">
            <v>1000</v>
          </cell>
          <cell r="F19">
            <v>100</v>
          </cell>
          <cell r="G19">
            <v>121.21212121212122</v>
          </cell>
          <cell r="H19">
            <v>990</v>
          </cell>
          <cell r="I19">
            <v>120</v>
          </cell>
        </row>
        <row r="31">
          <cell r="C31" t="str">
            <v>Source:</v>
          </cell>
        </row>
      </sheetData>
      <sheetData sheetId="25" refreshError="1"/>
      <sheetData sheetId="26" refreshError="1">
        <row r="8">
          <cell r="C8" t="str">
            <v>M€</v>
          </cell>
          <cell r="D8" t="str">
            <v>FY04</v>
          </cell>
          <cell r="E8" t="str">
            <v>FY05</v>
          </cell>
          <cell r="F8" t="str">
            <v>FY06</v>
          </cell>
          <cell r="G8" t="str">
            <v>FY07</v>
          </cell>
          <cell r="H8" t="str">
            <v>FY08</v>
          </cell>
          <cell r="I8" t="str">
            <v>FY09</v>
          </cell>
          <cell r="J8" t="str">
            <v>FY10</v>
          </cell>
          <cell r="K8" t="str">
            <v>FY11</v>
          </cell>
        </row>
        <row r="9">
          <cell r="D9" t="str">
            <v>Actual</v>
          </cell>
          <cell r="E9" t="str">
            <v>Actual</v>
          </cell>
          <cell r="F9" t="str">
            <v>Actual</v>
          </cell>
          <cell r="G9" t="str">
            <v>BP</v>
          </cell>
          <cell r="H9" t="str">
            <v>BP</v>
          </cell>
          <cell r="I9" t="str">
            <v>BP</v>
          </cell>
          <cell r="J9" t="str">
            <v>BP</v>
          </cell>
          <cell r="K9" t="str">
            <v>BP</v>
          </cell>
        </row>
        <row r="11">
          <cell r="C11" t="str">
            <v xml:space="preserve">Variable </v>
          </cell>
          <cell r="D11">
            <v>12</v>
          </cell>
          <cell r="E11">
            <v>12</v>
          </cell>
          <cell r="F11">
            <v>16</v>
          </cell>
          <cell r="G11">
            <v>12</v>
          </cell>
          <cell r="H11">
            <v>30</v>
          </cell>
          <cell r="I11">
            <v>12</v>
          </cell>
          <cell r="J11">
            <v>34</v>
          </cell>
          <cell r="K11">
            <v>12</v>
          </cell>
        </row>
        <row r="12">
          <cell r="C12" t="str">
            <v>Fixed</v>
          </cell>
          <cell r="D12">
            <v>12</v>
          </cell>
          <cell r="E12">
            <v>13</v>
          </cell>
          <cell r="F12">
            <v>12</v>
          </cell>
          <cell r="G12">
            <v>18</v>
          </cell>
          <cell r="H12">
            <v>20</v>
          </cell>
          <cell r="I12">
            <v>25</v>
          </cell>
          <cell r="J12">
            <v>26</v>
          </cell>
          <cell r="K12">
            <v>30</v>
          </cell>
        </row>
        <row r="13">
          <cell r="C13" t="str">
            <v>Cost of sales</v>
          </cell>
          <cell r="D13">
            <v>24</v>
          </cell>
          <cell r="E13">
            <v>25</v>
          </cell>
          <cell r="F13">
            <v>28</v>
          </cell>
          <cell r="G13">
            <v>30</v>
          </cell>
          <cell r="H13">
            <v>50</v>
          </cell>
          <cell r="I13">
            <v>37</v>
          </cell>
          <cell r="J13">
            <v>60</v>
          </cell>
          <cell r="K13">
            <v>42</v>
          </cell>
        </row>
        <row r="15">
          <cell r="C15" t="str">
            <v xml:space="preserve">Variable </v>
          </cell>
          <cell r="D15">
            <v>12</v>
          </cell>
          <cell r="E15">
            <v>13</v>
          </cell>
          <cell r="F15">
            <v>13</v>
          </cell>
          <cell r="G15">
            <v>13</v>
          </cell>
          <cell r="H15">
            <v>13</v>
          </cell>
          <cell r="I15">
            <v>13</v>
          </cell>
          <cell r="J15">
            <v>13</v>
          </cell>
          <cell r="K15">
            <v>13</v>
          </cell>
        </row>
        <row r="16">
          <cell r="C16" t="str">
            <v>Fixed</v>
          </cell>
          <cell r="D16">
            <v>10</v>
          </cell>
          <cell r="E16">
            <v>14</v>
          </cell>
          <cell r="F16">
            <v>14</v>
          </cell>
          <cell r="G16">
            <v>14</v>
          </cell>
          <cell r="H16">
            <v>14</v>
          </cell>
          <cell r="I16">
            <v>14</v>
          </cell>
          <cell r="J16">
            <v>14</v>
          </cell>
          <cell r="K16">
            <v>14</v>
          </cell>
        </row>
        <row r="17">
          <cell r="C17" t="str">
            <v>SG&amp;A</v>
          </cell>
          <cell r="D17">
            <v>22</v>
          </cell>
          <cell r="E17">
            <v>27</v>
          </cell>
          <cell r="F17">
            <v>27</v>
          </cell>
          <cell r="G17">
            <v>27</v>
          </cell>
          <cell r="H17">
            <v>27</v>
          </cell>
          <cell r="I17">
            <v>27</v>
          </cell>
          <cell r="J17">
            <v>27</v>
          </cell>
          <cell r="K17">
            <v>27</v>
          </cell>
        </row>
        <row r="19">
          <cell r="C19" t="str">
            <v xml:space="preserve">Variable </v>
          </cell>
          <cell r="D19">
            <v>24</v>
          </cell>
          <cell r="E19">
            <v>25</v>
          </cell>
          <cell r="F19">
            <v>29</v>
          </cell>
          <cell r="G19">
            <v>25</v>
          </cell>
          <cell r="H19">
            <v>43</v>
          </cell>
          <cell r="I19">
            <v>25</v>
          </cell>
          <cell r="J19">
            <v>47</v>
          </cell>
          <cell r="K19">
            <v>25</v>
          </cell>
        </row>
        <row r="20">
          <cell r="C20" t="str">
            <v>Fixed</v>
          </cell>
          <cell r="D20">
            <v>22</v>
          </cell>
          <cell r="E20">
            <v>27</v>
          </cell>
          <cell r="F20">
            <v>26</v>
          </cell>
          <cell r="G20">
            <v>32</v>
          </cell>
          <cell r="H20">
            <v>34</v>
          </cell>
          <cell r="I20">
            <v>39</v>
          </cell>
          <cell r="J20">
            <v>40</v>
          </cell>
          <cell r="K20">
            <v>44</v>
          </cell>
        </row>
        <row r="21">
          <cell r="C21" t="str">
            <v>Total</v>
          </cell>
          <cell r="D21">
            <v>46</v>
          </cell>
          <cell r="E21">
            <v>52</v>
          </cell>
          <cell r="F21">
            <v>55</v>
          </cell>
          <cell r="G21">
            <v>57</v>
          </cell>
          <cell r="H21">
            <v>77</v>
          </cell>
          <cell r="I21">
            <v>64</v>
          </cell>
          <cell r="J21">
            <v>87</v>
          </cell>
          <cell r="K21">
            <v>69</v>
          </cell>
        </row>
        <row r="23">
          <cell r="C23" t="str">
            <v>As a % of net sales</v>
          </cell>
        </row>
        <row r="24">
          <cell r="C24" t="str">
            <v>Fixed</v>
          </cell>
          <cell r="D24" t="e">
            <v>#REF!</v>
          </cell>
          <cell r="E24" t="e">
            <v>#REF!</v>
          </cell>
          <cell r="F24" t="e">
            <v>#REF!</v>
          </cell>
          <cell r="G24" t="e">
            <v>#REF!</v>
          </cell>
          <cell r="H24" t="e">
            <v>#REF!</v>
          </cell>
          <cell r="I24" t="e">
            <v>#REF!</v>
          </cell>
          <cell r="J24" t="e">
            <v>#REF!</v>
          </cell>
          <cell r="K24" t="e">
            <v>#REF!</v>
          </cell>
        </row>
        <row r="25">
          <cell r="C25" t="str">
            <v>Variable</v>
          </cell>
          <cell r="D25" t="e">
            <v>#REF!</v>
          </cell>
          <cell r="E25" t="e">
            <v>#REF!</v>
          </cell>
          <cell r="F25" t="e">
            <v>#REF!</v>
          </cell>
          <cell r="G25" t="e">
            <v>#REF!</v>
          </cell>
          <cell r="H25" t="e">
            <v>#REF!</v>
          </cell>
          <cell r="I25" t="e">
            <v>#REF!</v>
          </cell>
          <cell r="J25" t="e">
            <v>#REF!</v>
          </cell>
          <cell r="K25" t="e">
            <v>#REF!</v>
          </cell>
        </row>
        <row r="27">
          <cell r="C27" t="str">
            <v>Source:</v>
          </cell>
        </row>
      </sheetData>
      <sheetData sheetId="27" refreshError="1">
        <row r="9">
          <cell r="C9" t="str">
            <v>M€</v>
          </cell>
          <cell r="D9" t="str">
            <v>FY04</v>
          </cell>
          <cell r="E9" t="str">
            <v>FY05</v>
          </cell>
          <cell r="F9" t="str">
            <v>FY06</v>
          </cell>
          <cell r="G9" t="str">
            <v>FY07</v>
          </cell>
          <cell r="H9" t="str">
            <v>FY08</v>
          </cell>
          <cell r="I9" t="str">
            <v>FY09</v>
          </cell>
          <cell r="J9" t="str">
            <v>FY10</v>
          </cell>
          <cell r="K9" t="str">
            <v>FY11</v>
          </cell>
        </row>
        <row r="10">
          <cell r="D10" t="str">
            <v>Actual</v>
          </cell>
          <cell r="E10" t="str">
            <v>Actual</v>
          </cell>
          <cell r="F10" t="str">
            <v>Actual</v>
          </cell>
          <cell r="G10" t="str">
            <v>BP</v>
          </cell>
          <cell r="H10" t="str">
            <v>BP</v>
          </cell>
          <cell r="I10" t="str">
            <v>BP</v>
          </cell>
          <cell r="J10" t="str">
            <v>BP</v>
          </cell>
          <cell r="K10" t="str">
            <v>BP</v>
          </cell>
        </row>
        <row r="12">
          <cell r="C12" t="str">
            <v>EURO</v>
          </cell>
          <cell r="D12">
            <v>12</v>
          </cell>
          <cell r="E12">
            <v>13</v>
          </cell>
          <cell r="F12">
            <v>13</v>
          </cell>
          <cell r="G12">
            <v>13</v>
          </cell>
          <cell r="H12">
            <v>13</v>
          </cell>
          <cell r="I12">
            <v>13</v>
          </cell>
          <cell r="J12">
            <v>13</v>
          </cell>
          <cell r="K12">
            <v>13</v>
          </cell>
        </row>
        <row r="13">
          <cell r="C13" t="str">
            <v>USD</v>
          </cell>
          <cell r="D13">
            <v>12</v>
          </cell>
          <cell r="E13">
            <v>13</v>
          </cell>
          <cell r="F13">
            <v>16</v>
          </cell>
          <cell r="G13">
            <v>12</v>
          </cell>
          <cell r="H13">
            <v>30</v>
          </cell>
          <cell r="I13">
            <v>12</v>
          </cell>
          <cell r="J13">
            <v>34</v>
          </cell>
          <cell r="K13">
            <v>12</v>
          </cell>
        </row>
        <row r="14">
          <cell r="C14" t="str">
            <v>GBP</v>
          </cell>
          <cell r="D14">
            <v>12</v>
          </cell>
          <cell r="E14">
            <v>13</v>
          </cell>
          <cell r="F14">
            <v>12</v>
          </cell>
          <cell r="G14">
            <v>18</v>
          </cell>
          <cell r="H14">
            <v>20</v>
          </cell>
          <cell r="I14">
            <v>25</v>
          </cell>
          <cell r="J14">
            <v>26</v>
          </cell>
          <cell r="K14">
            <v>30</v>
          </cell>
        </row>
        <row r="15">
          <cell r="C15" t="str">
            <v>JPY</v>
          </cell>
          <cell r="D15">
            <v>12</v>
          </cell>
          <cell r="E15">
            <v>13</v>
          </cell>
          <cell r="F15">
            <v>13</v>
          </cell>
          <cell r="G15">
            <v>13</v>
          </cell>
          <cell r="H15">
            <v>13</v>
          </cell>
          <cell r="I15">
            <v>13</v>
          </cell>
          <cell r="J15">
            <v>13</v>
          </cell>
          <cell r="K15">
            <v>13</v>
          </cell>
        </row>
        <row r="16">
          <cell r="C16" t="str">
            <v>Others</v>
          </cell>
          <cell r="D16">
            <v>12</v>
          </cell>
          <cell r="E16">
            <v>13</v>
          </cell>
          <cell r="F16">
            <v>13</v>
          </cell>
          <cell r="G16">
            <v>13</v>
          </cell>
          <cell r="H16">
            <v>13</v>
          </cell>
          <cell r="I16">
            <v>13</v>
          </cell>
          <cell r="J16">
            <v>13</v>
          </cell>
          <cell r="K16">
            <v>13</v>
          </cell>
        </row>
        <row r="17">
          <cell r="C17" t="str">
            <v>Sales</v>
          </cell>
          <cell r="D17">
            <v>60</v>
          </cell>
          <cell r="E17">
            <v>65</v>
          </cell>
          <cell r="F17">
            <v>67</v>
          </cell>
          <cell r="G17">
            <v>69</v>
          </cell>
          <cell r="H17">
            <v>89</v>
          </cell>
          <cell r="I17">
            <v>76</v>
          </cell>
          <cell r="J17">
            <v>99</v>
          </cell>
          <cell r="K17">
            <v>81</v>
          </cell>
        </row>
        <row r="19">
          <cell r="C19" t="str">
            <v>EURO</v>
          </cell>
          <cell r="D19">
            <v>12</v>
          </cell>
          <cell r="E19">
            <v>13</v>
          </cell>
          <cell r="F19">
            <v>13</v>
          </cell>
          <cell r="G19">
            <v>13</v>
          </cell>
          <cell r="H19">
            <v>13</v>
          </cell>
          <cell r="I19">
            <v>13</v>
          </cell>
          <cell r="J19">
            <v>13</v>
          </cell>
          <cell r="K19">
            <v>13</v>
          </cell>
        </row>
        <row r="20">
          <cell r="C20" t="str">
            <v>USD</v>
          </cell>
          <cell r="D20">
            <v>12</v>
          </cell>
          <cell r="E20">
            <v>13</v>
          </cell>
          <cell r="F20">
            <v>13</v>
          </cell>
          <cell r="G20">
            <v>13</v>
          </cell>
          <cell r="H20">
            <v>13</v>
          </cell>
          <cell r="I20">
            <v>13</v>
          </cell>
          <cell r="J20">
            <v>13</v>
          </cell>
          <cell r="K20">
            <v>13</v>
          </cell>
        </row>
        <row r="21">
          <cell r="C21" t="str">
            <v>GBP</v>
          </cell>
          <cell r="D21">
            <v>12</v>
          </cell>
          <cell r="E21">
            <v>13</v>
          </cell>
          <cell r="F21">
            <v>18</v>
          </cell>
          <cell r="G21">
            <v>19</v>
          </cell>
          <cell r="H21">
            <v>30</v>
          </cell>
          <cell r="I21">
            <v>40</v>
          </cell>
          <cell r="J21">
            <v>22</v>
          </cell>
          <cell r="K21">
            <v>17</v>
          </cell>
        </row>
        <row r="22">
          <cell r="C22" t="str">
            <v>JPY</v>
          </cell>
          <cell r="D22">
            <v>12</v>
          </cell>
          <cell r="E22">
            <v>13</v>
          </cell>
          <cell r="F22">
            <v>16</v>
          </cell>
          <cell r="G22">
            <v>12</v>
          </cell>
          <cell r="H22">
            <v>30</v>
          </cell>
          <cell r="I22">
            <v>12</v>
          </cell>
          <cell r="J22">
            <v>34</v>
          </cell>
          <cell r="K22">
            <v>12</v>
          </cell>
        </row>
        <row r="23">
          <cell r="C23" t="str">
            <v>Others</v>
          </cell>
          <cell r="D23">
            <v>12</v>
          </cell>
          <cell r="E23">
            <v>13</v>
          </cell>
          <cell r="F23">
            <v>12</v>
          </cell>
          <cell r="G23">
            <v>18</v>
          </cell>
          <cell r="H23">
            <v>20</v>
          </cell>
          <cell r="I23">
            <v>25</v>
          </cell>
          <cell r="J23">
            <v>26</v>
          </cell>
          <cell r="K23">
            <v>30</v>
          </cell>
        </row>
        <row r="24">
          <cell r="C24" t="str">
            <v>Purchases</v>
          </cell>
          <cell r="D24">
            <v>60</v>
          </cell>
          <cell r="E24">
            <v>65</v>
          </cell>
          <cell r="F24">
            <v>72</v>
          </cell>
          <cell r="G24">
            <v>75</v>
          </cell>
          <cell r="H24">
            <v>106</v>
          </cell>
          <cell r="I24">
            <v>103</v>
          </cell>
          <cell r="J24">
            <v>108</v>
          </cell>
          <cell r="K24">
            <v>85</v>
          </cell>
        </row>
        <row r="26">
          <cell r="C26" t="str">
            <v>As a % of net sales</v>
          </cell>
        </row>
        <row r="27">
          <cell r="C27" t="str">
            <v>EURO</v>
          </cell>
          <cell r="D27">
            <v>5.1748450780754754E-2</v>
          </cell>
          <cell r="E27">
            <v>5.3847173437603549E-2</v>
          </cell>
          <cell r="F27">
            <v>4.8297153811574234E-2</v>
          </cell>
          <cell r="G27" t="e">
            <v>#REF!</v>
          </cell>
          <cell r="H27" t="e">
            <v>#REF!</v>
          </cell>
          <cell r="I27" t="e">
            <v>#REF!</v>
          </cell>
          <cell r="J27" t="e">
            <v>#REF!</v>
          </cell>
          <cell r="K27" t="e">
            <v>#REF!</v>
          </cell>
        </row>
        <row r="28">
          <cell r="C28" t="str">
            <v>USD</v>
          </cell>
          <cell r="D28">
            <v>5.1748450780754754E-2</v>
          </cell>
          <cell r="E28">
            <v>5.3847173437603549E-2</v>
          </cell>
          <cell r="F28">
            <v>5.944265084501444E-2</v>
          </cell>
          <cell r="G28" t="e">
            <v>#REF!</v>
          </cell>
          <cell r="H28" t="e">
            <v>#REF!</v>
          </cell>
          <cell r="I28" t="e">
            <v>#REF!</v>
          </cell>
          <cell r="J28" t="e">
            <v>#REF!</v>
          </cell>
          <cell r="K28" t="e">
            <v>#REF!</v>
          </cell>
        </row>
        <row r="29">
          <cell r="C29" t="str">
            <v>GBP</v>
          </cell>
          <cell r="D29">
            <v>5.1748450780754754E-2</v>
          </cell>
          <cell r="E29">
            <v>5.3847173437603549E-2</v>
          </cell>
          <cell r="F29">
            <v>4.4581988133760832E-2</v>
          </cell>
          <cell r="G29" t="e">
            <v>#REF!</v>
          </cell>
          <cell r="H29" t="e">
            <v>#REF!</v>
          </cell>
          <cell r="I29" t="e">
            <v>#REF!</v>
          </cell>
          <cell r="J29" t="e">
            <v>#REF!</v>
          </cell>
          <cell r="K29" t="e">
            <v>#REF!</v>
          </cell>
        </row>
        <row r="30">
          <cell r="C30" t="str">
            <v>JPY</v>
          </cell>
          <cell r="D30">
            <v>5.1748450780754754E-2</v>
          </cell>
          <cell r="E30">
            <v>5.3847173437603549E-2</v>
          </cell>
          <cell r="F30">
            <v>4.8297153811574234E-2</v>
          </cell>
          <cell r="G30" t="e">
            <v>#REF!</v>
          </cell>
          <cell r="H30" t="e">
            <v>#REF!</v>
          </cell>
          <cell r="I30" t="e">
            <v>#REF!</v>
          </cell>
          <cell r="J30" t="e">
            <v>#REF!</v>
          </cell>
          <cell r="K30" t="e">
            <v>#REF!</v>
          </cell>
        </row>
        <row r="32">
          <cell r="C32" t="str">
            <v>Source:</v>
          </cell>
        </row>
      </sheetData>
      <sheetData sheetId="28" refreshError="1">
        <row r="9">
          <cell r="C9" t="str">
            <v>M€</v>
          </cell>
          <cell r="D9" t="str">
            <v>FY04</v>
          </cell>
          <cell r="E9" t="str">
            <v>FY04</v>
          </cell>
          <cell r="F9" t="str">
            <v>FY04</v>
          </cell>
          <cell r="G9" t="str">
            <v>FY05</v>
          </cell>
          <cell r="H9" t="str">
            <v>FY05</v>
          </cell>
          <cell r="I9" t="str">
            <v>FY05</v>
          </cell>
        </row>
        <row r="10">
          <cell r="D10" t="str">
            <v>Actual</v>
          </cell>
          <cell r="E10" t="str">
            <v>Actual</v>
          </cell>
          <cell r="F10" t="str">
            <v>Actual</v>
          </cell>
          <cell r="G10" t="str">
            <v>Actual</v>
          </cell>
          <cell r="H10" t="str">
            <v>Actual</v>
          </cell>
          <cell r="I10" t="str">
            <v>Actual</v>
          </cell>
        </row>
        <row r="11">
          <cell r="D11" t="str">
            <v>Number</v>
          </cell>
          <cell r="E11" t="str">
            <v>Cost</v>
          </cell>
          <cell r="F11" t="str">
            <v>Av. Cost (1)</v>
          </cell>
          <cell r="G11" t="str">
            <v>Number</v>
          </cell>
          <cell r="H11" t="str">
            <v>Cost</v>
          </cell>
          <cell r="I11" t="str">
            <v>Av. Cost (1)</v>
          </cell>
        </row>
        <row r="13">
          <cell r="C13" t="str">
            <v>Workers</v>
          </cell>
          <cell r="D13">
            <v>10</v>
          </cell>
          <cell r="E13">
            <v>1</v>
          </cell>
          <cell r="F13">
            <v>100</v>
          </cell>
          <cell r="G13">
            <v>10</v>
          </cell>
          <cell r="H13">
            <v>1</v>
          </cell>
          <cell r="I13">
            <v>100</v>
          </cell>
        </row>
        <row r="14">
          <cell r="C14" t="str">
            <v>Staff</v>
          </cell>
          <cell r="D14">
            <v>20</v>
          </cell>
          <cell r="E14">
            <v>2</v>
          </cell>
          <cell r="F14">
            <v>100</v>
          </cell>
          <cell r="G14">
            <v>20</v>
          </cell>
          <cell r="H14">
            <v>2</v>
          </cell>
          <cell r="I14">
            <v>100</v>
          </cell>
        </row>
        <row r="15">
          <cell r="C15" t="str">
            <v>Management</v>
          </cell>
          <cell r="D15">
            <v>2</v>
          </cell>
          <cell r="E15">
            <v>0.5</v>
          </cell>
          <cell r="F15">
            <v>250</v>
          </cell>
          <cell r="G15">
            <v>2</v>
          </cell>
          <cell r="H15">
            <v>0.5</v>
          </cell>
          <cell r="I15">
            <v>250</v>
          </cell>
        </row>
        <row r="16">
          <cell r="C16" t="str">
            <v>Others</v>
          </cell>
        </row>
        <row r="17">
          <cell r="C17" t="str">
            <v>Average labour costs</v>
          </cell>
          <cell r="D17">
            <v>32</v>
          </cell>
          <cell r="E17">
            <v>3.5</v>
          </cell>
          <cell r="F17">
            <v>109.375</v>
          </cell>
          <cell r="G17">
            <v>32</v>
          </cell>
          <cell r="H17">
            <v>3.5</v>
          </cell>
          <cell r="I17">
            <v>109.375</v>
          </cell>
        </row>
        <row r="19">
          <cell r="C19" t="str">
            <v>Note (1): Total labour costs (labour cost + social charges) / FTE</v>
          </cell>
        </row>
        <row r="21">
          <cell r="C21" t="str">
            <v>Source:</v>
          </cell>
        </row>
      </sheetData>
      <sheetData sheetId="29" refreshError="1">
        <row r="7">
          <cell r="C7" t="str">
            <v>M€</v>
          </cell>
          <cell r="D7" t="str">
            <v>FY03</v>
          </cell>
          <cell r="E7" t="str">
            <v>FY04</v>
          </cell>
          <cell r="F7" t="str">
            <v>FY05</v>
          </cell>
        </row>
        <row r="8">
          <cell r="D8" t="str">
            <v>Actual</v>
          </cell>
          <cell r="E8" t="str">
            <v>Actual</v>
          </cell>
          <cell r="F8" t="str">
            <v>Actual</v>
          </cell>
        </row>
        <row r="10">
          <cell r="C10" t="str">
            <v>EBITDA per financial statements</v>
          </cell>
          <cell r="D10">
            <v>5.6040000000000187</v>
          </cell>
          <cell r="E10">
            <v>12.287000000000015</v>
          </cell>
          <cell r="F10">
            <v>14.941000000000018</v>
          </cell>
        </row>
        <row r="12">
          <cell r="C12" t="str">
            <v>Adjustments identified by Deloitte</v>
          </cell>
        </row>
        <row r="13">
          <cell r="C13" t="str">
            <v xml:space="preserve">   Adjustment 1</v>
          </cell>
        </row>
        <row r="14">
          <cell r="C14" t="str">
            <v xml:space="preserve">   Adjustment 2</v>
          </cell>
        </row>
        <row r="15">
          <cell r="C15" t="str">
            <v xml:space="preserve">   Adjustment 3</v>
          </cell>
        </row>
        <row r="16">
          <cell r="C16" t="str">
            <v xml:space="preserve">   Adjustment 4</v>
          </cell>
        </row>
        <row r="17">
          <cell r="C17" t="str">
            <v xml:space="preserve">   Adjustment 5</v>
          </cell>
        </row>
        <row r="18">
          <cell r="C18" t="str">
            <v xml:space="preserve">   Adjustment 6</v>
          </cell>
        </row>
        <row r="20">
          <cell r="C20" t="str">
            <v>Normalised EBITDA</v>
          </cell>
          <cell r="D20">
            <v>5.6040000000000187</v>
          </cell>
          <cell r="E20">
            <v>12.287000000000015</v>
          </cell>
          <cell r="F20">
            <v>14.941000000000018</v>
          </cell>
        </row>
        <row r="22">
          <cell r="C22" t="str">
            <v>As a % of net sales</v>
          </cell>
          <cell r="D22">
            <v>2.4166526514612551E-2</v>
          </cell>
          <cell r="E22">
            <v>5.089386307906428E-2</v>
          </cell>
          <cell r="F22">
            <v>5.5508290392210113E-2</v>
          </cell>
        </row>
        <row r="24">
          <cell r="C24" t="str">
            <v>Source: Deloitte analysis</v>
          </cell>
        </row>
      </sheetData>
      <sheetData sheetId="30" refreshError="1"/>
      <sheetData sheetId="31" refreshError="1"/>
      <sheetData sheetId="32" refreshError="1"/>
      <sheetData sheetId="33" refreshError="1"/>
      <sheetData sheetId="34" refreshError="1"/>
      <sheetData sheetId="35" refreshError="1">
        <row r="9">
          <cell r="C9" t="str">
            <v>M€</v>
          </cell>
          <cell r="D9">
            <v>38898</v>
          </cell>
          <cell r="E9" t="str">
            <v>Adj. 1</v>
          </cell>
          <cell r="F9" t="str">
            <v>Adj. 2</v>
          </cell>
          <cell r="G9" t="str">
            <v>Adj. 3</v>
          </cell>
          <cell r="H9" t="str">
            <v>Adj. 4</v>
          </cell>
          <cell r="I9" t="str">
            <v>Adj. 5</v>
          </cell>
          <cell r="J9">
            <v>38898</v>
          </cell>
        </row>
        <row r="10">
          <cell r="D10" t="str">
            <v>Actual</v>
          </cell>
          <cell r="J10" t="str">
            <v>Actual</v>
          </cell>
        </row>
        <row r="12">
          <cell r="C12" t="str">
            <v>Net sales</v>
          </cell>
          <cell r="D12">
            <v>100</v>
          </cell>
          <cell r="E12">
            <v>-15</v>
          </cell>
          <cell r="F12">
            <v>0</v>
          </cell>
          <cell r="G12">
            <v>0</v>
          </cell>
          <cell r="H12">
            <v>0</v>
          </cell>
          <cell r="I12">
            <v>0</v>
          </cell>
          <cell r="J12">
            <v>85</v>
          </cell>
        </row>
        <row r="13">
          <cell r="C13" t="str">
            <v>% growth</v>
          </cell>
          <cell r="J13">
            <v>-0.15000000000000002</v>
          </cell>
        </row>
        <row r="15">
          <cell r="C15" t="str">
            <v>Costs of sales</v>
          </cell>
          <cell r="D15">
            <v>-80</v>
          </cell>
          <cell r="E15">
            <v>10</v>
          </cell>
          <cell r="F15">
            <v>0</v>
          </cell>
          <cell r="G15">
            <v>0</v>
          </cell>
          <cell r="H15">
            <v>0</v>
          </cell>
          <cell r="I15">
            <v>0</v>
          </cell>
          <cell r="J15">
            <v>-70</v>
          </cell>
        </row>
        <row r="17">
          <cell r="C17" t="str">
            <v>Gross margin</v>
          </cell>
          <cell r="D17">
            <v>20</v>
          </cell>
          <cell r="E17">
            <v>-5</v>
          </cell>
          <cell r="F17">
            <v>0</v>
          </cell>
          <cell r="G17">
            <v>0</v>
          </cell>
          <cell r="H17">
            <v>0</v>
          </cell>
          <cell r="I17">
            <v>0</v>
          </cell>
          <cell r="J17">
            <v>15</v>
          </cell>
        </row>
        <row r="18">
          <cell r="C18" t="str">
            <v>Gross margin / net sales</v>
          </cell>
          <cell r="D18">
            <v>0.2</v>
          </cell>
          <cell r="J18">
            <v>0.17647058823529413</v>
          </cell>
        </row>
        <row r="20">
          <cell r="C20" t="str">
            <v>Staff costs</v>
          </cell>
          <cell r="D20">
            <v>-3.2</v>
          </cell>
          <cell r="E20">
            <v>0.5</v>
          </cell>
          <cell r="F20">
            <v>0</v>
          </cell>
          <cell r="G20">
            <v>0</v>
          </cell>
          <cell r="H20">
            <v>0</v>
          </cell>
          <cell r="I20">
            <v>0</v>
          </cell>
          <cell r="J20">
            <v>-2.7</v>
          </cell>
        </row>
        <row r="21">
          <cell r="C21" t="str">
            <v>R&amp;D costs</v>
          </cell>
          <cell r="D21">
            <v>0</v>
          </cell>
          <cell r="E21">
            <v>0</v>
          </cell>
          <cell r="F21">
            <v>0</v>
          </cell>
          <cell r="G21">
            <v>0</v>
          </cell>
          <cell r="H21">
            <v>0</v>
          </cell>
          <cell r="I21">
            <v>0</v>
          </cell>
          <cell r="J21">
            <v>0</v>
          </cell>
        </row>
        <row r="22">
          <cell r="C22" t="str">
            <v>SG&amp;A</v>
          </cell>
          <cell r="D22">
            <v>-2.2999999999999998</v>
          </cell>
          <cell r="E22">
            <v>0.2</v>
          </cell>
          <cell r="F22">
            <v>0</v>
          </cell>
          <cell r="G22">
            <v>0</v>
          </cell>
          <cell r="H22">
            <v>0</v>
          </cell>
          <cell r="I22">
            <v>0</v>
          </cell>
          <cell r="J22">
            <v>-2.0999999999999996</v>
          </cell>
        </row>
        <row r="23">
          <cell r="C23" t="str">
            <v>Other income / expenses</v>
          </cell>
          <cell r="D23">
            <v>0</v>
          </cell>
          <cell r="E23">
            <v>0</v>
          </cell>
          <cell r="F23">
            <v>0</v>
          </cell>
          <cell r="G23">
            <v>0</v>
          </cell>
          <cell r="H23">
            <v>0</v>
          </cell>
          <cell r="I23">
            <v>0</v>
          </cell>
          <cell r="J23">
            <v>0</v>
          </cell>
        </row>
        <row r="24">
          <cell r="C24" t="str">
            <v>EBITDA</v>
          </cell>
          <cell r="D24">
            <v>14.5</v>
          </cell>
          <cell r="E24">
            <v>-4.3</v>
          </cell>
          <cell r="F24">
            <v>0</v>
          </cell>
          <cell r="G24">
            <v>0</v>
          </cell>
          <cell r="H24">
            <v>0</v>
          </cell>
          <cell r="I24">
            <v>0</v>
          </cell>
          <cell r="J24">
            <v>10.199999999999999</v>
          </cell>
        </row>
        <row r="25">
          <cell r="C25" t="str">
            <v>EBITDA / net sales</v>
          </cell>
          <cell r="D25">
            <v>0.14499999999999999</v>
          </cell>
          <cell r="J25">
            <v>0.12</v>
          </cell>
        </row>
        <row r="27">
          <cell r="C27" t="str">
            <v>Depreciation</v>
          </cell>
          <cell r="D27">
            <v>-5</v>
          </cell>
          <cell r="E27">
            <v>1</v>
          </cell>
          <cell r="F27">
            <v>0</v>
          </cell>
          <cell r="G27">
            <v>0</v>
          </cell>
          <cell r="H27">
            <v>0</v>
          </cell>
          <cell r="I27">
            <v>0</v>
          </cell>
          <cell r="J27">
            <v>-4</v>
          </cell>
        </row>
        <row r="28">
          <cell r="C28" t="str">
            <v>Amortisation</v>
          </cell>
          <cell r="D28">
            <v>-2.2999999999999998</v>
          </cell>
          <cell r="E28">
            <v>1</v>
          </cell>
          <cell r="F28">
            <v>0</v>
          </cell>
          <cell r="G28">
            <v>0</v>
          </cell>
          <cell r="H28">
            <v>0</v>
          </cell>
          <cell r="I28">
            <v>0</v>
          </cell>
          <cell r="J28">
            <v>-1.2999999999999998</v>
          </cell>
        </row>
        <row r="29">
          <cell r="C29" t="str">
            <v>EBIT</v>
          </cell>
          <cell r="D29">
            <v>7.2</v>
          </cell>
          <cell r="E29">
            <v>-2.2999999999999998</v>
          </cell>
          <cell r="F29">
            <v>0</v>
          </cell>
          <cell r="G29">
            <v>0</v>
          </cell>
          <cell r="H29">
            <v>0</v>
          </cell>
          <cell r="I29">
            <v>0</v>
          </cell>
          <cell r="J29">
            <v>4.8999999999999995</v>
          </cell>
        </row>
        <row r="30">
          <cell r="C30" t="str">
            <v>EBIT / net sales</v>
          </cell>
          <cell r="D30">
            <v>7.2000000000000008E-2</v>
          </cell>
          <cell r="J30">
            <v>5.7647058823529405E-2</v>
          </cell>
        </row>
        <row r="32">
          <cell r="C32" t="str">
            <v>Interest</v>
          </cell>
          <cell r="D32">
            <v>-4</v>
          </cell>
          <cell r="E32">
            <v>2</v>
          </cell>
          <cell r="F32">
            <v>0</v>
          </cell>
          <cell r="G32">
            <v>0</v>
          </cell>
          <cell r="H32">
            <v>0</v>
          </cell>
          <cell r="I32">
            <v>0</v>
          </cell>
          <cell r="J32">
            <v>-2</v>
          </cell>
        </row>
        <row r="33">
          <cell r="C33" t="str">
            <v>Tax</v>
          </cell>
          <cell r="D33">
            <v>-1</v>
          </cell>
          <cell r="E33">
            <v>0</v>
          </cell>
          <cell r="F33">
            <v>0</v>
          </cell>
          <cell r="G33">
            <v>0</v>
          </cell>
          <cell r="H33">
            <v>0</v>
          </cell>
          <cell r="I33">
            <v>0</v>
          </cell>
          <cell r="J33">
            <v>-1</v>
          </cell>
        </row>
        <row r="34">
          <cell r="C34" t="str">
            <v>Net profit / (loss)</v>
          </cell>
          <cell r="D34">
            <v>2.2000000000000002</v>
          </cell>
          <cell r="E34">
            <v>-0.29999999999999982</v>
          </cell>
          <cell r="F34">
            <v>0</v>
          </cell>
          <cell r="G34">
            <v>0</v>
          </cell>
          <cell r="H34">
            <v>0</v>
          </cell>
          <cell r="I34">
            <v>0</v>
          </cell>
          <cell r="J34">
            <v>1.8999999999999995</v>
          </cell>
        </row>
        <row r="36">
          <cell r="C36" t="str">
            <v>Adj. 1: definition</v>
          </cell>
        </row>
        <row r="37">
          <cell r="C37" t="str">
            <v>Adj. 2: definition</v>
          </cell>
        </row>
        <row r="38">
          <cell r="C38" t="str">
            <v>Adj. 3: definition</v>
          </cell>
        </row>
        <row r="39">
          <cell r="C39" t="str">
            <v>Adj. 4: definition</v>
          </cell>
        </row>
        <row r="40">
          <cell r="C40" t="str">
            <v>Adj. 5: definition</v>
          </cell>
        </row>
        <row r="42">
          <cell r="C42" t="str">
            <v xml:space="preserve">Source: </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row r="7">
          <cell r="C7" t="str">
            <v>M€</v>
          </cell>
          <cell r="D7" t="str">
            <v>FY04</v>
          </cell>
          <cell r="E7" t="str">
            <v>FY05</v>
          </cell>
          <cell r="F7" t="str">
            <v>FY06</v>
          </cell>
        </row>
        <row r="8">
          <cell r="D8" t="str">
            <v>Actual</v>
          </cell>
          <cell r="E8" t="str">
            <v>Actual</v>
          </cell>
          <cell r="F8" t="str">
            <v>Actual</v>
          </cell>
        </row>
        <row r="10">
          <cell r="C10" t="str">
            <v>Intangible assets, net</v>
          </cell>
          <cell r="D10">
            <v>2</v>
          </cell>
          <cell r="E10">
            <v>3</v>
          </cell>
          <cell r="F10">
            <v>4</v>
          </cell>
        </row>
        <row r="11">
          <cell r="C11" t="str">
            <v>Property, plant &amp; equipment, net</v>
          </cell>
          <cell r="D11">
            <v>10</v>
          </cell>
          <cell r="E11">
            <v>20</v>
          </cell>
          <cell r="F11">
            <v>30</v>
          </cell>
        </row>
        <row r="12">
          <cell r="C12" t="str">
            <v>Investments</v>
          </cell>
          <cell r="D12">
            <v>5</v>
          </cell>
          <cell r="E12">
            <v>4</v>
          </cell>
          <cell r="F12">
            <v>3</v>
          </cell>
        </row>
        <row r="13">
          <cell r="C13" t="str">
            <v>Long term assets</v>
          </cell>
          <cell r="D13">
            <v>17</v>
          </cell>
          <cell r="E13">
            <v>27</v>
          </cell>
          <cell r="F13">
            <v>37</v>
          </cell>
        </row>
        <row r="15">
          <cell r="C15" t="str">
            <v>Stock</v>
          </cell>
          <cell r="D15">
            <v>2</v>
          </cell>
          <cell r="E15">
            <v>2</v>
          </cell>
          <cell r="F15">
            <v>2</v>
          </cell>
        </row>
        <row r="16">
          <cell r="C16" t="str">
            <v>Trade receivables</v>
          </cell>
          <cell r="D16">
            <v>4</v>
          </cell>
          <cell r="E16">
            <v>4</v>
          </cell>
          <cell r="F16">
            <v>4</v>
          </cell>
        </row>
        <row r="17">
          <cell r="C17" t="str">
            <v>Trade payables</v>
          </cell>
          <cell r="D17">
            <v>-3</v>
          </cell>
          <cell r="E17">
            <v>-3</v>
          </cell>
          <cell r="F17">
            <v>-3</v>
          </cell>
        </row>
        <row r="18">
          <cell r="C18" t="str">
            <v>Working capital</v>
          </cell>
          <cell r="D18">
            <v>3</v>
          </cell>
          <cell r="E18">
            <v>3</v>
          </cell>
          <cell r="F18">
            <v>3</v>
          </cell>
        </row>
        <row r="20">
          <cell r="C20" t="str">
            <v>Other current assets</v>
          </cell>
          <cell r="D20">
            <v>5</v>
          </cell>
          <cell r="E20">
            <v>5</v>
          </cell>
          <cell r="F20">
            <v>5</v>
          </cell>
        </row>
        <row r="21">
          <cell r="C21" t="str">
            <v>Other current liabilities</v>
          </cell>
          <cell r="D21">
            <v>-1</v>
          </cell>
          <cell r="E21">
            <v>-1</v>
          </cell>
          <cell r="F21">
            <v>-1</v>
          </cell>
        </row>
        <row r="22">
          <cell r="C22" t="str">
            <v>Current assets and liabilities</v>
          </cell>
          <cell r="D22">
            <v>7</v>
          </cell>
          <cell r="E22">
            <v>7</v>
          </cell>
          <cell r="F22">
            <v>7</v>
          </cell>
        </row>
        <row r="24">
          <cell r="C24" t="str">
            <v>Provisions</v>
          </cell>
          <cell r="D24">
            <v>-2</v>
          </cell>
          <cell r="E24">
            <v>-2</v>
          </cell>
          <cell r="F24">
            <v>-2</v>
          </cell>
        </row>
        <row r="25">
          <cell r="C25" t="str">
            <v>Liabilities due &gt; 1 year</v>
          </cell>
          <cell r="D25">
            <v>-2</v>
          </cell>
          <cell r="E25">
            <v>-2</v>
          </cell>
          <cell r="F25">
            <v>-2</v>
          </cell>
        </row>
        <row r="27">
          <cell r="C27" t="str">
            <v>Cash &amp; cash equivalents</v>
          </cell>
          <cell r="D27">
            <v>23</v>
          </cell>
          <cell r="E27">
            <v>24</v>
          </cell>
          <cell r="F27">
            <v>25</v>
          </cell>
        </row>
        <row r="28">
          <cell r="C28" t="str">
            <v>Short-term borrowing</v>
          </cell>
          <cell r="D28">
            <v>-2</v>
          </cell>
          <cell r="E28">
            <v>-2</v>
          </cell>
          <cell r="F28">
            <v>-2</v>
          </cell>
        </row>
        <row r="29">
          <cell r="C29" t="str">
            <v>Long-term debt</v>
          </cell>
          <cell r="D29">
            <v>-2</v>
          </cell>
          <cell r="E29">
            <v>-2</v>
          </cell>
          <cell r="F29">
            <v>-2</v>
          </cell>
        </row>
        <row r="30">
          <cell r="C30" t="str">
            <v>Financing</v>
          </cell>
          <cell r="D30">
            <v>19</v>
          </cell>
          <cell r="E30">
            <v>20</v>
          </cell>
          <cell r="F30">
            <v>21</v>
          </cell>
        </row>
        <row r="32">
          <cell r="C32" t="str">
            <v>Net assets</v>
          </cell>
          <cell r="D32">
            <v>39</v>
          </cell>
          <cell r="E32">
            <v>50</v>
          </cell>
          <cell r="F32">
            <v>61</v>
          </cell>
        </row>
        <row r="34">
          <cell r="C34" t="str">
            <v>Share capital</v>
          </cell>
          <cell r="D34">
            <v>10</v>
          </cell>
          <cell r="E34">
            <v>10</v>
          </cell>
          <cell r="F34">
            <v>10</v>
          </cell>
        </row>
        <row r="35">
          <cell r="C35" t="str">
            <v>Share premium</v>
          </cell>
          <cell r="D35">
            <v>0</v>
          </cell>
          <cell r="E35">
            <v>0</v>
          </cell>
          <cell r="F35">
            <v>0</v>
          </cell>
        </row>
        <row r="36">
          <cell r="C36" t="str">
            <v>Legal reserves</v>
          </cell>
          <cell r="D36">
            <v>0</v>
          </cell>
          <cell r="E36">
            <v>0</v>
          </cell>
          <cell r="F36">
            <v>0</v>
          </cell>
        </row>
        <row r="37">
          <cell r="C37" t="str">
            <v>Reserves bf</v>
          </cell>
          <cell r="D37">
            <v>2</v>
          </cell>
          <cell r="E37">
            <v>29</v>
          </cell>
          <cell r="F37">
            <v>40</v>
          </cell>
        </row>
        <row r="38">
          <cell r="C38" t="str">
            <v>Net profit / (loss) for the year</v>
          </cell>
          <cell r="D38">
            <v>27</v>
          </cell>
          <cell r="E38">
            <v>11</v>
          </cell>
          <cell r="F38">
            <v>11</v>
          </cell>
        </row>
        <row r="39">
          <cell r="C39" t="str">
            <v>Shareholders' equity</v>
          </cell>
          <cell r="D39">
            <v>39</v>
          </cell>
          <cell r="E39">
            <v>50</v>
          </cell>
          <cell r="F39">
            <v>61</v>
          </cell>
        </row>
        <row r="41">
          <cell r="C41" t="str">
            <v>Source:</v>
          </cell>
        </row>
      </sheetData>
      <sheetData sheetId="44" refreshError="1">
        <row r="8">
          <cell r="C8" t="str">
            <v>M€</v>
          </cell>
          <cell r="D8" t="str">
            <v>FY03</v>
          </cell>
          <cell r="E8" t="str">
            <v>FY04</v>
          </cell>
          <cell r="F8" t="str">
            <v>FY05</v>
          </cell>
        </row>
        <row r="9">
          <cell r="D9" t="str">
            <v>Actual</v>
          </cell>
          <cell r="E9" t="str">
            <v>Actual</v>
          </cell>
          <cell r="F9" t="str">
            <v>Actual</v>
          </cell>
        </row>
        <row r="11">
          <cell r="C11" t="str">
            <v>Item 1</v>
          </cell>
          <cell r="D11">
            <v>2</v>
          </cell>
          <cell r="E11">
            <v>3</v>
          </cell>
          <cell r="F11">
            <v>4</v>
          </cell>
        </row>
        <row r="12">
          <cell r="C12" t="str">
            <v>Item 2</v>
          </cell>
          <cell r="D12">
            <v>2</v>
          </cell>
          <cell r="E12">
            <v>3</v>
          </cell>
          <cell r="F12">
            <v>4</v>
          </cell>
        </row>
        <row r="13">
          <cell r="C13" t="str">
            <v>Item 3</v>
          </cell>
          <cell r="D13">
            <v>2</v>
          </cell>
          <cell r="E13">
            <v>3</v>
          </cell>
          <cell r="F13">
            <v>4</v>
          </cell>
        </row>
        <row r="14">
          <cell r="C14" t="str">
            <v>Item 4</v>
          </cell>
          <cell r="D14">
            <v>2</v>
          </cell>
          <cell r="E14">
            <v>3</v>
          </cell>
          <cell r="F14">
            <v>4</v>
          </cell>
        </row>
        <row r="15">
          <cell r="C15" t="str">
            <v>Item 5</v>
          </cell>
          <cell r="D15">
            <v>2</v>
          </cell>
          <cell r="E15">
            <v>3</v>
          </cell>
          <cell r="F15">
            <v>4</v>
          </cell>
        </row>
        <row r="16">
          <cell r="C16" t="str">
            <v>Item 6</v>
          </cell>
          <cell r="D16">
            <v>2</v>
          </cell>
          <cell r="E16">
            <v>3</v>
          </cell>
          <cell r="F16">
            <v>4</v>
          </cell>
        </row>
        <row r="17">
          <cell r="C17" t="str">
            <v>Intangible assets, net</v>
          </cell>
          <cell r="D17">
            <v>12</v>
          </cell>
          <cell r="E17">
            <v>18</v>
          </cell>
          <cell r="F17">
            <v>24</v>
          </cell>
        </row>
        <row r="19">
          <cell r="C19" t="str">
            <v>Source:</v>
          </cell>
        </row>
      </sheetData>
      <sheetData sheetId="45" refreshError="1">
        <row r="8">
          <cell r="C8" t="str">
            <v>M€</v>
          </cell>
          <cell r="D8" t="str">
            <v>FY05</v>
          </cell>
          <cell r="E8" t="str">
            <v>FY05</v>
          </cell>
          <cell r="F8" t="str">
            <v>FY05</v>
          </cell>
        </row>
        <row r="9">
          <cell r="D9" t="str">
            <v>Actual</v>
          </cell>
          <cell r="E9" t="str">
            <v>Actual</v>
          </cell>
          <cell r="F9" t="str">
            <v>Actual</v>
          </cell>
        </row>
        <row r="10">
          <cell r="D10" t="str">
            <v>GV</v>
          </cell>
          <cell r="E10" t="str">
            <v>Acc. Dep.</v>
          </cell>
          <cell r="F10" t="str">
            <v>NBV</v>
          </cell>
        </row>
        <row r="12">
          <cell r="C12" t="str">
            <v>Item 1</v>
          </cell>
          <cell r="D12">
            <v>10</v>
          </cell>
          <cell r="E12">
            <v>-3</v>
          </cell>
          <cell r="F12">
            <v>7</v>
          </cell>
        </row>
        <row r="13">
          <cell r="C13" t="str">
            <v>Item 2</v>
          </cell>
          <cell r="D13">
            <v>10</v>
          </cell>
          <cell r="E13">
            <v>-3</v>
          </cell>
          <cell r="F13">
            <v>7</v>
          </cell>
        </row>
        <row r="14">
          <cell r="C14" t="str">
            <v>Item 3</v>
          </cell>
          <cell r="D14">
            <v>10</v>
          </cell>
          <cell r="E14">
            <v>-3</v>
          </cell>
          <cell r="F14">
            <v>7</v>
          </cell>
        </row>
        <row r="15">
          <cell r="C15" t="str">
            <v>Item 4</v>
          </cell>
          <cell r="D15">
            <v>10</v>
          </cell>
          <cell r="E15">
            <v>-3</v>
          </cell>
          <cell r="F15">
            <v>7</v>
          </cell>
        </row>
        <row r="16">
          <cell r="C16" t="str">
            <v>Item 5</v>
          </cell>
          <cell r="D16">
            <v>10</v>
          </cell>
          <cell r="E16">
            <v>-3</v>
          </cell>
          <cell r="F16">
            <v>7</v>
          </cell>
        </row>
        <row r="17">
          <cell r="C17" t="str">
            <v>Item 6</v>
          </cell>
          <cell r="D17">
            <v>10</v>
          </cell>
          <cell r="E17">
            <v>-3</v>
          </cell>
          <cell r="F17">
            <v>7</v>
          </cell>
        </row>
        <row r="18">
          <cell r="C18" t="str">
            <v>Property, plant &amp; equipment, net</v>
          </cell>
          <cell r="D18">
            <v>60</v>
          </cell>
          <cell r="E18">
            <v>-18</v>
          </cell>
          <cell r="F18">
            <v>42</v>
          </cell>
        </row>
        <row r="20">
          <cell r="C20" t="str">
            <v>Source:</v>
          </cell>
        </row>
      </sheetData>
      <sheetData sheetId="46" refreshError="1">
        <row r="8">
          <cell r="C8" t="str">
            <v>M€</v>
          </cell>
          <cell r="D8" t="str">
            <v>FY03</v>
          </cell>
          <cell r="E8" t="str">
            <v>FY04</v>
          </cell>
          <cell r="F8" t="str">
            <v>FY05</v>
          </cell>
        </row>
        <row r="9">
          <cell r="D9" t="str">
            <v>Actual</v>
          </cell>
          <cell r="E9" t="str">
            <v>Actual</v>
          </cell>
          <cell r="F9" t="str">
            <v>Actual</v>
          </cell>
        </row>
        <row r="11">
          <cell r="C11" t="str">
            <v>Raw materials</v>
          </cell>
          <cell r="D11">
            <v>20</v>
          </cell>
          <cell r="E11">
            <v>25</v>
          </cell>
          <cell r="F11">
            <v>27</v>
          </cell>
        </row>
        <row r="12">
          <cell r="C12" t="str">
            <v>WIP</v>
          </cell>
          <cell r="D12">
            <v>30</v>
          </cell>
          <cell r="E12">
            <v>40</v>
          </cell>
          <cell r="F12">
            <v>42</v>
          </cell>
        </row>
        <row r="13">
          <cell r="C13" t="str">
            <v>Finished goods</v>
          </cell>
          <cell r="D13">
            <v>12</v>
          </cell>
          <cell r="E13">
            <v>10</v>
          </cell>
          <cell r="F13">
            <v>15</v>
          </cell>
        </row>
        <row r="14">
          <cell r="C14" t="str">
            <v>Gross stock</v>
          </cell>
          <cell r="D14">
            <v>62</v>
          </cell>
          <cell r="E14">
            <v>75</v>
          </cell>
          <cell r="F14">
            <v>84</v>
          </cell>
        </row>
        <row r="16">
          <cell r="C16" t="str">
            <v>Stock provision</v>
          </cell>
          <cell r="D16">
            <v>-5</v>
          </cell>
          <cell r="E16">
            <v>-10</v>
          </cell>
          <cell r="F16">
            <v>-12</v>
          </cell>
        </row>
        <row r="17">
          <cell r="C17" t="str">
            <v>Net stock</v>
          </cell>
          <cell r="D17">
            <v>57</v>
          </cell>
          <cell r="E17">
            <v>65</v>
          </cell>
          <cell r="F17">
            <v>72</v>
          </cell>
        </row>
        <row r="19">
          <cell r="C19" t="str">
            <v>Stock provision / gross stock</v>
          </cell>
          <cell r="D19">
            <v>8.0645161290322578E-2</v>
          </cell>
          <cell r="E19">
            <v>0.13333333333333333</v>
          </cell>
          <cell r="F19">
            <v>0.14285714285714285</v>
          </cell>
        </row>
        <row r="21">
          <cell r="C21" t="str">
            <v>Source:</v>
          </cell>
        </row>
      </sheetData>
      <sheetData sheetId="47" refreshError="1">
        <row r="1">
          <cell r="A1" t="str">
            <v>Go to first page</v>
          </cell>
        </row>
        <row r="8">
          <cell r="C8" t="str">
            <v>M€</v>
          </cell>
          <cell r="D8" t="str">
            <v>Current</v>
          </cell>
          <cell r="E8" t="str">
            <v>1-90</v>
          </cell>
          <cell r="F8" t="str">
            <v>91-180</v>
          </cell>
          <cell r="G8" t="str">
            <v>180&gt;</v>
          </cell>
          <cell r="H8" t="str">
            <v>Total</v>
          </cell>
        </row>
        <row r="10">
          <cell r="C10" t="str">
            <v>Line item 1</v>
          </cell>
          <cell r="D10">
            <v>20</v>
          </cell>
          <cell r="E10">
            <v>10</v>
          </cell>
          <cell r="F10">
            <v>5</v>
          </cell>
          <cell r="G10">
            <v>5</v>
          </cell>
          <cell r="H10">
            <v>40</v>
          </cell>
        </row>
        <row r="11">
          <cell r="C11" t="str">
            <v>Line item 2</v>
          </cell>
          <cell r="D11">
            <v>20</v>
          </cell>
          <cell r="E11">
            <v>10</v>
          </cell>
          <cell r="F11">
            <v>5</v>
          </cell>
          <cell r="G11">
            <v>5</v>
          </cell>
          <cell r="H11">
            <v>40</v>
          </cell>
        </row>
        <row r="12">
          <cell r="C12" t="str">
            <v>Line item 3</v>
          </cell>
          <cell r="D12">
            <v>20</v>
          </cell>
          <cell r="E12">
            <v>10</v>
          </cell>
          <cell r="F12">
            <v>5</v>
          </cell>
          <cell r="G12">
            <v>5</v>
          </cell>
          <cell r="H12">
            <v>40</v>
          </cell>
        </row>
        <row r="13">
          <cell r="C13" t="str">
            <v>Line item 4</v>
          </cell>
          <cell r="D13">
            <v>20</v>
          </cell>
          <cell r="E13">
            <v>10</v>
          </cell>
          <cell r="F13">
            <v>5</v>
          </cell>
          <cell r="G13">
            <v>5</v>
          </cell>
          <cell r="H13">
            <v>40</v>
          </cell>
        </row>
        <row r="14">
          <cell r="C14" t="str">
            <v>Line item 5</v>
          </cell>
          <cell r="D14">
            <v>20</v>
          </cell>
          <cell r="E14">
            <v>10</v>
          </cell>
          <cell r="F14">
            <v>5</v>
          </cell>
          <cell r="G14">
            <v>5</v>
          </cell>
          <cell r="H14">
            <v>40</v>
          </cell>
        </row>
        <row r="15">
          <cell r="C15" t="str">
            <v>Line item 6</v>
          </cell>
          <cell r="D15">
            <v>20</v>
          </cell>
          <cell r="E15">
            <v>10</v>
          </cell>
          <cell r="F15">
            <v>5</v>
          </cell>
          <cell r="G15">
            <v>5</v>
          </cell>
          <cell r="H15">
            <v>40</v>
          </cell>
        </row>
        <row r="16">
          <cell r="C16" t="str">
            <v>Line item 7</v>
          </cell>
          <cell r="D16">
            <v>20</v>
          </cell>
          <cell r="E16">
            <v>10</v>
          </cell>
          <cell r="F16">
            <v>5</v>
          </cell>
          <cell r="G16">
            <v>5</v>
          </cell>
          <cell r="H16">
            <v>40</v>
          </cell>
        </row>
        <row r="17">
          <cell r="C17" t="str">
            <v>Total stock</v>
          </cell>
          <cell r="D17">
            <v>140</v>
          </cell>
          <cell r="E17">
            <v>70</v>
          </cell>
          <cell r="F17">
            <v>35</v>
          </cell>
          <cell r="G17">
            <v>35</v>
          </cell>
          <cell r="H17">
            <v>280</v>
          </cell>
        </row>
        <row r="18">
          <cell r="D18">
            <v>0.5</v>
          </cell>
          <cell r="E18">
            <v>0.25</v>
          </cell>
          <cell r="F18">
            <v>0.125</v>
          </cell>
          <cell r="G18">
            <v>0.125</v>
          </cell>
          <cell r="H18">
            <v>1</v>
          </cell>
        </row>
        <row r="20">
          <cell r="C20" t="str">
            <v>Source:</v>
          </cell>
        </row>
      </sheetData>
      <sheetData sheetId="48" refreshError="1">
        <row r="6">
          <cell r="C6" t="str">
            <v>M€</v>
          </cell>
          <cell r="D6" t="str">
            <v>FY03</v>
          </cell>
          <cell r="E6" t="str">
            <v>FY04</v>
          </cell>
          <cell r="F6" t="str">
            <v>FY05</v>
          </cell>
        </row>
        <row r="7">
          <cell r="D7" t="str">
            <v>Actual</v>
          </cell>
          <cell r="E7" t="str">
            <v>Actual</v>
          </cell>
          <cell r="F7" t="str">
            <v>Actual</v>
          </cell>
        </row>
        <row r="9">
          <cell r="C9" t="str">
            <v>Opening net assets</v>
          </cell>
          <cell r="D9">
            <v>20</v>
          </cell>
          <cell r="E9">
            <v>39</v>
          </cell>
          <cell r="F9">
            <v>50</v>
          </cell>
        </row>
        <row r="10">
          <cell r="C10" t="str">
            <v>Retained profits</v>
          </cell>
          <cell r="D10">
            <v>2</v>
          </cell>
          <cell r="E10">
            <v>3</v>
          </cell>
          <cell r="F10">
            <v>4</v>
          </cell>
        </row>
        <row r="11">
          <cell r="C11" t="str">
            <v>Exchange differences</v>
          </cell>
          <cell r="E11">
            <v>-3</v>
          </cell>
          <cell r="F11">
            <v>4</v>
          </cell>
        </row>
        <row r="12">
          <cell r="C12" t="str">
            <v>Minority interest</v>
          </cell>
        </row>
        <row r="13">
          <cell r="C13" t="str">
            <v>Capital increase</v>
          </cell>
          <cell r="D13">
            <v>17</v>
          </cell>
          <cell r="E13">
            <v>11</v>
          </cell>
        </row>
        <row r="14">
          <cell r="C14" t="str">
            <v>Other</v>
          </cell>
          <cell r="F14">
            <v>3</v>
          </cell>
        </row>
        <row r="15">
          <cell r="C15" t="str">
            <v>Closing net assets</v>
          </cell>
          <cell r="D15">
            <v>39</v>
          </cell>
          <cell r="E15">
            <v>50</v>
          </cell>
          <cell r="F15">
            <v>61</v>
          </cell>
        </row>
        <row r="17">
          <cell r="C17" t="str">
            <v xml:space="preserve">Source: </v>
          </cell>
        </row>
        <row r="20">
          <cell r="C20" t="str">
            <v>M€</v>
          </cell>
          <cell r="D20" t="str">
            <v>FY03</v>
          </cell>
          <cell r="E20" t="str">
            <v>FY04</v>
          </cell>
          <cell r="F20" t="str">
            <v>FY05</v>
          </cell>
        </row>
        <row r="21">
          <cell r="D21" t="str">
            <v>Actual</v>
          </cell>
          <cell r="E21" t="str">
            <v>Actual</v>
          </cell>
          <cell r="F21" t="str">
            <v>Actual</v>
          </cell>
        </row>
        <row r="23">
          <cell r="C23" t="str">
            <v>Share capital</v>
          </cell>
          <cell r="D23">
            <v>10</v>
          </cell>
          <cell r="E23">
            <v>10</v>
          </cell>
          <cell r="F23">
            <v>10</v>
          </cell>
        </row>
        <row r="24">
          <cell r="C24" t="str">
            <v>Share premium</v>
          </cell>
          <cell r="D24">
            <v>0</v>
          </cell>
          <cell r="E24">
            <v>0</v>
          </cell>
          <cell r="F24">
            <v>0</v>
          </cell>
        </row>
        <row r="25">
          <cell r="C25" t="str">
            <v>Legal reserves</v>
          </cell>
          <cell r="D25">
            <v>0</v>
          </cell>
          <cell r="E25">
            <v>0</v>
          </cell>
          <cell r="F25">
            <v>0</v>
          </cell>
        </row>
        <row r="26">
          <cell r="C26" t="str">
            <v>Reserves bf</v>
          </cell>
          <cell r="D26">
            <v>2</v>
          </cell>
          <cell r="E26">
            <v>29</v>
          </cell>
          <cell r="F26">
            <v>40</v>
          </cell>
        </row>
        <row r="27">
          <cell r="C27" t="str">
            <v>Net profit / (loss) for the year</v>
          </cell>
          <cell r="D27">
            <v>27</v>
          </cell>
          <cell r="E27">
            <v>11</v>
          </cell>
          <cell r="F27">
            <v>11</v>
          </cell>
        </row>
        <row r="28">
          <cell r="C28" t="str">
            <v>Other</v>
          </cell>
          <cell r="D28">
            <v>0</v>
          </cell>
          <cell r="E28">
            <v>0</v>
          </cell>
          <cell r="F28">
            <v>0</v>
          </cell>
        </row>
        <row r="29">
          <cell r="C29" t="str">
            <v>Closing net assets</v>
          </cell>
          <cell r="D29">
            <v>39</v>
          </cell>
          <cell r="E29">
            <v>50</v>
          </cell>
          <cell r="F29">
            <v>61</v>
          </cell>
        </row>
        <row r="31">
          <cell r="C31" t="str">
            <v xml:space="preserve">Source: </v>
          </cell>
        </row>
      </sheetData>
      <sheetData sheetId="49" refreshError="1">
        <row r="8">
          <cell r="C8" t="str">
            <v>M€</v>
          </cell>
          <cell r="D8" t="str">
            <v>FY04</v>
          </cell>
          <cell r="E8" t="str">
            <v>FY05</v>
          </cell>
          <cell r="F8" t="str">
            <v>FY06</v>
          </cell>
        </row>
        <row r="9">
          <cell r="D9" t="str">
            <v>Actual</v>
          </cell>
          <cell r="E9" t="str">
            <v>Actual</v>
          </cell>
          <cell r="F9" t="str">
            <v>Actual</v>
          </cell>
        </row>
        <row r="13">
          <cell r="C13" t="str">
            <v>Marketable securities</v>
          </cell>
          <cell r="D13">
            <v>0</v>
          </cell>
          <cell r="E13">
            <v>0</v>
          </cell>
          <cell r="F13">
            <v>0</v>
          </cell>
        </row>
        <row r="14">
          <cell r="C14" t="str">
            <v>Short term investments</v>
          </cell>
          <cell r="D14">
            <v>0</v>
          </cell>
          <cell r="E14">
            <v>0</v>
          </cell>
          <cell r="F14">
            <v>0</v>
          </cell>
        </row>
        <row r="15">
          <cell r="C15" t="str">
            <v>Cash available</v>
          </cell>
          <cell r="D15">
            <v>0</v>
          </cell>
          <cell r="E15">
            <v>0</v>
          </cell>
          <cell r="F15">
            <v>0</v>
          </cell>
        </row>
        <row r="16">
          <cell r="C16" t="str">
            <v>Other</v>
          </cell>
          <cell r="D16">
            <v>0</v>
          </cell>
          <cell r="E16">
            <v>0</v>
          </cell>
          <cell r="F16">
            <v>0</v>
          </cell>
        </row>
        <row r="17">
          <cell r="C17" t="str">
            <v>Cash &amp; cash equivalents</v>
          </cell>
          <cell r="D17">
            <v>0</v>
          </cell>
          <cell r="E17">
            <v>0</v>
          </cell>
          <cell r="F17">
            <v>0</v>
          </cell>
        </row>
        <row r="19">
          <cell r="C19" t="str">
            <v>Promissory notes</v>
          </cell>
          <cell r="D19">
            <v>0</v>
          </cell>
          <cell r="E19">
            <v>0</v>
          </cell>
          <cell r="F19">
            <v>0</v>
          </cell>
        </row>
        <row r="20">
          <cell r="C20" t="str">
            <v>Bank overdrafts</v>
          </cell>
          <cell r="D20">
            <v>0</v>
          </cell>
          <cell r="E20">
            <v>0</v>
          </cell>
          <cell r="F20">
            <v>0</v>
          </cell>
        </row>
        <row r="21">
          <cell r="C21" t="str">
            <v>Accrued interests</v>
          </cell>
          <cell r="D21">
            <v>0</v>
          </cell>
          <cell r="E21">
            <v>0</v>
          </cell>
          <cell r="F21">
            <v>0</v>
          </cell>
        </row>
        <row r="22">
          <cell r="C22" t="str">
            <v>Other</v>
          </cell>
          <cell r="D22">
            <v>0</v>
          </cell>
          <cell r="E22">
            <v>0</v>
          </cell>
          <cell r="F22">
            <v>0</v>
          </cell>
        </row>
        <row r="23">
          <cell r="C23" t="str">
            <v>Short-term borrowing</v>
          </cell>
          <cell r="D23">
            <v>0</v>
          </cell>
          <cell r="E23">
            <v>0</v>
          </cell>
          <cell r="F23">
            <v>0</v>
          </cell>
        </row>
        <row r="25">
          <cell r="C25" t="str">
            <v>Finance leases</v>
          </cell>
          <cell r="D25">
            <v>0</v>
          </cell>
          <cell r="E25">
            <v>0</v>
          </cell>
          <cell r="F25">
            <v>0</v>
          </cell>
        </row>
        <row r="26">
          <cell r="C26" t="str">
            <v>Bank loans</v>
          </cell>
          <cell r="D26">
            <v>0</v>
          </cell>
          <cell r="E26">
            <v>0</v>
          </cell>
          <cell r="F26">
            <v>0</v>
          </cell>
        </row>
        <row r="27">
          <cell r="C27" t="str">
            <v>Other</v>
          </cell>
          <cell r="D27">
            <v>0</v>
          </cell>
          <cell r="E27">
            <v>0</v>
          </cell>
          <cell r="F27">
            <v>0</v>
          </cell>
        </row>
        <row r="28">
          <cell r="C28" t="str">
            <v>Long-term debt</v>
          </cell>
          <cell r="D28">
            <v>0</v>
          </cell>
          <cell r="E28">
            <v>0</v>
          </cell>
          <cell r="F28">
            <v>0</v>
          </cell>
        </row>
        <row r="30">
          <cell r="C30" t="str">
            <v>Net cash/(Debt)</v>
          </cell>
          <cell r="D30">
            <v>0</v>
          </cell>
          <cell r="E30">
            <v>0</v>
          </cell>
          <cell r="F30">
            <v>0</v>
          </cell>
        </row>
        <row r="32">
          <cell r="C32" t="str">
            <v xml:space="preserve">Source: </v>
          </cell>
        </row>
      </sheetData>
      <sheetData sheetId="50" refreshError="1">
        <row r="6">
          <cell r="C6" t="str">
            <v>M€</v>
          </cell>
          <cell r="D6" t="str">
            <v>FY04</v>
          </cell>
          <cell r="E6" t="str">
            <v>FY04</v>
          </cell>
          <cell r="F6" t="str">
            <v>FY04</v>
          </cell>
          <cell r="G6" t="str">
            <v>FY05</v>
          </cell>
          <cell r="H6" t="str">
            <v>FY05</v>
          </cell>
          <cell r="I6" t="str">
            <v>FY05</v>
          </cell>
        </row>
        <row r="7">
          <cell r="D7" t="str">
            <v>Actual</v>
          </cell>
          <cell r="E7" t="str">
            <v>&lt;1year</v>
          </cell>
          <cell r="F7" t="str">
            <v>&gt;1year</v>
          </cell>
          <cell r="G7" t="str">
            <v>Actual</v>
          </cell>
          <cell r="H7" t="str">
            <v>&lt;1year</v>
          </cell>
          <cell r="I7" t="str">
            <v>&gt;1year</v>
          </cell>
        </row>
        <row r="9">
          <cell r="C9" t="str">
            <v>Marketable securities</v>
          </cell>
          <cell r="D9">
            <v>0</v>
          </cell>
          <cell r="E9">
            <v>0</v>
          </cell>
          <cell r="F9">
            <v>0</v>
          </cell>
          <cell r="G9">
            <v>0</v>
          </cell>
          <cell r="H9">
            <v>0</v>
          </cell>
          <cell r="I9">
            <v>0</v>
          </cell>
        </row>
        <row r="10">
          <cell r="C10" t="str">
            <v>Short term investments</v>
          </cell>
          <cell r="D10">
            <v>0</v>
          </cell>
          <cell r="E10">
            <v>0</v>
          </cell>
          <cell r="F10">
            <v>0</v>
          </cell>
          <cell r="G10">
            <v>0</v>
          </cell>
          <cell r="H10">
            <v>0</v>
          </cell>
          <cell r="I10">
            <v>0</v>
          </cell>
        </row>
        <row r="11">
          <cell r="C11" t="str">
            <v>Cash available</v>
          </cell>
          <cell r="D11">
            <v>0</v>
          </cell>
          <cell r="E11">
            <v>0</v>
          </cell>
          <cell r="F11">
            <v>0</v>
          </cell>
          <cell r="G11">
            <v>0</v>
          </cell>
          <cell r="H11">
            <v>0</v>
          </cell>
          <cell r="I11">
            <v>0</v>
          </cell>
        </row>
        <row r="12">
          <cell r="C12" t="str">
            <v>Other</v>
          </cell>
          <cell r="D12">
            <v>0</v>
          </cell>
          <cell r="E12">
            <v>0</v>
          </cell>
          <cell r="F12">
            <v>0</v>
          </cell>
          <cell r="G12">
            <v>0</v>
          </cell>
          <cell r="H12">
            <v>0</v>
          </cell>
          <cell r="I12">
            <v>0</v>
          </cell>
        </row>
        <row r="13">
          <cell r="C13" t="str">
            <v>Cash &amp; cash equivalents</v>
          </cell>
          <cell r="D13">
            <v>0</v>
          </cell>
          <cell r="E13">
            <v>0</v>
          </cell>
          <cell r="F13">
            <v>0</v>
          </cell>
          <cell r="G13">
            <v>0</v>
          </cell>
          <cell r="H13">
            <v>0</v>
          </cell>
          <cell r="I13">
            <v>0</v>
          </cell>
        </row>
        <row r="15">
          <cell r="C15" t="str">
            <v>Promissory notes</v>
          </cell>
          <cell r="D15">
            <v>0</v>
          </cell>
          <cell r="E15">
            <v>0</v>
          </cell>
          <cell r="F15">
            <v>0</v>
          </cell>
          <cell r="G15">
            <v>0</v>
          </cell>
          <cell r="H15">
            <v>0</v>
          </cell>
          <cell r="I15">
            <v>0</v>
          </cell>
        </row>
        <row r="16">
          <cell r="C16" t="str">
            <v>Bank overdrafts</v>
          </cell>
          <cell r="D16">
            <v>0</v>
          </cell>
          <cell r="E16">
            <v>0</v>
          </cell>
          <cell r="F16">
            <v>0</v>
          </cell>
          <cell r="G16">
            <v>0</v>
          </cell>
          <cell r="H16">
            <v>0</v>
          </cell>
          <cell r="I16">
            <v>0</v>
          </cell>
        </row>
        <row r="17">
          <cell r="C17" t="str">
            <v>Accrued interests</v>
          </cell>
          <cell r="D17">
            <v>0</v>
          </cell>
          <cell r="E17">
            <v>0</v>
          </cell>
          <cell r="F17">
            <v>0</v>
          </cell>
          <cell r="G17">
            <v>0</v>
          </cell>
          <cell r="H17">
            <v>0</v>
          </cell>
          <cell r="I17">
            <v>0</v>
          </cell>
        </row>
        <row r="18">
          <cell r="C18" t="str">
            <v>Other</v>
          </cell>
          <cell r="D18">
            <v>0</v>
          </cell>
          <cell r="E18">
            <v>0</v>
          </cell>
          <cell r="F18">
            <v>0</v>
          </cell>
          <cell r="G18">
            <v>0</v>
          </cell>
          <cell r="H18">
            <v>0</v>
          </cell>
          <cell r="I18">
            <v>0</v>
          </cell>
        </row>
        <row r="19">
          <cell r="C19" t="str">
            <v>Short-term borrowing</v>
          </cell>
          <cell r="D19">
            <v>0</v>
          </cell>
          <cell r="E19">
            <v>0</v>
          </cell>
          <cell r="F19">
            <v>0</v>
          </cell>
          <cell r="G19">
            <v>0</v>
          </cell>
          <cell r="H19">
            <v>0</v>
          </cell>
          <cell r="I19">
            <v>0</v>
          </cell>
        </row>
        <row r="21">
          <cell r="C21" t="str">
            <v>Finance leases</v>
          </cell>
          <cell r="D21">
            <v>0</v>
          </cell>
          <cell r="E21">
            <v>0</v>
          </cell>
          <cell r="F21">
            <v>0</v>
          </cell>
          <cell r="G21">
            <v>0</v>
          </cell>
          <cell r="H21">
            <v>0</v>
          </cell>
          <cell r="I21">
            <v>0</v>
          </cell>
        </row>
        <row r="22">
          <cell r="C22" t="str">
            <v>Bank loans</v>
          </cell>
          <cell r="D22">
            <v>0</v>
          </cell>
          <cell r="E22">
            <v>0</v>
          </cell>
          <cell r="F22">
            <v>0</v>
          </cell>
          <cell r="G22">
            <v>0</v>
          </cell>
          <cell r="H22">
            <v>0</v>
          </cell>
          <cell r="I22">
            <v>0</v>
          </cell>
        </row>
        <row r="23">
          <cell r="C23" t="str">
            <v>Other</v>
          </cell>
          <cell r="D23">
            <v>0</v>
          </cell>
          <cell r="E23">
            <v>0</v>
          </cell>
          <cell r="F23">
            <v>0</v>
          </cell>
          <cell r="G23">
            <v>0</v>
          </cell>
          <cell r="H23">
            <v>0</v>
          </cell>
          <cell r="I23">
            <v>0</v>
          </cell>
        </row>
        <row r="24">
          <cell r="C24" t="str">
            <v>Long-term debt</v>
          </cell>
          <cell r="D24">
            <v>0</v>
          </cell>
          <cell r="E24">
            <v>0</v>
          </cell>
          <cell r="F24">
            <v>0</v>
          </cell>
          <cell r="G24">
            <v>0</v>
          </cell>
          <cell r="H24">
            <v>0</v>
          </cell>
          <cell r="I24">
            <v>0</v>
          </cell>
        </row>
        <row r="26">
          <cell r="C26" t="str">
            <v>Net cash/(Debt)</v>
          </cell>
          <cell r="D26">
            <v>0</v>
          </cell>
          <cell r="E26">
            <v>0</v>
          </cell>
          <cell r="F26">
            <v>0</v>
          </cell>
          <cell r="G26">
            <v>0</v>
          </cell>
          <cell r="H26">
            <v>0</v>
          </cell>
          <cell r="I26">
            <v>0</v>
          </cell>
        </row>
        <row r="28">
          <cell r="C28" t="str">
            <v xml:space="preserve">Source: </v>
          </cell>
        </row>
      </sheetData>
      <sheetData sheetId="51" refreshError="1">
        <row r="6">
          <cell r="C6" t="str">
            <v>M€</v>
          </cell>
          <cell r="D6" t="str">
            <v>Principal</v>
          </cell>
          <cell r="E6" t="str">
            <v>FY04</v>
          </cell>
          <cell r="F6" t="str">
            <v>FY04</v>
          </cell>
          <cell r="G6" t="str">
            <v>FY04</v>
          </cell>
          <cell r="H6" t="str">
            <v>FY05</v>
          </cell>
          <cell r="I6" t="str">
            <v>FY05</v>
          </cell>
          <cell r="J6" t="str">
            <v>FY05</v>
          </cell>
          <cell r="K6" t="str">
            <v>Starting</v>
          </cell>
          <cell r="L6" t="str">
            <v>Ending</v>
          </cell>
          <cell r="M6" t="str">
            <v>Interest</v>
          </cell>
          <cell r="N6" t="str">
            <v>Banker</v>
          </cell>
          <cell r="O6" t="str">
            <v>Covenant</v>
          </cell>
          <cell r="P6" t="str">
            <v>Guarantee</v>
          </cell>
          <cell r="Q6" t="str">
            <v>Purpose</v>
          </cell>
          <cell r="R6" t="str">
            <v>Termination</v>
          </cell>
          <cell r="S6" t="str">
            <v>Specific</v>
          </cell>
        </row>
        <row r="7">
          <cell r="D7" t="str">
            <v>in currency</v>
          </cell>
          <cell r="E7" t="str">
            <v>Actual</v>
          </cell>
          <cell r="F7" t="str">
            <v>&lt;1year</v>
          </cell>
          <cell r="G7" t="str">
            <v>&gt;1year</v>
          </cell>
          <cell r="H7" t="str">
            <v>Actual</v>
          </cell>
          <cell r="I7" t="str">
            <v>&lt;1year</v>
          </cell>
          <cell r="J7" t="str">
            <v>&gt;1year</v>
          </cell>
          <cell r="M7" t="str">
            <v>rate</v>
          </cell>
          <cell r="P7" t="str">
            <v>given</v>
          </cell>
          <cell r="Q7" t="str">
            <v>of the financing</v>
          </cell>
          <cell r="R7" t="str">
            <v>Repayment fee</v>
          </cell>
          <cell r="S7" t="str">
            <v>clauses</v>
          </cell>
        </row>
        <row r="8">
          <cell r="M8" t="str">
            <v>%</v>
          </cell>
        </row>
        <row r="10">
          <cell r="C10" t="str">
            <v>Loan A</v>
          </cell>
          <cell r="D10">
            <v>0</v>
          </cell>
          <cell r="E10">
            <v>0</v>
          </cell>
          <cell r="F10">
            <v>0</v>
          </cell>
          <cell r="G10">
            <v>0</v>
          </cell>
          <cell r="H10">
            <v>0</v>
          </cell>
          <cell r="I10">
            <v>0</v>
          </cell>
          <cell r="J10">
            <v>0</v>
          </cell>
          <cell r="K10">
            <v>0</v>
          </cell>
          <cell r="L10">
            <v>0</v>
          </cell>
          <cell r="M10">
            <v>0</v>
          </cell>
          <cell r="N10">
            <v>0</v>
          </cell>
          <cell r="O10">
            <v>0</v>
          </cell>
          <cell r="P10">
            <v>0</v>
          </cell>
          <cell r="Q10">
            <v>0</v>
          </cell>
          <cell r="R10">
            <v>0</v>
          </cell>
          <cell r="S10">
            <v>0</v>
          </cell>
        </row>
        <row r="11">
          <cell r="C11" t="str">
            <v>Loan B</v>
          </cell>
          <cell r="D11">
            <v>0</v>
          </cell>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row>
        <row r="12">
          <cell r="C12" t="str">
            <v>Loan C</v>
          </cell>
          <cell r="D12">
            <v>0</v>
          </cell>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row>
        <row r="13">
          <cell r="C13" t="str">
            <v>Loan D</v>
          </cell>
          <cell r="D13">
            <v>0</v>
          </cell>
          <cell r="E13">
            <v>0</v>
          </cell>
          <cell r="F13">
            <v>0</v>
          </cell>
          <cell r="G13">
            <v>0</v>
          </cell>
          <cell r="H13">
            <v>0</v>
          </cell>
          <cell r="I13">
            <v>0</v>
          </cell>
          <cell r="J13">
            <v>0</v>
          </cell>
          <cell r="K13">
            <v>0</v>
          </cell>
          <cell r="L13">
            <v>0</v>
          </cell>
          <cell r="M13">
            <v>0</v>
          </cell>
          <cell r="N13">
            <v>0</v>
          </cell>
          <cell r="O13">
            <v>0</v>
          </cell>
          <cell r="P13">
            <v>0</v>
          </cell>
          <cell r="Q13">
            <v>0</v>
          </cell>
          <cell r="R13">
            <v>0</v>
          </cell>
          <cell r="S13">
            <v>0</v>
          </cell>
        </row>
        <row r="14">
          <cell r="C14" t="str">
            <v>Bank loans</v>
          </cell>
          <cell r="D14">
            <v>0</v>
          </cell>
          <cell r="E14">
            <v>0</v>
          </cell>
          <cell r="F14">
            <v>0</v>
          </cell>
          <cell r="G14">
            <v>0</v>
          </cell>
          <cell r="H14">
            <v>0</v>
          </cell>
          <cell r="I14">
            <v>0</v>
          </cell>
          <cell r="J14">
            <v>0</v>
          </cell>
          <cell r="K14" t="str">
            <v>N/A</v>
          </cell>
          <cell r="L14" t="str">
            <v>N/A</v>
          </cell>
          <cell r="M14" t="str">
            <v>N/A</v>
          </cell>
          <cell r="N14" t="str">
            <v>N/A</v>
          </cell>
          <cell r="O14" t="str">
            <v>N/A</v>
          </cell>
          <cell r="P14" t="str">
            <v>N/A</v>
          </cell>
          <cell r="Q14" t="str">
            <v>N/A</v>
          </cell>
          <cell r="R14">
            <v>0</v>
          </cell>
          <cell r="S14" t="str">
            <v>N/A</v>
          </cell>
        </row>
        <row r="16">
          <cell r="C16" t="str">
            <v>Anvar advance</v>
          </cell>
          <cell r="D16">
            <v>0</v>
          </cell>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row>
        <row r="17">
          <cell r="C17" t="str">
            <v>Coface advance</v>
          </cell>
          <cell r="D17">
            <v>0</v>
          </cell>
          <cell r="E17">
            <v>0</v>
          </cell>
          <cell r="F17">
            <v>0</v>
          </cell>
          <cell r="G17">
            <v>0</v>
          </cell>
          <cell r="H17">
            <v>0</v>
          </cell>
          <cell r="I17">
            <v>0</v>
          </cell>
          <cell r="J17">
            <v>0</v>
          </cell>
          <cell r="K17">
            <v>0</v>
          </cell>
          <cell r="L17">
            <v>0</v>
          </cell>
          <cell r="M17">
            <v>0</v>
          </cell>
          <cell r="N17">
            <v>0</v>
          </cell>
          <cell r="O17">
            <v>0</v>
          </cell>
          <cell r="P17">
            <v>0</v>
          </cell>
          <cell r="Q17">
            <v>0</v>
          </cell>
          <cell r="R17">
            <v>0</v>
          </cell>
          <cell r="S17">
            <v>0</v>
          </cell>
        </row>
        <row r="18">
          <cell r="C18" t="str">
            <v>Other</v>
          </cell>
          <cell r="D18">
            <v>0</v>
          </cell>
          <cell r="E18">
            <v>0</v>
          </cell>
          <cell r="F18">
            <v>0</v>
          </cell>
          <cell r="G18">
            <v>0</v>
          </cell>
          <cell r="H18">
            <v>0</v>
          </cell>
          <cell r="I18">
            <v>0</v>
          </cell>
          <cell r="J18">
            <v>0</v>
          </cell>
          <cell r="K18">
            <v>0</v>
          </cell>
          <cell r="L18">
            <v>0</v>
          </cell>
          <cell r="M18">
            <v>0</v>
          </cell>
          <cell r="N18">
            <v>0</v>
          </cell>
          <cell r="O18">
            <v>0</v>
          </cell>
          <cell r="P18">
            <v>0</v>
          </cell>
          <cell r="Q18">
            <v>0</v>
          </cell>
          <cell r="R18">
            <v>0</v>
          </cell>
          <cell r="S18">
            <v>0</v>
          </cell>
        </row>
        <row r="19">
          <cell r="C19" t="str">
            <v>Other</v>
          </cell>
          <cell r="D19">
            <v>0</v>
          </cell>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row>
        <row r="20">
          <cell r="C20" t="str">
            <v>Other loans and subsidies</v>
          </cell>
          <cell r="D20">
            <v>0</v>
          </cell>
          <cell r="E20">
            <v>0</v>
          </cell>
          <cell r="F20">
            <v>0</v>
          </cell>
          <cell r="G20">
            <v>0</v>
          </cell>
          <cell r="H20">
            <v>0</v>
          </cell>
          <cell r="I20">
            <v>0</v>
          </cell>
          <cell r="J20">
            <v>0</v>
          </cell>
          <cell r="K20" t="str">
            <v>N/A</v>
          </cell>
          <cell r="L20" t="str">
            <v>N/A</v>
          </cell>
          <cell r="M20" t="str">
            <v>N/A</v>
          </cell>
          <cell r="N20" t="str">
            <v>N/A</v>
          </cell>
          <cell r="O20" t="str">
            <v>N/A</v>
          </cell>
          <cell r="P20" t="str">
            <v>N/A</v>
          </cell>
          <cell r="Q20" t="str">
            <v>N/A</v>
          </cell>
          <cell r="R20">
            <v>0</v>
          </cell>
          <cell r="S20" t="str">
            <v>N/A</v>
          </cell>
        </row>
        <row r="23">
          <cell r="C23" t="str">
            <v xml:space="preserve">Source: </v>
          </cell>
        </row>
      </sheetData>
      <sheetData sheetId="52" refreshError="1">
        <row r="6">
          <cell r="C6" t="str">
            <v>M€</v>
          </cell>
          <cell r="D6" t="str">
            <v>Principal</v>
          </cell>
          <cell r="E6" t="str">
            <v>Total</v>
          </cell>
          <cell r="F6" t="str">
            <v>Total</v>
          </cell>
          <cell r="G6" t="str">
            <v xml:space="preserve">Already </v>
          </cell>
          <cell r="H6" t="str">
            <v>FY05</v>
          </cell>
          <cell r="I6" t="str">
            <v>Starting</v>
          </cell>
          <cell r="J6" t="str">
            <v>Ending</v>
          </cell>
          <cell r="K6" t="str">
            <v>Purchasing</v>
          </cell>
          <cell r="L6" t="str">
            <v>Interest</v>
          </cell>
          <cell r="M6" t="str">
            <v>Leaser</v>
          </cell>
          <cell r="N6" t="str">
            <v>Guarantee</v>
          </cell>
          <cell r="O6" t="str">
            <v>Purpose</v>
          </cell>
        </row>
        <row r="7">
          <cell r="D7" t="str">
            <v>amount</v>
          </cell>
          <cell r="E7" t="str">
            <v>interest</v>
          </cell>
          <cell r="F7" t="str">
            <v>amount</v>
          </cell>
          <cell r="G7" t="str">
            <v>paid</v>
          </cell>
          <cell r="H7" t="str">
            <v>Residual</v>
          </cell>
          <cell r="K7" t="str">
            <v>option</v>
          </cell>
          <cell r="L7" t="str">
            <v>rate</v>
          </cell>
          <cell r="N7" t="str">
            <v>given</v>
          </cell>
          <cell r="O7" t="str">
            <v>of the financing</v>
          </cell>
        </row>
        <row r="8">
          <cell r="H8" t="str">
            <v>value</v>
          </cell>
          <cell r="L8" t="str">
            <v>%</v>
          </cell>
        </row>
        <row r="9">
          <cell r="D9" t="str">
            <v>a</v>
          </cell>
          <cell r="E9" t="str">
            <v>b</v>
          </cell>
          <cell r="F9" t="str">
            <v>c=a+b</v>
          </cell>
          <cell r="G9" t="str">
            <v>d</v>
          </cell>
          <cell r="H9" t="str">
            <v>e=c-d</v>
          </cell>
        </row>
        <row r="11">
          <cell r="C11" t="str">
            <v>Item A</v>
          </cell>
          <cell r="D11">
            <v>0</v>
          </cell>
          <cell r="E11">
            <v>0</v>
          </cell>
          <cell r="F11">
            <v>0</v>
          </cell>
          <cell r="G11">
            <v>0</v>
          </cell>
          <cell r="H11">
            <v>0</v>
          </cell>
          <cell r="I11">
            <v>0</v>
          </cell>
          <cell r="J11">
            <v>0</v>
          </cell>
          <cell r="K11">
            <v>0</v>
          </cell>
          <cell r="L11">
            <v>0</v>
          </cell>
          <cell r="M11">
            <v>0</v>
          </cell>
          <cell r="N11">
            <v>0</v>
          </cell>
          <cell r="O11">
            <v>0</v>
          </cell>
        </row>
        <row r="12">
          <cell r="C12" t="str">
            <v>Item B</v>
          </cell>
          <cell r="D12">
            <v>0</v>
          </cell>
          <cell r="E12">
            <v>0</v>
          </cell>
          <cell r="F12">
            <v>0</v>
          </cell>
          <cell r="G12">
            <v>0</v>
          </cell>
          <cell r="H12">
            <v>0</v>
          </cell>
          <cell r="I12">
            <v>0</v>
          </cell>
          <cell r="J12">
            <v>0</v>
          </cell>
          <cell r="K12">
            <v>0</v>
          </cell>
          <cell r="L12">
            <v>0</v>
          </cell>
          <cell r="M12">
            <v>0</v>
          </cell>
          <cell r="N12">
            <v>0</v>
          </cell>
          <cell r="O12">
            <v>0</v>
          </cell>
        </row>
        <row r="13">
          <cell r="C13" t="str">
            <v>Item C</v>
          </cell>
          <cell r="D13">
            <v>0</v>
          </cell>
          <cell r="E13">
            <v>0</v>
          </cell>
          <cell r="F13">
            <v>0</v>
          </cell>
          <cell r="G13">
            <v>0</v>
          </cell>
          <cell r="H13">
            <v>0</v>
          </cell>
          <cell r="I13">
            <v>0</v>
          </cell>
          <cell r="J13">
            <v>0</v>
          </cell>
          <cell r="K13">
            <v>0</v>
          </cell>
          <cell r="L13">
            <v>0</v>
          </cell>
          <cell r="M13">
            <v>0</v>
          </cell>
          <cell r="N13">
            <v>0</v>
          </cell>
          <cell r="O13">
            <v>0</v>
          </cell>
        </row>
        <row r="14">
          <cell r="C14" t="str">
            <v>Item D</v>
          </cell>
          <cell r="D14">
            <v>0</v>
          </cell>
          <cell r="E14">
            <v>0</v>
          </cell>
          <cell r="F14">
            <v>0</v>
          </cell>
          <cell r="G14">
            <v>0</v>
          </cell>
          <cell r="H14">
            <v>0</v>
          </cell>
          <cell r="I14">
            <v>0</v>
          </cell>
          <cell r="J14">
            <v>0</v>
          </cell>
          <cell r="K14">
            <v>0</v>
          </cell>
          <cell r="L14">
            <v>0</v>
          </cell>
          <cell r="M14">
            <v>0</v>
          </cell>
          <cell r="N14">
            <v>0</v>
          </cell>
          <cell r="O14">
            <v>0</v>
          </cell>
        </row>
        <row r="15">
          <cell r="C15" t="str">
            <v>Finance leases</v>
          </cell>
          <cell r="D15">
            <v>0</v>
          </cell>
          <cell r="E15">
            <v>0</v>
          </cell>
          <cell r="F15">
            <v>0</v>
          </cell>
          <cell r="G15">
            <v>0</v>
          </cell>
          <cell r="H15">
            <v>0</v>
          </cell>
          <cell r="I15" t="str">
            <v>N/A</v>
          </cell>
          <cell r="J15" t="str">
            <v>N/A</v>
          </cell>
          <cell r="K15">
            <v>0</v>
          </cell>
          <cell r="L15" t="str">
            <v>N/A</v>
          </cell>
          <cell r="M15" t="str">
            <v>N/A</v>
          </cell>
          <cell r="N15" t="str">
            <v>N/A</v>
          </cell>
          <cell r="O15" t="str">
            <v>N/A</v>
          </cell>
        </row>
        <row r="19">
          <cell r="C19" t="str">
            <v xml:space="preserve">Source: </v>
          </cell>
        </row>
      </sheetData>
      <sheetData sheetId="53" refreshError="1">
        <row r="6">
          <cell r="C6" t="str">
            <v>M€</v>
          </cell>
          <cell r="D6" t="str">
            <v>Withdrawal</v>
          </cell>
          <cell r="E6" t="str">
            <v>Maximum</v>
          </cell>
          <cell r="F6" t="str">
            <v>Starting</v>
          </cell>
          <cell r="G6" t="str">
            <v>Ending</v>
          </cell>
          <cell r="H6" t="str">
            <v>Interest</v>
          </cell>
          <cell r="I6" t="str">
            <v>Guarantee</v>
          </cell>
        </row>
        <row r="7">
          <cell r="D7" t="str">
            <v>limit</v>
          </cell>
          <cell r="E7" t="str">
            <v>financing</v>
          </cell>
          <cell r="H7" t="str">
            <v>rate</v>
          </cell>
          <cell r="I7" t="str">
            <v>given</v>
          </cell>
        </row>
        <row r="8">
          <cell r="D8" t="str">
            <v>negotiated</v>
          </cell>
          <cell r="E8" t="str">
            <v>used in FY05</v>
          </cell>
          <cell r="H8" t="str">
            <v>%</v>
          </cell>
        </row>
        <row r="11">
          <cell r="C11" t="str">
            <v>Bank A</v>
          </cell>
          <cell r="D11">
            <v>0</v>
          </cell>
          <cell r="E11">
            <v>0</v>
          </cell>
          <cell r="F11">
            <v>0</v>
          </cell>
          <cell r="G11">
            <v>0</v>
          </cell>
          <cell r="H11">
            <v>0</v>
          </cell>
          <cell r="I11">
            <v>0</v>
          </cell>
        </row>
        <row r="12">
          <cell r="C12" t="str">
            <v>Bank B</v>
          </cell>
          <cell r="D12">
            <v>0</v>
          </cell>
          <cell r="E12">
            <v>0</v>
          </cell>
          <cell r="F12">
            <v>0</v>
          </cell>
          <cell r="G12">
            <v>0</v>
          </cell>
          <cell r="H12">
            <v>0</v>
          </cell>
          <cell r="I12">
            <v>0</v>
          </cell>
        </row>
        <row r="13">
          <cell r="C13" t="str">
            <v>Bank C</v>
          </cell>
          <cell r="D13">
            <v>0</v>
          </cell>
          <cell r="E13">
            <v>0</v>
          </cell>
          <cell r="F13">
            <v>0</v>
          </cell>
          <cell r="G13">
            <v>0</v>
          </cell>
          <cell r="H13">
            <v>0</v>
          </cell>
          <cell r="I13">
            <v>0</v>
          </cell>
        </row>
        <row r="14">
          <cell r="C14" t="str">
            <v>Bank D</v>
          </cell>
          <cell r="D14">
            <v>0</v>
          </cell>
          <cell r="E14">
            <v>0</v>
          </cell>
          <cell r="F14">
            <v>0</v>
          </cell>
          <cell r="G14">
            <v>0</v>
          </cell>
          <cell r="H14">
            <v>0</v>
          </cell>
          <cell r="I14">
            <v>0</v>
          </cell>
        </row>
        <row r="15">
          <cell r="C15" t="str">
            <v>Banking facilities</v>
          </cell>
          <cell r="D15">
            <v>0</v>
          </cell>
          <cell r="E15">
            <v>0</v>
          </cell>
          <cell r="F15">
            <v>0</v>
          </cell>
          <cell r="G15">
            <v>0</v>
          </cell>
        </row>
        <row r="18">
          <cell r="C18" t="str">
            <v xml:space="preserve">Source: </v>
          </cell>
        </row>
      </sheetData>
      <sheetData sheetId="54" refreshError="1">
        <row r="8">
          <cell r="C8" t="str">
            <v>M€</v>
          </cell>
          <cell r="D8" t="str">
            <v>FY06</v>
          </cell>
        </row>
        <row r="9">
          <cell r="D9" t="str">
            <v>Actual</v>
          </cell>
          <cell r="E9" t="str">
            <v>Ref</v>
          </cell>
        </row>
        <row r="11">
          <cell r="C11" t="str">
            <v>Net debt as per financial statements</v>
          </cell>
          <cell r="D11">
            <v>0</v>
          </cell>
        </row>
        <row r="13">
          <cell r="C13" t="str">
            <v>Item 1</v>
          </cell>
          <cell r="E13" t="str">
            <v>(1)</v>
          </cell>
        </row>
        <row r="14">
          <cell r="C14" t="str">
            <v>Item 2</v>
          </cell>
          <cell r="E14" t="str">
            <v>(2)</v>
          </cell>
        </row>
        <row r="15">
          <cell r="C15" t="str">
            <v>Item 3</v>
          </cell>
          <cell r="E15" t="str">
            <v>(3)</v>
          </cell>
        </row>
        <row r="16">
          <cell r="C16" t="str">
            <v>Item 4</v>
          </cell>
          <cell r="E16" t="str">
            <v>(4)</v>
          </cell>
        </row>
        <row r="17">
          <cell r="C17" t="str">
            <v>Item 5</v>
          </cell>
          <cell r="E17" t="str">
            <v>(5)</v>
          </cell>
        </row>
        <row r="18">
          <cell r="C18" t="str">
            <v>Item 6</v>
          </cell>
          <cell r="E18" t="str">
            <v>(6)</v>
          </cell>
        </row>
        <row r="19">
          <cell r="C19" t="str">
            <v>Adjusted net debt</v>
          </cell>
          <cell r="D19">
            <v>0</v>
          </cell>
        </row>
        <row r="21">
          <cell r="C21" t="str">
            <v>Source: Deloitte analysis</v>
          </cell>
        </row>
      </sheetData>
      <sheetData sheetId="55" refreshError="1">
        <row r="8">
          <cell r="C8" t="str">
            <v>M€</v>
          </cell>
          <cell r="D8" t="str">
            <v>FY03</v>
          </cell>
          <cell r="E8" t="str">
            <v>FY04</v>
          </cell>
          <cell r="F8" t="str">
            <v>FY05</v>
          </cell>
        </row>
        <row r="9">
          <cell r="D9" t="str">
            <v>Actual</v>
          </cell>
          <cell r="E9" t="str">
            <v>Actual</v>
          </cell>
          <cell r="F9" t="str">
            <v>Actual</v>
          </cell>
        </row>
        <row r="13">
          <cell r="C13" t="str">
            <v>Provision for returned goods</v>
          </cell>
          <cell r="D13">
            <v>0</v>
          </cell>
          <cell r="E13">
            <v>0</v>
          </cell>
          <cell r="F13">
            <v>0</v>
          </cell>
        </row>
        <row r="14">
          <cell r="C14" t="str">
            <v>Provision for warranties</v>
          </cell>
          <cell r="D14">
            <v>0</v>
          </cell>
          <cell r="E14">
            <v>0</v>
          </cell>
          <cell r="F14">
            <v>0</v>
          </cell>
        </row>
        <row r="15">
          <cell r="C15" t="str">
            <v>Provision for loss at completion</v>
          </cell>
          <cell r="D15">
            <v>0</v>
          </cell>
          <cell r="E15">
            <v>0</v>
          </cell>
          <cell r="F15">
            <v>0</v>
          </cell>
        </row>
        <row r="16">
          <cell r="C16" t="str">
            <v>Item 1</v>
          </cell>
          <cell r="D16">
            <v>0</v>
          </cell>
          <cell r="E16">
            <v>0</v>
          </cell>
          <cell r="F16">
            <v>0</v>
          </cell>
        </row>
        <row r="17">
          <cell r="C17" t="str">
            <v>Item 2</v>
          </cell>
          <cell r="D17">
            <v>0</v>
          </cell>
          <cell r="E17">
            <v>0</v>
          </cell>
          <cell r="F17">
            <v>0</v>
          </cell>
        </row>
        <row r="18">
          <cell r="C18" t="str">
            <v>"Operating" provisions</v>
          </cell>
          <cell r="D18">
            <v>0</v>
          </cell>
          <cell r="E18">
            <v>0</v>
          </cell>
          <cell r="F18">
            <v>0</v>
          </cell>
        </row>
        <row r="20">
          <cell r="C20" t="str">
            <v>Provision for commercial litigation</v>
          </cell>
          <cell r="D20">
            <v>0</v>
          </cell>
          <cell r="E20">
            <v>0</v>
          </cell>
          <cell r="F20">
            <v>0</v>
          </cell>
        </row>
        <row r="21">
          <cell r="C21" t="str">
            <v>Provision for employee litigation</v>
          </cell>
          <cell r="D21">
            <v>0</v>
          </cell>
          <cell r="E21">
            <v>0</v>
          </cell>
          <cell r="F21">
            <v>0</v>
          </cell>
        </row>
        <row r="22">
          <cell r="C22" t="str">
            <v>Restructuring provision</v>
          </cell>
          <cell r="D22">
            <v>0</v>
          </cell>
          <cell r="E22">
            <v>0</v>
          </cell>
          <cell r="F22">
            <v>0</v>
          </cell>
        </row>
        <row r="23">
          <cell r="C23" t="str">
            <v>Environmental provision</v>
          </cell>
          <cell r="D23">
            <v>0</v>
          </cell>
          <cell r="E23">
            <v>0</v>
          </cell>
          <cell r="F23">
            <v>0</v>
          </cell>
        </row>
        <row r="24">
          <cell r="C24" t="str">
            <v>Item 1</v>
          </cell>
          <cell r="D24">
            <v>0</v>
          </cell>
          <cell r="E24">
            <v>0</v>
          </cell>
          <cell r="F24">
            <v>0</v>
          </cell>
        </row>
        <row r="25">
          <cell r="C25" t="str">
            <v>Item 2</v>
          </cell>
          <cell r="D25">
            <v>0</v>
          </cell>
          <cell r="E25">
            <v>0</v>
          </cell>
          <cell r="F25">
            <v>0</v>
          </cell>
        </row>
        <row r="26">
          <cell r="C26" t="str">
            <v>"Other" provisions</v>
          </cell>
          <cell r="D26">
            <v>0</v>
          </cell>
          <cell r="E26">
            <v>0</v>
          </cell>
          <cell r="F26">
            <v>0</v>
          </cell>
        </row>
        <row r="28">
          <cell r="C28" t="str">
            <v>Pensions &amp; post retirement</v>
          </cell>
          <cell r="D28">
            <v>0</v>
          </cell>
          <cell r="E28">
            <v>0</v>
          </cell>
          <cell r="F28">
            <v>0</v>
          </cell>
        </row>
        <row r="30">
          <cell r="C30" t="str">
            <v>Provisions</v>
          </cell>
          <cell r="D30">
            <v>0</v>
          </cell>
          <cell r="E30">
            <v>0</v>
          </cell>
          <cell r="F30">
            <v>0</v>
          </cell>
        </row>
        <row r="32">
          <cell r="C32" t="str">
            <v xml:space="preserve">Source: </v>
          </cell>
        </row>
      </sheetData>
      <sheetData sheetId="56" refreshError="1">
        <row r="8">
          <cell r="C8" t="str">
            <v>M€</v>
          </cell>
          <cell r="D8" t="str">
            <v>FY03</v>
          </cell>
          <cell r="E8" t="str">
            <v>FY04</v>
          </cell>
          <cell r="F8" t="str">
            <v>FY04</v>
          </cell>
          <cell r="G8" t="str">
            <v>FY04</v>
          </cell>
          <cell r="H8" t="str">
            <v>FY04</v>
          </cell>
          <cell r="I8" t="str">
            <v>FY04</v>
          </cell>
          <cell r="J8" t="str">
            <v>FY05</v>
          </cell>
          <cell r="K8" t="str">
            <v>FY05</v>
          </cell>
          <cell r="L8" t="str">
            <v>FY05</v>
          </cell>
          <cell r="M8" t="str">
            <v>FY05</v>
          </cell>
          <cell r="N8" t="str">
            <v>FY05</v>
          </cell>
          <cell r="P8" t="str">
            <v>FY04</v>
          </cell>
          <cell r="Q8" t="str">
            <v>FY04</v>
          </cell>
          <cell r="S8" t="str">
            <v>FY05</v>
          </cell>
          <cell r="T8" t="str">
            <v>FY05</v>
          </cell>
        </row>
        <row r="9">
          <cell r="D9" t="str">
            <v>Actual</v>
          </cell>
          <cell r="E9" t="str">
            <v>Actual</v>
          </cell>
          <cell r="F9" t="str">
            <v>Actual</v>
          </cell>
          <cell r="G9" t="str">
            <v>Actual</v>
          </cell>
          <cell r="H9" t="str">
            <v>Actual</v>
          </cell>
          <cell r="I9" t="str">
            <v>Actual</v>
          </cell>
          <cell r="J9" t="str">
            <v>Actual</v>
          </cell>
          <cell r="K9" t="str">
            <v>Actual</v>
          </cell>
          <cell r="L9" t="str">
            <v>Actual</v>
          </cell>
          <cell r="M9" t="str">
            <v>Actual</v>
          </cell>
          <cell r="N9" t="str">
            <v>Actual</v>
          </cell>
          <cell r="P9" t="str">
            <v>Actual</v>
          </cell>
          <cell r="Q9" t="str">
            <v>Actual</v>
          </cell>
          <cell r="S9" t="str">
            <v>Actual</v>
          </cell>
          <cell r="T9" t="str">
            <v>Actual</v>
          </cell>
        </row>
        <row r="10">
          <cell r="D10" t="str">
            <v>BS</v>
          </cell>
          <cell r="E10" t="str">
            <v>Provisions</v>
          </cell>
          <cell r="F10" t="str">
            <v>Provisions</v>
          </cell>
          <cell r="G10" t="str">
            <v xml:space="preserve">Reversal </v>
          </cell>
          <cell r="H10" t="str">
            <v xml:space="preserve">Reversal </v>
          </cell>
          <cell r="I10" t="str">
            <v>BS</v>
          </cell>
          <cell r="J10" t="str">
            <v>Provisions</v>
          </cell>
          <cell r="K10" t="str">
            <v>Provisions</v>
          </cell>
          <cell r="L10" t="str">
            <v xml:space="preserve">Reversal </v>
          </cell>
          <cell r="M10" t="str">
            <v xml:space="preserve">Reversal </v>
          </cell>
          <cell r="N10" t="str">
            <v>BS</v>
          </cell>
          <cell r="P10" t="str">
            <v>Charge</v>
          </cell>
          <cell r="Q10" t="str">
            <v>Charge</v>
          </cell>
          <cell r="S10" t="str">
            <v>Charge</v>
          </cell>
          <cell r="T10" t="str">
            <v>Charge</v>
          </cell>
        </row>
        <row r="11">
          <cell r="E11" t="str">
            <v>above 
EBITDA</v>
          </cell>
          <cell r="F11" t="str">
            <v>below 
EBITDA</v>
          </cell>
          <cell r="G11" t="str">
            <v>above 
EBITDA</v>
          </cell>
          <cell r="H11" t="str">
            <v>below 
EBITDA</v>
          </cell>
          <cell r="J11" t="str">
            <v>above 
EBITDA</v>
          </cell>
          <cell r="K11" t="str">
            <v>below 
EBITDA</v>
          </cell>
          <cell r="L11" t="str">
            <v>above 
EBITDA</v>
          </cell>
          <cell r="M11" t="str">
            <v>below 
EBITDA</v>
          </cell>
          <cell r="P11" t="str">
            <v>above 
EBITDA</v>
          </cell>
          <cell r="Q11" t="str">
            <v>below 
EBITDA</v>
          </cell>
          <cell r="S11" t="str">
            <v>above 
EBITDA</v>
          </cell>
          <cell r="T11" t="str">
            <v>below 
EBITDA</v>
          </cell>
        </row>
        <row r="13">
          <cell r="C13" t="str">
            <v>Provision for returned goods</v>
          </cell>
          <cell r="D13">
            <v>0</v>
          </cell>
          <cell r="E13">
            <v>0</v>
          </cell>
          <cell r="F13">
            <v>0</v>
          </cell>
          <cell r="G13">
            <v>0</v>
          </cell>
          <cell r="H13">
            <v>0</v>
          </cell>
          <cell r="I13">
            <v>0</v>
          </cell>
          <cell r="J13">
            <v>0</v>
          </cell>
          <cell r="K13">
            <v>0</v>
          </cell>
          <cell r="L13">
            <v>0</v>
          </cell>
          <cell r="M13">
            <v>0</v>
          </cell>
          <cell r="N13">
            <v>0</v>
          </cell>
          <cell r="P13">
            <v>0</v>
          </cell>
          <cell r="Q13">
            <v>0</v>
          </cell>
          <cell r="S13">
            <v>0</v>
          </cell>
          <cell r="T13">
            <v>0</v>
          </cell>
        </row>
        <row r="14">
          <cell r="C14" t="str">
            <v>Provision for warranties</v>
          </cell>
          <cell r="D14">
            <v>0</v>
          </cell>
          <cell r="E14">
            <v>0</v>
          </cell>
          <cell r="F14">
            <v>0</v>
          </cell>
          <cell r="G14">
            <v>0</v>
          </cell>
          <cell r="H14">
            <v>0</v>
          </cell>
          <cell r="I14">
            <v>0</v>
          </cell>
          <cell r="J14">
            <v>0</v>
          </cell>
          <cell r="K14">
            <v>0</v>
          </cell>
          <cell r="L14">
            <v>0</v>
          </cell>
          <cell r="M14">
            <v>0</v>
          </cell>
          <cell r="N14">
            <v>0</v>
          </cell>
          <cell r="P14">
            <v>0</v>
          </cell>
          <cell r="Q14">
            <v>0</v>
          </cell>
          <cell r="S14">
            <v>0</v>
          </cell>
          <cell r="T14">
            <v>0</v>
          </cell>
        </row>
        <row r="15">
          <cell r="C15" t="str">
            <v>Provision for loss at completion</v>
          </cell>
          <cell r="D15">
            <v>0</v>
          </cell>
          <cell r="E15">
            <v>0</v>
          </cell>
          <cell r="F15">
            <v>0</v>
          </cell>
          <cell r="G15">
            <v>0</v>
          </cell>
          <cell r="H15">
            <v>0</v>
          </cell>
          <cell r="I15">
            <v>0</v>
          </cell>
          <cell r="J15">
            <v>0</v>
          </cell>
          <cell r="K15">
            <v>0</v>
          </cell>
          <cell r="L15">
            <v>0</v>
          </cell>
          <cell r="M15">
            <v>0</v>
          </cell>
          <cell r="N15">
            <v>0</v>
          </cell>
          <cell r="P15">
            <v>0</v>
          </cell>
          <cell r="Q15">
            <v>0</v>
          </cell>
          <cell r="S15">
            <v>0</v>
          </cell>
          <cell r="T15">
            <v>0</v>
          </cell>
        </row>
        <row r="16">
          <cell r="C16" t="str">
            <v>Item 1</v>
          </cell>
          <cell r="D16">
            <v>0</v>
          </cell>
          <cell r="E16">
            <v>0</v>
          </cell>
          <cell r="F16">
            <v>0</v>
          </cell>
          <cell r="G16">
            <v>0</v>
          </cell>
          <cell r="H16">
            <v>0</v>
          </cell>
          <cell r="I16">
            <v>0</v>
          </cell>
          <cell r="J16">
            <v>0</v>
          </cell>
          <cell r="K16">
            <v>0</v>
          </cell>
          <cell r="L16">
            <v>0</v>
          </cell>
          <cell r="M16">
            <v>0</v>
          </cell>
          <cell r="N16">
            <v>0</v>
          </cell>
          <cell r="P16">
            <v>0</v>
          </cell>
          <cell r="Q16">
            <v>0</v>
          </cell>
          <cell r="S16">
            <v>0</v>
          </cell>
          <cell r="T16">
            <v>0</v>
          </cell>
        </row>
        <row r="17">
          <cell r="C17" t="str">
            <v>Item 2</v>
          </cell>
          <cell r="D17">
            <v>0</v>
          </cell>
          <cell r="E17">
            <v>0</v>
          </cell>
          <cell r="F17">
            <v>0</v>
          </cell>
          <cell r="G17">
            <v>0</v>
          </cell>
          <cell r="H17">
            <v>0</v>
          </cell>
          <cell r="I17">
            <v>0</v>
          </cell>
          <cell r="J17">
            <v>0</v>
          </cell>
          <cell r="K17">
            <v>0</v>
          </cell>
          <cell r="L17">
            <v>0</v>
          </cell>
          <cell r="M17">
            <v>0</v>
          </cell>
          <cell r="N17">
            <v>0</v>
          </cell>
          <cell r="P17">
            <v>0</v>
          </cell>
          <cell r="Q17">
            <v>0</v>
          </cell>
          <cell r="S17">
            <v>0</v>
          </cell>
          <cell r="T17">
            <v>0</v>
          </cell>
        </row>
        <row r="18">
          <cell r="C18" t="str">
            <v>"Operating" provisions</v>
          </cell>
          <cell r="D18">
            <v>0</v>
          </cell>
          <cell r="E18">
            <v>0</v>
          </cell>
          <cell r="F18">
            <v>0</v>
          </cell>
          <cell r="G18">
            <v>0</v>
          </cell>
          <cell r="H18">
            <v>0</v>
          </cell>
          <cell r="I18">
            <v>0</v>
          </cell>
          <cell r="J18">
            <v>0</v>
          </cell>
          <cell r="K18">
            <v>0</v>
          </cell>
          <cell r="L18">
            <v>0</v>
          </cell>
          <cell r="M18">
            <v>0</v>
          </cell>
          <cell r="N18">
            <v>0</v>
          </cell>
          <cell r="P18">
            <v>0</v>
          </cell>
          <cell r="Q18">
            <v>0</v>
          </cell>
          <cell r="S18">
            <v>0</v>
          </cell>
          <cell r="T18">
            <v>0</v>
          </cell>
        </row>
        <row r="20">
          <cell r="C20" t="str">
            <v>Provision for commercial litigation</v>
          </cell>
          <cell r="D20">
            <v>0</v>
          </cell>
          <cell r="E20">
            <v>0</v>
          </cell>
          <cell r="F20">
            <v>0</v>
          </cell>
          <cell r="G20">
            <v>0</v>
          </cell>
          <cell r="H20">
            <v>0</v>
          </cell>
          <cell r="I20">
            <v>0</v>
          </cell>
          <cell r="J20">
            <v>0</v>
          </cell>
          <cell r="K20">
            <v>0</v>
          </cell>
          <cell r="L20">
            <v>0</v>
          </cell>
          <cell r="M20">
            <v>0</v>
          </cell>
          <cell r="N20">
            <v>0</v>
          </cell>
          <cell r="P20">
            <v>0</v>
          </cell>
          <cell r="Q20">
            <v>0</v>
          </cell>
          <cell r="S20">
            <v>0</v>
          </cell>
          <cell r="T20">
            <v>0</v>
          </cell>
        </row>
        <row r="21">
          <cell r="C21" t="str">
            <v>Provision for employee litigation</v>
          </cell>
          <cell r="D21">
            <v>0</v>
          </cell>
          <cell r="E21">
            <v>0</v>
          </cell>
          <cell r="F21">
            <v>0</v>
          </cell>
          <cell r="G21">
            <v>0</v>
          </cell>
          <cell r="H21">
            <v>0</v>
          </cell>
          <cell r="I21">
            <v>0</v>
          </cell>
          <cell r="J21">
            <v>0</v>
          </cell>
          <cell r="K21">
            <v>0</v>
          </cell>
          <cell r="L21">
            <v>0</v>
          </cell>
          <cell r="M21">
            <v>0</v>
          </cell>
          <cell r="N21">
            <v>0</v>
          </cell>
          <cell r="P21">
            <v>0</v>
          </cell>
          <cell r="Q21">
            <v>0</v>
          </cell>
          <cell r="S21">
            <v>0</v>
          </cell>
          <cell r="T21">
            <v>0</v>
          </cell>
        </row>
        <row r="22">
          <cell r="C22" t="str">
            <v>Restructuring provision</v>
          </cell>
          <cell r="D22">
            <v>0</v>
          </cell>
          <cell r="E22">
            <v>0</v>
          </cell>
          <cell r="F22">
            <v>0</v>
          </cell>
          <cell r="G22">
            <v>0</v>
          </cell>
          <cell r="H22">
            <v>0</v>
          </cell>
          <cell r="I22">
            <v>0</v>
          </cell>
          <cell r="J22">
            <v>0</v>
          </cell>
          <cell r="K22">
            <v>0</v>
          </cell>
          <cell r="L22">
            <v>0</v>
          </cell>
          <cell r="M22">
            <v>0</v>
          </cell>
          <cell r="N22">
            <v>0</v>
          </cell>
          <cell r="P22">
            <v>0</v>
          </cell>
          <cell r="Q22">
            <v>0</v>
          </cell>
          <cell r="S22">
            <v>0</v>
          </cell>
          <cell r="T22">
            <v>0</v>
          </cell>
        </row>
        <row r="23">
          <cell r="C23" t="str">
            <v>Environmental provision</v>
          </cell>
          <cell r="D23">
            <v>0</v>
          </cell>
          <cell r="E23">
            <v>0</v>
          </cell>
          <cell r="F23">
            <v>0</v>
          </cell>
          <cell r="G23">
            <v>0</v>
          </cell>
          <cell r="H23">
            <v>0</v>
          </cell>
          <cell r="I23">
            <v>0</v>
          </cell>
          <cell r="J23">
            <v>0</v>
          </cell>
          <cell r="K23">
            <v>0</v>
          </cell>
          <cell r="L23">
            <v>0</v>
          </cell>
          <cell r="M23">
            <v>0</v>
          </cell>
          <cell r="N23">
            <v>0</v>
          </cell>
          <cell r="P23">
            <v>0</v>
          </cell>
          <cell r="Q23">
            <v>0</v>
          </cell>
          <cell r="S23">
            <v>0</v>
          </cell>
          <cell r="T23">
            <v>0</v>
          </cell>
        </row>
        <row r="24">
          <cell r="C24" t="str">
            <v>Item 1</v>
          </cell>
          <cell r="D24">
            <v>0</v>
          </cell>
          <cell r="E24">
            <v>0</v>
          </cell>
          <cell r="F24">
            <v>0</v>
          </cell>
          <cell r="G24">
            <v>0</v>
          </cell>
          <cell r="H24">
            <v>0</v>
          </cell>
          <cell r="I24">
            <v>0</v>
          </cell>
          <cell r="J24">
            <v>0</v>
          </cell>
          <cell r="K24">
            <v>0</v>
          </cell>
          <cell r="L24">
            <v>0</v>
          </cell>
          <cell r="M24">
            <v>0</v>
          </cell>
          <cell r="N24">
            <v>0</v>
          </cell>
          <cell r="P24">
            <v>0</v>
          </cell>
          <cell r="Q24">
            <v>0</v>
          </cell>
          <cell r="S24">
            <v>0</v>
          </cell>
          <cell r="T24">
            <v>0</v>
          </cell>
        </row>
        <row r="25">
          <cell r="C25" t="str">
            <v>Item 2</v>
          </cell>
          <cell r="D25">
            <v>0</v>
          </cell>
          <cell r="E25">
            <v>0</v>
          </cell>
          <cell r="F25">
            <v>0</v>
          </cell>
          <cell r="G25">
            <v>0</v>
          </cell>
          <cell r="H25">
            <v>0</v>
          </cell>
          <cell r="I25">
            <v>0</v>
          </cell>
          <cell r="J25">
            <v>0</v>
          </cell>
          <cell r="K25">
            <v>0</v>
          </cell>
          <cell r="L25">
            <v>0</v>
          </cell>
          <cell r="M25">
            <v>0</v>
          </cell>
          <cell r="N25">
            <v>0</v>
          </cell>
          <cell r="P25">
            <v>0</v>
          </cell>
          <cell r="Q25">
            <v>0</v>
          </cell>
          <cell r="S25">
            <v>0</v>
          </cell>
          <cell r="T25">
            <v>0</v>
          </cell>
        </row>
        <row r="26">
          <cell r="C26" t="str">
            <v>"Other" provisions</v>
          </cell>
          <cell r="D26">
            <v>0</v>
          </cell>
          <cell r="E26">
            <v>0</v>
          </cell>
          <cell r="F26">
            <v>0</v>
          </cell>
          <cell r="G26">
            <v>0</v>
          </cell>
          <cell r="H26">
            <v>0</v>
          </cell>
          <cell r="I26">
            <v>0</v>
          </cell>
          <cell r="J26">
            <v>0</v>
          </cell>
          <cell r="K26">
            <v>0</v>
          </cell>
          <cell r="L26">
            <v>0</v>
          </cell>
          <cell r="M26">
            <v>0</v>
          </cell>
          <cell r="N26">
            <v>0</v>
          </cell>
          <cell r="P26">
            <v>0</v>
          </cell>
          <cell r="Q26">
            <v>0</v>
          </cell>
          <cell r="S26">
            <v>0</v>
          </cell>
          <cell r="T26">
            <v>0</v>
          </cell>
        </row>
        <row r="28">
          <cell r="C28" t="str">
            <v>Pensions &amp; post retirement</v>
          </cell>
          <cell r="D28">
            <v>0</v>
          </cell>
          <cell r="E28">
            <v>0</v>
          </cell>
          <cell r="F28">
            <v>0</v>
          </cell>
          <cell r="G28">
            <v>0</v>
          </cell>
          <cell r="H28">
            <v>0</v>
          </cell>
          <cell r="I28">
            <v>0</v>
          </cell>
          <cell r="J28">
            <v>0</v>
          </cell>
          <cell r="K28">
            <v>0</v>
          </cell>
          <cell r="L28">
            <v>0</v>
          </cell>
          <cell r="M28">
            <v>0</v>
          </cell>
          <cell r="N28">
            <v>0</v>
          </cell>
          <cell r="P28">
            <v>0</v>
          </cell>
          <cell r="Q28">
            <v>0</v>
          </cell>
          <cell r="S28">
            <v>0</v>
          </cell>
          <cell r="T28">
            <v>0</v>
          </cell>
        </row>
        <row r="30">
          <cell r="C30" t="str">
            <v>Provisions</v>
          </cell>
          <cell r="D30">
            <v>0</v>
          </cell>
          <cell r="E30">
            <v>0</v>
          </cell>
          <cell r="F30">
            <v>0</v>
          </cell>
          <cell r="G30">
            <v>0</v>
          </cell>
          <cell r="H30">
            <v>0</v>
          </cell>
          <cell r="I30">
            <v>0</v>
          </cell>
          <cell r="J30">
            <v>0</v>
          </cell>
          <cell r="K30">
            <v>0</v>
          </cell>
          <cell r="L30">
            <v>0</v>
          </cell>
          <cell r="M30">
            <v>0</v>
          </cell>
          <cell r="N30">
            <v>0</v>
          </cell>
          <cell r="P30">
            <v>0</v>
          </cell>
          <cell r="Q30">
            <v>0</v>
          </cell>
          <cell r="S30">
            <v>0</v>
          </cell>
          <cell r="T30">
            <v>0</v>
          </cell>
        </row>
        <row r="33">
          <cell r="C33" t="str">
            <v xml:space="preserve">Source: </v>
          </cell>
        </row>
      </sheetData>
      <sheetData sheetId="57" refreshError="1">
        <row r="8">
          <cell r="C8" t="str">
            <v>M€</v>
          </cell>
          <cell r="D8" t="str">
            <v>FY05</v>
          </cell>
          <cell r="E8" t="str">
            <v xml:space="preserve">Stage </v>
          </cell>
          <cell r="F8" t="str">
            <v>Maximum</v>
          </cell>
          <cell r="G8" t="str">
            <v>Probability</v>
          </cell>
          <cell r="H8" t="str">
            <v>Timing</v>
          </cell>
        </row>
        <row r="9">
          <cell r="D9" t="str">
            <v>Actual</v>
          </cell>
          <cell r="E9" t="str">
            <v>of the</v>
          </cell>
          <cell r="F9" t="str">
            <v>exposure</v>
          </cell>
          <cell r="G9" t="str">
            <v>of</v>
          </cell>
          <cell r="H9" t="str">
            <v>of</v>
          </cell>
        </row>
        <row r="10">
          <cell r="E10" t="str">
            <v>process</v>
          </cell>
          <cell r="G10" t="str">
            <v>occurrence</v>
          </cell>
          <cell r="H10" t="str">
            <v>cash out</v>
          </cell>
        </row>
        <row r="13">
          <cell r="C13" t="str">
            <v>Provision for returned goods</v>
          </cell>
          <cell r="D13">
            <v>0</v>
          </cell>
        </row>
        <row r="14">
          <cell r="C14" t="str">
            <v>Provision for warranties</v>
          </cell>
          <cell r="D14">
            <v>0</v>
          </cell>
        </row>
        <row r="15">
          <cell r="C15" t="str">
            <v>Provision for loss at completion</v>
          </cell>
          <cell r="D15">
            <v>0</v>
          </cell>
        </row>
        <row r="16">
          <cell r="C16" t="str">
            <v>Item 1</v>
          </cell>
          <cell r="D16">
            <v>0</v>
          </cell>
        </row>
        <row r="17">
          <cell r="C17" t="str">
            <v>Item 2</v>
          </cell>
          <cell r="D17">
            <v>0</v>
          </cell>
        </row>
        <row r="18">
          <cell r="C18" t="str">
            <v>"Operating" provisions</v>
          </cell>
          <cell r="D18">
            <v>0</v>
          </cell>
        </row>
        <row r="20">
          <cell r="C20" t="str">
            <v>Provision for commercial litigation</v>
          </cell>
          <cell r="D20">
            <v>0</v>
          </cell>
        </row>
        <row r="21">
          <cell r="C21" t="str">
            <v>Provision for employee litigation</v>
          </cell>
          <cell r="D21">
            <v>0</v>
          </cell>
        </row>
        <row r="22">
          <cell r="C22" t="str">
            <v>Restructuring provision</v>
          </cell>
          <cell r="D22">
            <v>0</v>
          </cell>
        </row>
        <row r="23">
          <cell r="C23" t="str">
            <v>Environmental provision</v>
          </cell>
          <cell r="D23">
            <v>0</v>
          </cell>
        </row>
        <row r="24">
          <cell r="C24" t="str">
            <v>Item 1</v>
          </cell>
          <cell r="D24">
            <v>0</v>
          </cell>
        </row>
        <row r="25">
          <cell r="C25" t="str">
            <v>Item 2</v>
          </cell>
          <cell r="D25">
            <v>0</v>
          </cell>
        </row>
        <row r="26">
          <cell r="C26" t="str">
            <v>"Other" provisions</v>
          </cell>
          <cell r="D26">
            <v>0</v>
          </cell>
        </row>
        <row r="28">
          <cell r="C28" t="str">
            <v>Pensions &amp; post retirement</v>
          </cell>
          <cell r="D28">
            <v>0</v>
          </cell>
        </row>
        <row r="30">
          <cell r="C30" t="str">
            <v>Provisions</v>
          </cell>
          <cell r="D30">
            <v>0</v>
          </cell>
        </row>
        <row r="32">
          <cell r="C32" t="str">
            <v xml:space="preserve">Source: </v>
          </cell>
        </row>
      </sheetData>
      <sheetData sheetId="58" refreshError="1">
        <row r="8">
          <cell r="C8" t="str">
            <v>M€</v>
          </cell>
          <cell r="D8" t="str">
            <v>FY05</v>
          </cell>
          <cell r="E8" t="str">
            <v>FY05</v>
          </cell>
          <cell r="F8" t="str">
            <v>FY05</v>
          </cell>
          <cell r="G8" t="str">
            <v>FY05</v>
          </cell>
        </row>
        <row r="9">
          <cell r="D9" t="str">
            <v>Actual</v>
          </cell>
          <cell r="E9" t="str">
            <v>Obligation</v>
          </cell>
          <cell r="F9" t="str">
            <v>Fair value</v>
          </cell>
          <cell r="G9" t="str">
            <v>Headcount</v>
          </cell>
        </row>
        <row r="10">
          <cell r="D10" t="str">
            <v>Amount accrued</v>
          </cell>
          <cell r="F10" t="str">
            <v>of asset</v>
          </cell>
        </row>
        <row r="13">
          <cell r="C13" t="str">
            <v>Country 1</v>
          </cell>
          <cell r="D13">
            <v>0</v>
          </cell>
          <cell r="E13">
            <v>0</v>
          </cell>
          <cell r="F13">
            <v>0</v>
          </cell>
          <cell r="G13">
            <v>0</v>
          </cell>
        </row>
        <row r="14">
          <cell r="C14" t="str">
            <v>Country 2</v>
          </cell>
          <cell r="D14">
            <v>0</v>
          </cell>
          <cell r="E14">
            <v>0</v>
          </cell>
          <cell r="F14">
            <v>0</v>
          </cell>
          <cell r="G14">
            <v>0</v>
          </cell>
        </row>
        <row r="15">
          <cell r="C15" t="str">
            <v>Item 1</v>
          </cell>
          <cell r="D15">
            <v>0</v>
          </cell>
          <cell r="E15">
            <v>0</v>
          </cell>
          <cell r="F15">
            <v>0</v>
          </cell>
          <cell r="G15">
            <v>0</v>
          </cell>
        </row>
        <row r="16">
          <cell r="C16" t="str">
            <v>Item 2</v>
          </cell>
          <cell r="D16">
            <v>0</v>
          </cell>
          <cell r="E16">
            <v>0</v>
          </cell>
          <cell r="F16">
            <v>0</v>
          </cell>
          <cell r="G16">
            <v>0</v>
          </cell>
        </row>
        <row r="17">
          <cell r="C17" t="str">
            <v>Pensions &amp; post retirement</v>
          </cell>
          <cell r="D17">
            <v>0</v>
          </cell>
          <cell r="E17">
            <v>0</v>
          </cell>
          <cell r="F17">
            <v>0</v>
          </cell>
          <cell r="G17">
            <v>0</v>
          </cell>
        </row>
        <row r="20">
          <cell r="C20" t="str">
            <v>Actuarial assumptions</v>
          </cell>
          <cell r="D20" t="str">
            <v>Country 1</v>
          </cell>
          <cell r="E20" t="str">
            <v>Country 2</v>
          </cell>
          <cell r="F20" t="str">
            <v>Item 1</v>
          </cell>
          <cell r="G20" t="str">
            <v>Item 2</v>
          </cell>
        </row>
        <row r="21">
          <cell r="C21" t="str">
            <v>Discount rate</v>
          </cell>
        </row>
        <row r="22">
          <cell r="C22" t="str">
            <v>Retirement age</v>
          </cell>
        </row>
        <row r="23">
          <cell r="C23" t="str">
            <v>Annual salary increase</v>
          </cell>
        </row>
        <row r="24">
          <cell r="C24" t="str">
            <v>Turnover rate</v>
          </cell>
        </row>
        <row r="25">
          <cell r="C25" t="str">
            <v>Other - to be described</v>
          </cell>
        </row>
        <row r="26">
          <cell r="C26" t="str">
            <v xml:space="preserve">Date of the latest external independant appraisal </v>
          </cell>
        </row>
        <row r="27">
          <cell r="C27" t="str">
            <v xml:space="preserve">Gaap followed </v>
          </cell>
        </row>
        <row r="29">
          <cell r="C29" t="str">
            <v xml:space="preserve">Source: </v>
          </cell>
        </row>
      </sheetData>
      <sheetData sheetId="59" refreshError="1">
        <row r="8">
          <cell r="C8" t="str">
            <v>M€</v>
          </cell>
          <cell r="D8" t="str">
            <v>FY06</v>
          </cell>
        </row>
        <row r="9">
          <cell r="D9" t="str">
            <v>Actual</v>
          </cell>
        </row>
        <row r="11">
          <cell r="C11" t="str">
            <v>Item 1</v>
          </cell>
          <cell r="D11">
            <v>0</v>
          </cell>
        </row>
        <row r="12">
          <cell r="C12" t="str">
            <v>Item 2</v>
          </cell>
          <cell r="D12">
            <v>0</v>
          </cell>
        </row>
        <row r="13">
          <cell r="C13" t="str">
            <v>Item 3</v>
          </cell>
          <cell r="D13">
            <v>0</v>
          </cell>
        </row>
        <row r="14">
          <cell r="C14" t="str">
            <v>Guarantees given</v>
          </cell>
          <cell r="D14">
            <v>0</v>
          </cell>
        </row>
        <row r="17">
          <cell r="C17" t="str">
            <v>Item 1</v>
          </cell>
          <cell r="D17">
            <v>0</v>
          </cell>
        </row>
        <row r="18">
          <cell r="C18" t="str">
            <v>Item 2</v>
          </cell>
          <cell r="D18">
            <v>0</v>
          </cell>
        </row>
        <row r="19">
          <cell r="C19" t="str">
            <v>Item 3</v>
          </cell>
          <cell r="D19">
            <v>0</v>
          </cell>
        </row>
        <row r="20">
          <cell r="C20" t="str">
            <v>Guarantees received</v>
          </cell>
          <cell r="D20">
            <v>0</v>
          </cell>
        </row>
        <row r="22">
          <cell r="C22" t="str">
            <v xml:space="preserve">Source: </v>
          </cell>
        </row>
      </sheetData>
      <sheetData sheetId="60" refreshError="1"/>
      <sheetData sheetId="61" refreshError="1">
        <row r="7">
          <cell r="C7" t="str">
            <v>M€</v>
          </cell>
          <cell r="D7" t="str">
            <v>FY04</v>
          </cell>
          <cell r="E7" t="str">
            <v>FY05</v>
          </cell>
          <cell r="F7" t="str">
            <v>FY06</v>
          </cell>
        </row>
        <row r="8">
          <cell r="D8" t="str">
            <v>Actual</v>
          </cell>
          <cell r="E8" t="str">
            <v>Actual</v>
          </cell>
          <cell r="F8" t="str">
            <v>Actual</v>
          </cell>
        </row>
        <row r="10">
          <cell r="C10" t="str">
            <v>EBIT</v>
          </cell>
          <cell r="D10">
            <v>100</v>
          </cell>
          <cell r="E10">
            <v>200</v>
          </cell>
          <cell r="F10">
            <v>300</v>
          </cell>
        </row>
        <row r="11">
          <cell r="C11" t="str">
            <v>Depreciation / amortisation</v>
          </cell>
          <cell r="D11">
            <v>-10</v>
          </cell>
          <cell r="E11">
            <v>-20</v>
          </cell>
          <cell r="F11">
            <v>-30</v>
          </cell>
        </row>
        <row r="12">
          <cell r="C12" t="str">
            <v>EBITDA</v>
          </cell>
          <cell r="D12">
            <v>110</v>
          </cell>
          <cell r="E12">
            <v>220</v>
          </cell>
          <cell r="F12">
            <v>330</v>
          </cell>
        </row>
        <row r="14">
          <cell r="C14" t="str">
            <v>Change in stocks</v>
          </cell>
          <cell r="D14">
            <v>50</v>
          </cell>
          <cell r="E14">
            <v>50</v>
          </cell>
          <cell r="F14">
            <v>50</v>
          </cell>
        </row>
        <row r="15">
          <cell r="C15" t="str">
            <v>Change in trade receivables</v>
          </cell>
          <cell r="D15">
            <v>50</v>
          </cell>
          <cell r="E15">
            <v>50</v>
          </cell>
          <cell r="F15">
            <v>50</v>
          </cell>
        </row>
        <row r="16">
          <cell r="C16" t="str">
            <v>Change in trade payables</v>
          </cell>
          <cell r="D16">
            <v>-40</v>
          </cell>
          <cell r="E16">
            <v>-40</v>
          </cell>
          <cell r="F16">
            <v>-40</v>
          </cell>
        </row>
        <row r="17">
          <cell r="C17" t="str">
            <v>Change in working capital</v>
          </cell>
          <cell r="D17">
            <v>60</v>
          </cell>
          <cell r="E17">
            <v>60</v>
          </cell>
          <cell r="F17">
            <v>60</v>
          </cell>
        </row>
        <row r="19">
          <cell r="C19" t="str">
            <v>Net cash from operations</v>
          </cell>
          <cell r="D19">
            <v>170</v>
          </cell>
          <cell r="E19">
            <v>280</v>
          </cell>
          <cell r="F19">
            <v>390</v>
          </cell>
        </row>
        <row r="21">
          <cell r="C21" t="str">
            <v>Provision movements</v>
          </cell>
          <cell r="D21">
            <v>-5</v>
          </cell>
          <cell r="E21">
            <v>5</v>
          </cell>
          <cell r="F21">
            <v>-5</v>
          </cell>
        </row>
        <row r="22">
          <cell r="C22" t="str">
            <v>Capital expenditure</v>
          </cell>
          <cell r="D22">
            <v>-100</v>
          </cell>
          <cell r="E22">
            <v>-100</v>
          </cell>
          <cell r="F22">
            <v>-100</v>
          </cell>
        </row>
        <row r="23">
          <cell r="C23" t="str">
            <v>Interest paid</v>
          </cell>
          <cell r="D23">
            <v>-5</v>
          </cell>
          <cell r="E23">
            <v>-5</v>
          </cell>
          <cell r="F23">
            <v>-5</v>
          </cell>
        </row>
        <row r="24">
          <cell r="C24" t="str">
            <v>Tax paid</v>
          </cell>
          <cell r="D24">
            <v>-10</v>
          </cell>
          <cell r="E24">
            <v>-10</v>
          </cell>
          <cell r="F24">
            <v>-10</v>
          </cell>
        </row>
        <row r="25">
          <cell r="C25" t="str">
            <v>Other cash movements</v>
          </cell>
          <cell r="D25">
            <v>0</v>
          </cell>
          <cell r="E25">
            <v>0</v>
          </cell>
          <cell r="F25">
            <v>0</v>
          </cell>
        </row>
        <row r="26">
          <cell r="C26" t="str">
            <v>Net cash flow before financing</v>
          </cell>
          <cell r="D26">
            <v>50</v>
          </cell>
          <cell r="E26">
            <v>170</v>
          </cell>
          <cell r="F26">
            <v>270</v>
          </cell>
        </row>
        <row r="28">
          <cell r="C28" t="str">
            <v>Loans received</v>
          </cell>
          <cell r="D28">
            <v>10</v>
          </cell>
          <cell r="E28">
            <v>10</v>
          </cell>
          <cell r="F28">
            <v>10</v>
          </cell>
        </row>
        <row r="29">
          <cell r="C29" t="str">
            <v>Loan repayments</v>
          </cell>
          <cell r="D29">
            <v>-5</v>
          </cell>
          <cell r="E29">
            <v>-5</v>
          </cell>
          <cell r="F29">
            <v>-20</v>
          </cell>
        </row>
        <row r="30">
          <cell r="C30" t="str">
            <v>Other financing activities</v>
          </cell>
          <cell r="D30">
            <v>0</v>
          </cell>
          <cell r="E30">
            <v>0</v>
          </cell>
          <cell r="F30">
            <v>0</v>
          </cell>
        </row>
        <row r="31">
          <cell r="C31" t="str">
            <v>Net cash in financing activities</v>
          </cell>
          <cell r="D31">
            <v>5</v>
          </cell>
          <cell r="E31">
            <v>5</v>
          </cell>
          <cell r="F31">
            <v>-10</v>
          </cell>
        </row>
        <row r="33">
          <cell r="C33" t="str">
            <v>Net increase / (decrease) in cash</v>
          </cell>
          <cell r="D33">
            <v>55</v>
          </cell>
          <cell r="E33">
            <v>175</v>
          </cell>
          <cell r="F33">
            <v>260</v>
          </cell>
        </row>
        <row r="35">
          <cell r="C35" t="str">
            <v>Opening cash</v>
          </cell>
          <cell r="D35">
            <v>0</v>
          </cell>
          <cell r="E35">
            <v>55</v>
          </cell>
          <cell r="F35">
            <v>230</v>
          </cell>
        </row>
        <row r="36">
          <cell r="C36" t="str">
            <v>Closing cash</v>
          </cell>
          <cell r="D36">
            <v>55</v>
          </cell>
          <cell r="E36">
            <v>230</v>
          </cell>
          <cell r="F36">
            <v>490</v>
          </cell>
        </row>
        <row r="38">
          <cell r="C38" t="str">
            <v>Source:</v>
          </cell>
        </row>
      </sheetData>
      <sheetData sheetId="62" refreshError="1">
        <row r="10">
          <cell r="C10" t="str">
            <v>M€</v>
          </cell>
          <cell r="D10" t="str">
            <v>FY04</v>
          </cell>
          <cell r="E10" t="str">
            <v>FY05</v>
          </cell>
          <cell r="F10" t="str">
            <v>FY06</v>
          </cell>
        </row>
        <row r="11">
          <cell r="D11" t="str">
            <v>Actual</v>
          </cell>
          <cell r="E11" t="str">
            <v>Actual</v>
          </cell>
          <cell r="F11" t="str">
            <v>Actual</v>
          </cell>
        </row>
        <row r="13">
          <cell r="C13" t="str">
            <v>Stock</v>
          </cell>
          <cell r="D13">
            <v>200</v>
          </cell>
          <cell r="E13">
            <v>250</v>
          </cell>
          <cell r="F13">
            <v>400</v>
          </cell>
        </row>
        <row r="14">
          <cell r="C14" t="str">
            <v>Trade receivables</v>
          </cell>
          <cell r="D14">
            <v>200</v>
          </cell>
          <cell r="E14">
            <v>225</v>
          </cell>
          <cell r="F14">
            <v>350</v>
          </cell>
        </row>
        <row r="15">
          <cell r="C15" t="str">
            <v>Other receivables</v>
          </cell>
          <cell r="D15">
            <v>20</v>
          </cell>
          <cell r="E15">
            <v>30</v>
          </cell>
          <cell r="F15">
            <v>25</v>
          </cell>
        </row>
        <row r="16">
          <cell r="C16" t="str">
            <v>Trade payables</v>
          </cell>
          <cell r="D16">
            <v>-300</v>
          </cell>
          <cell r="E16">
            <v>-320</v>
          </cell>
          <cell r="F16">
            <v>-270</v>
          </cell>
        </row>
        <row r="17">
          <cell r="C17" t="str">
            <v>Other payables</v>
          </cell>
          <cell r="D17">
            <v>-10</v>
          </cell>
          <cell r="E17">
            <v>-10</v>
          </cell>
          <cell r="F17">
            <v>-10</v>
          </cell>
        </row>
        <row r="18">
          <cell r="C18" t="str">
            <v>Total working capital</v>
          </cell>
          <cell r="D18">
            <v>110</v>
          </cell>
          <cell r="E18">
            <v>175</v>
          </cell>
          <cell r="F18">
            <v>495</v>
          </cell>
        </row>
        <row r="20">
          <cell r="C20" t="str">
            <v>Ratios</v>
          </cell>
        </row>
        <row r="21">
          <cell r="C21" t="str">
            <v>Stock days (COS)</v>
          </cell>
          <cell r="D21">
            <v>182.5</v>
          </cell>
          <cell r="E21">
            <v>190.10416666666669</v>
          </cell>
          <cell r="F21">
            <v>187.17948717948715</v>
          </cell>
        </row>
        <row r="22">
          <cell r="C22" t="str">
            <v>Debtor days (sales)</v>
          </cell>
          <cell r="D22">
            <v>97.00888888888889</v>
          </cell>
          <cell r="E22">
            <v>109.13499999999999</v>
          </cell>
          <cell r="F22">
            <v>169.76555555555555</v>
          </cell>
        </row>
        <row r="23">
          <cell r="C23" t="str">
            <v>Creditor days (COS)</v>
          </cell>
          <cell r="D23">
            <v>327.40500000000003</v>
          </cell>
          <cell r="E23">
            <v>291.02666666666664</v>
          </cell>
          <cell r="F23">
            <v>151.10999999999999</v>
          </cell>
        </row>
        <row r="25">
          <cell r="C25" t="str">
            <v>Source:</v>
          </cell>
        </row>
      </sheetData>
      <sheetData sheetId="63" refreshError="1"/>
      <sheetData sheetId="64" refreshError="1">
        <row r="9">
          <cell r="C9" t="str">
            <v>M€</v>
          </cell>
          <cell r="D9" t="str">
            <v>FY03</v>
          </cell>
          <cell r="E9" t="str">
            <v>FY04</v>
          </cell>
          <cell r="F9" t="str">
            <v>FY05</v>
          </cell>
        </row>
        <row r="10">
          <cell r="D10" t="str">
            <v>Actual</v>
          </cell>
          <cell r="E10" t="str">
            <v>Actual</v>
          </cell>
          <cell r="F10" t="str">
            <v>Actual</v>
          </cell>
        </row>
        <row r="12">
          <cell r="C12" t="str">
            <v>Stock</v>
          </cell>
          <cell r="D12">
            <v>58.980821917808214</v>
          </cell>
          <cell r="E12">
            <v>70.776986301369845</v>
          </cell>
          <cell r="F12">
            <v>115.01260273972602</v>
          </cell>
        </row>
        <row r="13">
          <cell r="C13" t="str">
            <v>Trade receivables</v>
          </cell>
          <cell r="D13">
            <v>176.94246575342461</v>
          </cell>
          <cell r="E13">
            <v>176.94246575342461</v>
          </cell>
          <cell r="F13">
            <v>176.94246575342461</v>
          </cell>
        </row>
        <row r="14">
          <cell r="C14" t="str">
            <v>Trade payables</v>
          </cell>
          <cell r="D14">
            <v>-117.96164383561643</v>
          </cell>
          <cell r="E14">
            <v>-141.55397260273969</v>
          </cell>
          <cell r="F14">
            <v>-230.02520547945204</v>
          </cell>
        </row>
        <row r="15">
          <cell r="C15" t="str">
            <v>Total working capital</v>
          </cell>
          <cell r="D15">
            <v>117.9616438356164</v>
          </cell>
          <cell r="E15">
            <v>106.16547945205477</v>
          </cell>
          <cell r="F15">
            <v>61.929863013698593</v>
          </cell>
        </row>
        <row r="17">
          <cell r="C17" t="str">
            <v>Ratios</v>
          </cell>
        </row>
        <row r="18">
          <cell r="C18" t="str">
            <v>Stock days (COS)</v>
          </cell>
          <cell r="D18">
            <v>45</v>
          </cell>
          <cell r="E18">
            <v>45</v>
          </cell>
          <cell r="F18">
            <v>45</v>
          </cell>
        </row>
        <row r="19">
          <cell r="C19" t="str">
            <v>Debtor days (sales)</v>
          </cell>
          <cell r="D19">
            <v>60</v>
          </cell>
          <cell r="E19">
            <v>60</v>
          </cell>
          <cell r="F19">
            <v>60</v>
          </cell>
        </row>
        <row r="20">
          <cell r="C20" t="str">
            <v>Creditor days (COS)</v>
          </cell>
          <cell r="D20">
            <v>90</v>
          </cell>
          <cell r="E20">
            <v>90</v>
          </cell>
          <cell r="F20">
            <v>90</v>
          </cell>
        </row>
        <row r="22">
          <cell r="C22" t="str">
            <v>Source:</v>
          </cell>
        </row>
      </sheetData>
      <sheetData sheetId="65" refreshError="1"/>
      <sheetData sheetId="66" refreshError="1"/>
      <sheetData sheetId="67" refreshError="1">
        <row r="8">
          <cell r="C8" t="str">
            <v>M€</v>
          </cell>
          <cell r="D8" t="str">
            <v>FY04</v>
          </cell>
          <cell r="E8" t="str">
            <v>FY05</v>
          </cell>
          <cell r="F8" t="str">
            <v>FY06</v>
          </cell>
        </row>
        <row r="9">
          <cell r="D9" t="str">
            <v>Actual</v>
          </cell>
          <cell r="E9" t="str">
            <v>Actual</v>
          </cell>
          <cell r="F9" t="str">
            <v>Actual</v>
          </cell>
        </row>
        <row r="11">
          <cell r="C11" t="str">
            <v>Project 1</v>
          </cell>
          <cell r="D11">
            <v>1</v>
          </cell>
          <cell r="E11">
            <v>1</v>
          </cell>
          <cell r="F11">
            <v>1</v>
          </cell>
        </row>
        <row r="12">
          <cell r="C12" t="str">
            <v>Project 2</v>
          </cell>
          <cell r="D12">
            <v>1</v>
          </cell>
          <cell r="E12">
            <v>1</v>
          </cell>
          <cell r="F12">
            <v>1</v>
          </cell>
        </row>
        <row r="13">
          <cell r="C13" t="str">
            <v>Project 3</v>
          </cell>
          <cell r="D13">
            <v>1</v>
          </cell>
          <cell r="E13">
            <v>1</v>
          </cell>
          <cell r="F13">
            <v>1</v>
          </cell>
        </row>
        <row r="14">
          <cell r="C14" t="str">
            <v>Project 4</v>
          </cell>
          <cell r="D14">
            <v>1</v>
          </cell>
          <cell r="E14">
            <v>1</v>
          </cell>
          <cell r="F14">
            <v>1</v>
          </cell>
        </row>
        <row r="15">
          <cell r="C15" t="str">
            <v>Project 5</v>
          </cell>
          <cell r="D15">
            <v>1</v>
          </cell>
          <cell r="E15">
            <v>1</v>
          </cell>
          <cell r="F15">
            <v>1</v>
          </cell>
        </row>
        <row r="16">
          <cell r="C16" t="str">
            <v>Growth projects</v>
          </cell>
          <cell r="D16">
            <v>5</v>
          </cell>
          <cell r="E16">
            <v>5</v>
          </cell>
          <cell r="F16">
            <v>5</v>
          </cell>
        </row>
        <row r="18">
          <cell r="C18" t="str">
            <v>Project 6</v>
          </cell>
          <cell r="D18">
            <v>2</v>
          </cell>
          <cell r="E18">
            <v>2</v>
          </cell>
          <cell r="F18">
            <v>2</v>
          </cell>
        </row>
        <row r="19">
          <cell r="C19" t="str">
            <v>Project 7</v>
          </cell>
          <cell r="D19">
            <v>2</v>
          </cell>
          <cell r="E19">
            <v>2</v>
          </cell>
          <cell r="F19">
            <v>2</v>
          </cell>
        </row>
        <row r="20">
          <cell r="C20" t="str">
            <v>Project 8</v>
          </cell>
          <cell r="D20">
            <v>2</v>
          </cell>
          <cell r="E20">
            <v>2</v>
          </cell>
          <cell r="F20">
            <v>2</v>
          </cell>
        </row>
        <row r="21">
          <cell r="C21" t="str">
            <v>Project 9</v>
          </cell>
          <cell r="D21">
            <v>2</v>
          </cell>
          <cell r="E21">
            <v>2</v>
          </cell>
          <cell r="F21">
            <v>2</v>
          </cell>
        </row>
        <row r="22">
          <cell r="C22" t="str">
            <v>Project 10</v>
          </cell>
          <cell r="D22">
            <v>2</v>
          </cell>
          <cell r="E22">
            <v>2</v>
          </cell>
          <cell r="F22">
            <v>2</v>
          </cell>
        </row>
        <row r="23">
          <cell r="C23" t="str">
            <v>Maintenance projects</v>
          </cell>
          <cell r="D23">
            <v>10</v>
          </cell>
          <cell r="E23">
            <v>10</v>
          </cell>
          <cell r="F23">
            <v>10</v>
          </cell>
        </row>
        <row r="25">
          <cell r="C25" t="str">
            <v>Project 11</v>
          </cell>
          <cell r="D25">
            <v>0</v>
          </cell>
          <cell r="E25">
            <v>0</v>
          </cell>
          <cell r="F25">
            <v>0</v>
          </cell>
        </row>
        <row r="26">
          <cell r="C26" t="str">
            <v>Project 12</v>
          </cell>
          <cell r="D26">
            <v>0</v>
          </cell>
          <cell r="E26">
            <v>0</v>
          </cell>
          <cell r="F26">
            <v>0</v>
          </cell>
        </row>
        <row r="27">
          <cell r="C27" t="str">
            <v>Project 13</v>
          </cell>
          <cell r="D27">
            <v>0</v>
          </cell>
          <cell r="E27">
            <v>0</v>
          </cell>
          <cell r="F27">
            <v>0</v>
          </cell>
        </row>
        <row r="28">
          <cell r="C28" t="str">
            <v>Project 14</v>
          </cell>
          <cell r="D28">
            <v>0</v>
          </cell>
          <cell r="E28">
            <v>0</v>
          </cell>
          <cell r="F28">
            <v>0</v>
          </cell>
        </row>
        <row r="29">
          <cell r="C29" t="str">
            <v>Project 15</v>
          </cell>
          <cell r="D29">
            <v>0</v>
          </cell>
          <cell r="E29">
            <v>0</v>
          </cell>
          <cell r="F29">
            <v>0</v>
          </cell>
        </row>
        <row r="30">
          <cell r="C30" t="str">
            <v>Compliance projects</v>
          </cell>
          <cell r="D30">
            <v>0</v>
          </cell>
          <cell r="E30">
            <v>0</v>
          </cell>
          <cell r="F30">
            <v>0</v>
          </cell>
        </row>
        <row r="32">
          <cell r="C32" t="str">
            <v>Total capital expenditure</v>
          </cell>
          <cell r="D32">
            <v>15</v>
          </cell>
          <cell r="E32">
            <v>15</v>
          </cell>
          <cell r="F32">
            <v>15</v>
          </cell>
        </row>
        <row r="33">
          <cell r="C33" t="str">
            <v>Depreciation</v>
          </cell>
          <cell r="D33">
            <v>-23</v>
          </cell>
          <cell r="E33">
            <v>-35</v>
          </cell>
          <cell r="F33">
            <v>-32</v>
          </cell>
        </row>
        <row r="35">
          <cell r="C35" t="str">
            <v xml:space="preserve">Source: </v>
          </cell>
        </row>
      </sheetData>
      <sheetData sheetId="68" refreshError="1"/>
      <sheetData sheetId="69" refreshError="1"/>
      <sheetData sheetId="70" refreshError="1"/>
      <sheetData sheetId="71" refreshError="1"/>
      <sheetData sheetId="72" refreshError="1">
        <row r="7">
          <cell r="C7" t="str">
            <v>M€</v>
          </cell>
          <cell r="D7" t="str">
            <v>FY05</v>
          </cell>
          <cell r="E7" t="str">
            <v>FY06</v>
          </cell>
          <cell r="F7" t="str">
            <v>FY07</v>
          </cell>
          <cell r="G7" t="str">
            <v>FY08</v>
          </cell>
          <cell r="H7" t="str">
            <v>FY09</v>
          </cell>
        </row>
        <row r="8">
          <cell r="D8" t="str">
            <v>Actual</v>
          </cell>
          <cell r="E8" t="str">
            <v>Budget</v>
          </cell>
          <cell r="F8" t="str">
            <v>Forecast</v>
          </cell>
          <cell r="G8" t="str">
            <v>Forecast</v>
          </cell>
          <cell r="H8" t="str">
            <v>Forecast</v>
          </cell>
        </row>
        <row r="10">
          <cell r="C10" t="str">
            <v>Net sales</v>
          </cell>
          <cell r="D10">
            <v>100</v>
          </cell>
          <cell r="E10">
            <v>110</v>
          </cell>
          <cell r="F10">
            <v>120</v>
          </cell>
          <cell r="G10">
            <v>130</v>
          </cell>
          <cell r="H10">
            <v>140</v>
          </cell>
        </row>
        <row r="11">
          <cell r="C11" t="str">
            <v>% growth</v>
          </cell>
          <cell r="E11">
            <v>0.10000000000000009</v>
          </cell>
          <cell r="F11">
            <v>9.0909090909090828E-2</v>
          </cell>
          <cell r="G11">
            <v>8.3333333333333259E-2</v>
          </cell>
          <cell r="H11">
            <v>0.27272727272727271</v>
          </cell>
        </row>
        <row r="13">
          <cell r="C13" t="str">
            <v>Costs of sales</v>
          </cell>
          <cell r="D13">
            <v>-80</v>
          </cell>
          <cell r="E13">
            <v>-85</v>
          </cell>
          <cell r="F13">
            <v>-85</v>
          </cell>
          <cell r="G13">
            <v>-85</v>
          </cell>
          <cell r="H13">
            <v>-93</v>
          </cell>
        </row>
        <row r="15">
          <cell r="C15" t="str">
            <v>Gross margin</v>
          </cell>
          <cell r="D15">
            <v>20</v>
          </cell>
          <cell r="E15">
            <v>25</v>
          </cell>
          <cell r="F15">
            <v>35</v>
          </cell>
          <cell r="G15">
            <v>45</v>
          </cell>
          <cell r="H15">
            <v>47</v>
          </cell>
        </row>
        <row r="16">
          <cell r="C16" t="str">
            <v>Gross margin / net sales</v>
          </cell>
          <cell r="D16">
            <v>0.2</v>
          </cell>
          <cell r="E16">
            <v>0.22727272727272727</v>
          </cell>
          <cell r="F16">
            <v>0.29166666666666669</v>
          </cell>
          <cell r="G16">
            <v>0.34615384615384615</v>
          </cell>
          <cell r="H16">
            <v>0.33571428571428569</v>
          </cell>
        </row>
        <row r="18">
          <cell r="C18" t="str">
            <v>Staff costs</v>
          </cell>
          <cell r="D18">
            <v>-3.2</v>
          </cell>
          <cell r="E18">
            <v>-5</v>
          </cell>
          <cell r="F18">
            <v>-3.2</v>
          </cell>
          <cell r="G18">
            <v>-3.2</v>
          </cell>
          <cell r="H18">
            <v>-3.2</v>
          </cell>
        </row>
        <row r="19">
          <cell r="C19" t="str">
            <v>R&amp;D costs</v>
          </cell>
          <cell r="D19">
            <v>0</v>
          </cell>
          <cell r="E19">
            <v>0</v>
          </cell>
          <cell r="F19">
            <v>0</v>
          </cell>
          <cell r="G19">
            <v>0</v>
          </cell>
          <cell r="H19">
            <v>0</v>
          </cell>
        </row>
        <row r="20">
          <cell r="C20" t="str">
            <v>SG&amp;A</v>
          </cell>
          <cell r="D20">
            <v>-2.2999999999999998</v>
          </cell>
          <cell r="E20">
            <v>-2.2999999999999998</v>
          </cell>
          <cell r="F20">
            <v>-2.2999999999999998</v>
          </cell>
          <cell r="G20">
            <v>-2.2999999999999998</v>
          </cell>
          <cell r="H20">
            <v>-2.2999999999999998</v>
          </cell>
        </row>
        <row r="21">
          <cell r="C21" t="str">
            <v>Other income / expenses</v>
          </cell>
          <cell r="D21">
            <v>0</v>
          </cell>
          <cell r="E21">
            <v>0</v>
          </cell>
          <cell r="F21">
            <v>0</v>
          </cell>
          <cell r="G21">
            <v>0</v>
          </cell>
          <cell r="H21">
            <v>0</v>
          </cell>
        </row>
        <row r="22">
          <cell r="C22" t="str">
            <v>EBITDA</v>
          </cell>
          <cell r="D22">
            <v>14.5</v>
          </cell>
          <cell r="E22">
            <v>17.7</v>
          </cell>
          <cell r="F22">
            <v>29.5</v>
          </cell>
          <cell r="G22">
            <v>39.5</v>
          </cell>
          <cell r="H22">
            <v>41.5</v>
          </cell>
        </row>
        <row r="23">
          <cell r="C23" t="str">
            <v>EBITDA / net sales</v>
          </cell>
          <cell r="D23">
            <v>0.14499999999999999</v>
          </cell>
          <cell r="E23">
            <v>0.16090909090909089</v>
          </cell>
          <cell r="F23">
            <v>0.24583333333333332</v>
          </cell>
          <cell r="G23">
            <v>0.30384615384615382</v>
          </cell>
          <cell r="H23">
            <v>0.29642857142857143</v>
          </cell>
        </row>
        <row r="25">
          <cell r="C25" t="str">
            <v>Depreciation</v>
          </cell>
          <cell r="D25">
            <v>-5</v>
          </cell>
          <cell r="E25">
            <v>-5.0999999999999996</v>
          </cell>
          <cell r="F25">
            <v>-5.0999999999999996</v>
          </cell>
          <cell r="G25">
            <v>-5.0999999999999996</v>
          </cell>
          <cell r="H25">
            <v>-5.2</v>
          </cell>
        </row>
        <row r="26">
          <cell r="C26" t="str">
            <v>Amortisation</v>
          </cell>
          <cell r="D26">
            <v>-2.2999999999999998</v>
          </cell>
          <cell r="E26">
            <v>-3</v>
          </cell>
          <cell r="F26">
            <v>-3</v>
          </cell>
          <cell r="G26">
            <v>-3</v>
          </cell>
          <cell r="H26">
            <v>-4</v>
          </cell>
        </row>
        <row r="27">
          <cell r="C27" t="str">
            <v>EBIT</v>
          </cell>
          <cell r="D27">
            <v>7.2</v>
          </cell>
          <cell r="E27">
            <v>9.6</v>
          </cell>
          <cell r="F27">
            <v>21.4</v>
          </cell>
          <cell r="G27">
            <v>31.4</v>
          </cell>
          <cell r="H27">
            <v>32.299999999999997</v>
          </cell>
        </row>
        <row r="28">
          <cell r="C28" t="str">
            <v>EBIT / net sales</v>
          </cell>
          <cell r="D28">
            <v>7.2000000000000008E-2</v>
          </cell>
          <cell r="E28">
            <v>8.7272727272727266E-2</v>
          </cell>
          <cell r="F28">
            <v>0.17833333333333332</v>
          </cell>
          <cell r="G28">
            <v>0.24153846153846154</v>
          </cell>
          <cell r="H28">
            <v>0.23071428571428571</v>
          </cell>
        </row>
        <row r="30">
          <cell r="C30" t="str">
            <v>Interest</v>
          </cell>
          <cell r="D30">
            <v>-4</v>
          </cell>
          <cell r="E30">
            <v>-4</v>
          </cell>
          <cell r="F30">
            <v>-4</v>
          </cell>
          <cell r="G30">
            <v>-4</v>
          </cell>
          <cell r="H30">
            <v>-4</v>
          </cell>
        </row>
        <row r="31">
          <cell r="C31" t="str">
            <v>Tax</v>
          </cell>
          <cell r="D31">
            <v>-1</v>
          </cell>
          <cell r="E31">
            <v>-1</v>
          </cell>
          <cell r="F31">
            <v>-1</v>
          </cell>
          <cell r="G31">
            <v>-1</v>
          </cell>
          <cell r="H31">
            <v>-1</v>
          </cell>
        </row>
        <row r="32">
          <cell r="C32" t="str">
            <v>Net profit / (loss)</v>
          </cell>
          <cell r="D32">
            <v>2.2000000000000002</v>
          </cell>
          <cell r="E32">
            <v>4.5999999999999996</v>
          </cell>
          <cell r="F32">
            <v>16.399999999999999</v>
          </cell>
          <cell r="G32">
            <v>26.4</v>
          </cell>
          <cell r="H32">
            <v>27.299999999999997</v>
          </cell>
        </row>
        <row r="34">
          <cell r="C34" t="str">
            <v xml:space="preserve">Source: </v>
          </cell>
        </row>
      </sheetData>
      <sheetData sheetId="73" refreshError="1"/>
      <sheetData sheetId="74" refreshError="1">
        <row r="9">
          <cell r="C9" t="str">
            <v>M€</v>
          </cell>
          <cell r="D9" t="str">
            <v>FY05</v>
          </cell>
          <cell r="E9" t="str">
            <v>FY06</v>
          </cell>
          <cell r="F9" t="str">
            <v>FY07</v>
          </cell>
          <cell r="G9" t="str">
            <v>FY08</v>
          </cell>
          <cell r="H9" t="str">
            <v>FY09</v>
          </cell>
        </row>
        <row r="10">
          <cell r="D10" t="str">
            <v>Actual</v>
          </cell>
          <cell r="E10" t="str">
            <v>Budget</v>
          </cell>
          <cell r="F10" t="str">
            <v>Forecast</v>
          </cell>
          <cell r="G10" t="str">
            <v>Forecast</v>
          </cell>
          <cell r="H10" t="str">
            <v>Forecast</v>
          </cell>
        </row>
        <row r="12">
          <cell r="C12" t="str">
            <v>Material</v>
          </cell>
          <cell r="D12">
            <v>12</v>
          </cell>
          <cell r="E12">
            <v>12</v>
          </cell>
          <cell r="F12">
            <v>12</v>
          </cell>
          <cell r="G12">
            <v>13</v>
          </cell>
          <cell r="H12">
            <v>17</v>
          </cell>
        </row>
        <row r="13">
          <cell r="C13" t="str">
            <v>Labour</v>
          </cell>
          <cell r="D13">
            <v>12</v>
          </cell>
          <cell r="E13">
            <v>12</v>
          </cell>
          <cell r="F13">
            <v>12</v>
          </cell>
          <cell r="G13">
            <v>13</v>
          </cell>
          <cell r="H13">
            <v>17</v>
          </cell>
        </row>
        <row r="14">
          <cell r="C14" t="str">
            <v>Overheads</v>
          </cell>
          <cell r="D14">
            <v>12</v>
          </cell>
          <cell r="E14">
            <v>12</v>
          </cell>
          <cell r="F14">
            <v>12</v>
          </cell>
          <cell r="G14">
            <v>13</v>
          </cell>
          <cell r="H14">
            <v>17</v>
          </cell>
        </row>
        <row r="15">
          <cell r="C15" t="str">
            <v>Cost line 4</v>
          </cell>
          <cell r="D15">
            <v>12</v>
          </cell>
          <cell r="E15">
            <v>12</v>
          </cell>
          <cell r="F15">
            <v>12</v>
          </cell>
          <cell r="G15">
            <v>13</v>
          </cell>
          <cell r="H15">
            <v>17</v>
          </cell>
        </row>
        <row r="16">
          <cell r="C16" t="str">
            <v>Cost line 5</v>
          </cell>
          <cell r="D16">
            <v>12</v>
          </cell>
          <cell r="E16">
            <v>12</v>
          </cell>
          <cell r="F16">
            <v>12</v>
          </cell>
          <cell r="G16">
            <v>13</v>
          </cell>
          <cell r="H16">
            <v>17</v>
          </cell>
        </row>
        <row r="17">
          <cell r="C17" t="str">
            <v>Cost line 6</v>
          </cell>
          <cell r="D17">
            <v>12</v>
          </cell>
          <cell r="E17">
            <v>12</v>
          </cell>
          <cell r="F17">
            <v>12</v>
          </cell>
          <cell r="G17">
            <v>13</v>
          </cell>
          <cell r="H17">
            <v>17</v>
          </cell>
        </row>
        <row r="18">
          <cell r="C18" t="str">
            <v>Cost line 7</v>
          </cell>
          <cell r="D18">
            <v>12</v>
          </cell>
          <cell r="E18">
            <v>12</v>
          </cell>
          <cell r="F18">
            <v>12</v>
          </cell>
          <cell r="G18">
            <v>13</v>
          </cell>
          <cell r="H18">
            <v>17</v>
          </cell>
        </row>
        <row r="19">
          <cell r="C19" t="str">
            <v>Cost line 8</v>
          </cell>
          <cell r="D19">
            <v>12</v>
          </cell>
          <cell r="E19">
            <v>12</v>
          </cell>
          <cell r="F19">
            <v>12</v>
          </cell>
          <cell r="G19">
            <v>13</v>
          </cell>
          <cell r="H19">
            <v>17</v>
          </cell>
        </row>
        <row r="20">
          <cell r="C20" t="str">
            <v>Cost line 9</v>
          </cell>
          <cell r="D20">
            <v>12</v>
          </cell>
          <cell r="E20">
            <v>12</v>
          </cell>
          <cell r="F20">
            <v>12</v>
          </cell>
          <cell r="G20">
            <v>13</v>
          </cell>
          <cell r="H20">
            <v>17</v>
          </cell>
        </row>
        <row r="21">
          <cell r="C21" t="str">
            <v>Cost line 10</v>
          </cell>
          <cell r="D21">
            <v>12</v>
          </cell>
          <cell r="E21">
            <v>12</v>
          </cell>
          <cell r="F21">
            <v>12</v>
          </cell>
          <cell r="G21">
            <v>13</v>
          </cell>
          <cell r="H21">
            <v>17</v>
          </cell>
        </row>
        <row r="22">
          <cell r="C22" t="str">
            <v>Others</v>
          </cell>
          <cell r="D22">
            <v>10</v>
          </cell>
          <cell r="E22">
            <v>10</v>
          </cell>
          <cell r="F22">
            <v>10</v>
          </cell>
          <cell r="G22">
            <v>14</v>
          </cell>
          <cell r="H22">
            <v>15</v>
          </cell>
        </row>
        <row r="23">
          <cell r="C23" t="str">
            <v>Cost of sales</v>
          </cell>
          <cell r="D23">
            <v>130</v>
          </cell>
          <cell r="E23">
            <v>130</v>
          </cell>
          <cell r="F23">
            <v>130</v>
          </cell>
          <cell r="G23">
            <v>144</v>
          </cell>
          <cell r="H23">
            <v>185</v>
          </cell>
        </row>
        <row r="25">
          <cell r="C25" t="str">
            <v>Source:</v>
          </cell>
        </row>
        <row r="27">
          <cell r="C27" t="str">
            <v>As a % of net sales</v>
          </cell>
        </row>
        <row r="28">
          <cell r="C28" t="str">
            <v xml:space="preserve">   Material</v>
          </cell>
          <cell r="D28">
            <v>0.12</v>
          </cell>
          <cell r="E28">
            <v>0.10909090909090909</v>
          </cell>
          <cell r="F28">
            <v>0.1</v>
          </cell>
          <cell r="G28">
            <v>0.1</v>
          </cell>
          <cell r="H28">
            <v>0.12142857142857143</v>
          </cell>
        </row>
        <row r="29">
          <cell r="C29" t="str">
            <v xml:space="preserve">   Labour</v>
          </cell>
          <cell r="D29">
            <v>0.12</v>
          </cell>
          <cell r="E29">
            <v>0.10909090909090909</v>
          </cell>
          <cell r="F29">
            <v>0.1</v>
          </cell>
          <cell r="G29">
            <v>0.1</v>
          </cell>
          <cell r="H29">
            <v>0.12142857142857143</v>
          </cell>
        </row>
        <row r="30">
          <cell r="C30" t="str">
            <v xml:space="preserve">   Overheads</v>
          </cell>
          <cell r="D30">
            <v>0.12</v>
          </cell>
          <cell r="E30">
            <v>0.10909090909090909</v>
          </cell>
          <cell r="F30">
            <v>0.1</v>
          </cell>
          <cell r="G30">
            <v>0.1</v>
          </cell>
          <cell r="H30">
            <v>0.12142857142857143</v>
          </cell>
        </row>
        <row r="31">
          <cell r="C31" t="str">
            <v xml:space="preserve">   Cost line 4</v>
          </cell>
          <cell r="D31">
            <v>0.12</v>
          </cell>
          <cell r="E31">
            <v>0.10909090909090909</v>
          </cell>
          <cell r="F31">
            <v>0.1</v>
          </cell>
          <cell r="G31">
            <v>0.1</v>
          </cell>
          <cell r="H31">
            <v>0.12142857142857143</v>
          </cell>
        </row>
        <row r="33">
          <cell r="C33" t="str">
            <v>Source:</v>
          </cell>
        </row>
      </sheetData>
      <sheetData sheetId="75" refreshError="1">
        <row r="8">
          <cell r="C8" t="str">
            <v>M€</v>
          </cell>
          <cell r="D8" t="str">
            <v>FY05</v>
          </cell>
          <cell r="E8" t="str">
            <v>FY06</v>
          </cell>
          <cell r="F8" t="str">
            <v>FY07</v>
          </cell>
          <cell r="G8" t="str">
            <v>FY08</v>
          </cell>
          <cell r="H8" t="str">
            <v>FY09</v>
          </cell>
        </row>
        <row r="9">
          <cell r="D9" t="str">
            <v>Actual</v>
          </cell>
          <cell r="E9" t="str">
            <v>Budget</v>
          </cell>
          <cell r="F9" t="str">
            <v>Forecast</v>
          </cell>
          <cell r="G9" t="str">
            <v>Forecast</v>
          </cell>
          <cell r="H9" t="str">
            <v>Forecast</v>
          </cell>
        </row>
        <row r="11">
          <cell r="C11" t="str">
            <v>Cost line 1</v>
          </cell>
          <cell r="D11">
            <v>12</v>
          </cell>
          <cell r="E11">
            <v>12</v>
          </cell>
          <cell r="F11">
            <v>12</v>
          </cell>
          <cell r="G11">
            <v>13</v>
          </cell>
          <cell r="H11">
            <v>17</v>
          </cell>
        </row>
        <row r="12">
          <cell r="C12" t="str">
            <v>Cost line 2</v>
          </cell>
          <cell r="D12">
            <v>12</v>
          </cell>
          <cell r="E12">
            <v>12</v>
          </cell>
          <cell r="F12">
            <v>12</v>
          </cell>
          <cell r="G12">
            <v>13</v>
          </cell>
          <cell r="H12">
            <v>17</v>
          </cell>
        </row>
        <row r="13">
          <cell r="C13" t="str">
            <v>Cost line 3</v>
          </cell>
          <cell r="D13">
            <v>12</v>
          </cell>
          <cell r="E13">
            <v>12</v>
          </cell>
          <cell r="F13">
            <v>12</v>
          </cell>
          <cell r="G13">
            <v>13</v>
          </cell>
          <cell r="H13">
            <v>17</v>
          </cell>
        </row>
        <row r="14">
          <cell r="C14" t="str">
            <v>Cost line 4</v>
          </cell>
          <cell r="D14">
            <v>12</v>
          </cell>
          <cell r="E14">
            <v>12</v>
          </cell>
          <cell r="F14">
            <v>12</v>
          </cell>
          <cell r="G14">
            <v>13</v>
          </cell>
          <cell r="H14">
            <v>17</v>
          </cell>
        </row>
        <row r="15">
          <cell r="C15" t="str">
            <v>Cost line 5</v>
          </cell>
          <cell r="D15">
            <v>12</v>
          </cell>
          <cell r="E15">
            <v>12</v>
          </cell>
          <cell r="F15">
            <v>12</v>
          </cell>
          <cell r="G15">
            <v>13</v>
          </cell>
          <cell r="H15">
            <v>17</v>
          </cell>
        </row>
        <row r="16">
          <cell r="C16" t="str">
            <v>Cost line 6</v>
          </cell>
          <cell r="D16">
            <v>12</v>
          </cell>
          <cell r="E16">
            <v>12</v>
          </cell>
          <cell r="F16">
            <v>12</v>
          </cell>
          <cell r="G16">
            <v>13</v>
          </cell>
          <cell r="H16">
            <v>17</v>
          </cell>
        </row>
        <row r="17">
          <cell r="C17" t="str">
            <v>Cost line 7</v>
          </cell>
          <cell r="D17">
            <v>12</v>
          </cell>
          <cell r="E17">
            <v>12</v>
          </cell>
          <cell r="F17">
            <v>12</v>
          </cell>
          <cell r="G17">
            <v>13</v>
          </cell>
          <cell r="H17">
            <v>17</v>
          </cell>
        </row>
        <row r="18">
          <cell r="C18" t="str">
            <v>Cost line 8</v>
          </cell>
          <cell r="D18">
            <v>12</v>
          </cell>
          <cell r="E18">
            <v>12</v>
          </cell>
          <cell r="F18">
            <v>12</v>
          </cell>
          <cell r="G18">
            <v>13</v>
          </cell>
          <cell r="H18">
            <v>17</v>
          </cell>
        </row>
        <row r="19">
          <cell r="C19" t="str">
            <v>Cost line 9</v>
          </cell>
          <cell r="D19">
            <v>12</v>
          </cell>
          <cell r="E19">
            <v>12</v>
          </cell>
          <cell r="F19">
            <v>12</v>
          </cell>
          <cell r="G19">
            <v>13</v>
          </cell>
          <cell r="H19">
            <v>17</v>
          </cell>
        </row>
        <row r="20">
          <cell r="C20" t="str">
            <v>Cost line 10</v>
          </cell>
          <cell r="D20">
            <v>12</v>
          </cell>
          <cell r="E20">
            <v>12</v>
          </cell>
          <cell r="F20">
            <v>12</v>
          </cell>
          <cell r="G20">
            <v>13</v>
          </cell>
          <cell r="H20">
            <v>17</v>
          </cell>
        </row>
        <row r="21">
          <cell r="C21" t="str">
            <v>Others</v>
          </cell>
          <cell r="D21">
            <v>10</v>
          </cell>
          <cell r="E21">
            <v>10</v>
          </cell>
          <cell r="F21">
            <v>10</v>
          </cell>
          <cell r="G21">
            <v>14</v>
          </cell>
          <cell r="H21">
            <v>15</v>
          </cell>
        </row>
        <row r="22">
          <cell r="C22" t="str">
            <v>SG&amp;A</v>
          </cell>
          <cell r="D22">
            <v>130</v>
          </cell>
          <cell r="E22">
            <v>130</v>
          </cell>
          <cell r="F22">
            <v>130</v>
          </cell>
          <cell r="G22">
            <v>144</v>
          </cell>
          <cell r="H22">
            <v>185</v>
          </cell>
        </row>
        <row r="24">
          <cell r="C24" t="str">
            <v>Source:</v>
          </cell>
        </row>
        <row r="26">
          <cell r="C26" t="str">
            <v>As a % of net sales</v>
          </cell>
        </row>
        <row r="27">
          <cell r="C27" t="str">
            <v xml:space="preserve">   Cost line 1</v>
          </cell>
          <cell r="D27">
            <v>0.12</v>
          </cell>
          <cell r="E27">
            <v>0.10909090909090909</v>
          </cell>
          <cell r="F27">
            <v>0.1</v>
          </cell>
          <cell r="G27">
            <v>0.1</v>
          </cell>
          <cell r="H27">
            <v>0.12142857142857143</v>
          </cell>
        </row>
        <row r="28">
          <cell r="C28" t="str">
            <v xml:space="preserve">   Cost line 2</v>
          </cell>
          <cell r="D28">
            <v>0.12</v>
          </cell>
          <cell r="E28">
            <v>0.10909090909090909</v>
          </cell>
          <cell r="F28">
            <v>0.1</v>
          </cell>
          <cell r="G28">
            <v>0.1</v>
          </cell>
          <cell r="H28">
            <v>0.12142857142857143</v>
          </cell>
        </row>
        <row r="29">
          <cell r="C29" t="str">
            <v xml:space="preserve">   Cost line 3</v>
          </cell>
          <cell r="D29">
            <v>0.12</v>
          </cell>
          <cell r="E29">
            <v>0.10909090909090909</v>
          </cell>
          <cell r="F29">
            <v>0.1</v>
          </cell>
          <cell r="G29">
            <v>0.1</v>
          </cell>
          <cell r="H29">
            <v>0.12142857142857143</v>
          </cell>
        </row>
        <row r="30">
          <cell r="C30" t="str">
            <v xml:space="preserve">   Cost line 4</v>
          </cell>
          <cell r="D30">
            <v>0.12</v>
          </cell>
          <cell r="E30">
            <v>0.10909090909090909</v>
          </cell>
          <cell r="F30">
            <v>0.1</v>
          </cell>
          <cell r="G30">
            <v>0.1</v>
          </cell>
          <cell r="H30">
            <v>0.12142857142857143</v>
          </cell>
        </row>
        <row r="32">
          <cell r="C32" t="str">
            <v>Source:</v>
          </cell>
        </row>
      </sheetData>
      <sheetData sheetId="76" refreshError="1">
        <row r="7">
          <cell r="C7" t="str">
            <v>M€</v>
          </cell>
          <cell r="D7" t="str">
            <v>FY05</v>
          </cell>
          <cell r="E7" t="str">
            <v>FY06</v>
          </cell>
          <cell r="F7" t="str">
            <v>FY07</v>
          </cell>
          <cell r="G7" t="str">
            <v>FY08</v>
          </cell>
          <cell r="H7" t="str">
            <v>FY09</v>
          </cell>
          <cell r="I7" t="str">
            <v>FY10</v>
          </cell>
          <cell r="J7" t="str">
            <v>FY11</v>
          </cell>
        </row>
        <row r="8">
          <cell r="D8" t="str">
            <v>Actual</v>
          </cell>
          <cell r="E8" t="str">
            <v>Actual</v>
          </cell>
          <cell r="F8" t="str">
            <v>BP</v>
          </cell>
          <cell r="G8" t="str">
            <v>BP</v>
          </cell>
          <cell r="H8" t="str">
            <v>BP</v>
          </cell>
          <cell r="I8" t="str">
            <v>BP</v>
          </cell>
          <cell r="J8" t="str">
            <v>BP</v>
          </cell>
        </row>
        <row r="10">
          <cell r="C10" t="str">
            <v>EBIT</v>
          </cell>
          <cell r="D10">
            <v>100</v>
          </cell>
          <cell r="E10">
            <v>200</v>
          </cell>
          <cell r="F10">
            <v>200</v>
          </cell>
          <cell r="G10">
            <v>200</v>
          </cell>
          <cell r="H10">
            <v>200</v>
          </cell>
          <cell r="I10">
            <v>200</v>
          </cell>
          <cell r="J10">
            <v>200</v>
          </cell>
        </row>
        <row r="11">
          <cell r="C11" t="str">
            <v>Depreciation / amortisation</v>
          </cell>
          <cell r="D11">
            <v>-10</v>
          </cell>
          <cell r="E11">
            <v>-20</v>
          </cell>
          <cell r="F11">
            <v>-20</v>
          </cell>
          <cell r="G11">
            <v>-20</v>
          </cell>
          <cell r="H11">
            <v>-20</v>
          </cell>
          <cell r="I11">
            <v>-20</v>
          </cell>
          <cell r="J11">
            <v>-20</v>
          </cell>
        </row>
        <row r="12">
          <cell r="C12" t="str">
            <v>EBITDA</v>
          </cell>
          <cell r="D12">
            <v>110</v>
          </cell>
          <cell r="E12">
            <v>220</v>
          </cell>
          <cell r="F12">
            <v>220</v>
          </cell>
          <cell r="G12">
            <v>220</v>
          </cell>
          <cell r="H12">
            <v>220</v>
          </cell>
          <cell r="I12">
            <v>220</v>
          </cell>
          <cell r="J12">
            <v>220</v>
          </cell>
        </row>
        <row r="14">
          <cell r="C14" t="str">
            <v>Change in stocks</v>
          </cell>
          <cell r="D14">
            <v>50</v>
          </cell>
          <cell r="E14">
            <v>50</v>
          </cell>
          <cell r="F14">
            <v>50</v>
          </cell>
          <cell r="G14">
            <v>50</v>
          </cell>
          <cell r="H14">
            <v>50</v>
          </cell>
          <cell r="I14">
            <v>50</v>
          </cell>
          <cell r="J14">
            <v>50</v>
          </cell>
        </row>
        <row r="15">
          <cell r="C15" t="str">
            <v>Change in trade receivables</v>
          </cell>
          <cell r="D15">
            <v>50</v>
          </cell>
          <cell r="E15">
            <v>50</v>
          </cell>
          <cell r="F15">
            <v>50</v>
          </cell>
          <cell r="G15">
            <v>50</v>
          </cell>
          <cell r="H15">
            <v>50</v>
          </cell>
          <cell r="I15">
            <v>50</v>
          </cell>
          <cell r="J15">
            <v>50</v>
          </cell>
        </row>
        <row r="16">
          <cell r="C16" t="str">
            <v>Change in trade payables</v>
          </cell>
          <cell r="D16">
            <v>-40</v>
          </cell>
          <cell r="E16">
            <v>-40</v>
          </cell>
          <cell r="F16">
            <v>-40</v>
          </cell>
          <cell r="G16">
            <v>-40</v>
          </cell>
          <cell r="H16">
            <v>-40</v>
          </cell>
          <cell r="I16">
            <v>-40</v>
          </cell>
          <cell r="J16">
            <v>-40</v>
          </cell>
        </row>
        <row r="17">
          <cell r="C17" t="str">
            <v>Change in working capital</v>
          </cell>
          <cell r="D17">
            <v>60</v>
          </cell>
          <cell r="E17">
            <v>60</v>
          </cell>
          <cell r="F17">
            <v>60</v>
          </cell>
          <cell r="G17">
            <v>60</v>
          </cell>
          <cell r="H17">
            <v>60</v>
          </cell>
          <cell r="I17">
            <v>60</v>
          </cell>
          <cell r="J17">
            <v>60</v>
          </cell>
        </row>
        <row r="19">
          <cell r="C19" t="str">
            <v>Net cash from operations</v>
          </cell>
          <cell r="D19">
            <v>170</v>
          </cell>
          <cell r="E19">
            <v>280</v>
          </cell>
          <cell r="F19">
            <v>280</v>
          </cell>
          <cell r="G19">
            <v>280</v>
          </cell>
          <cell r="H19">
            <v>280</v>
          </cell>
          <cell r="I19">
            <v>280</v>
          </cell>
          <cell r="J19">
            <v>280</v>
          </cell>
        </row>
        <row r="21">
          <cell r="C21" t="str">
            <v>Provision movements</v>
          </cell>
          <cell r="D21">
            <v>-5</v>
          </cell>
          <cell r="E21">
            <v>5</v>
          </cell>
          <cell r="F21">
            <v>5</v>
          </cell>
          <cell r="G21">
            <v>5</v>
          </cell>
          <cell r="H21">
            <v>5</v>
          </cell>
          <cell r="I21">
            <v>5</v>
          </cell>
          <cell r="J21">
            <v>5</v>
          </cell>
        </row>
        <row r="22">
          <cell r="C22" t="str">
            <v>Capital expenditure</v>
          </cell>
          <cell r="D22">
            <v>-100</v>
          </cell>
          <cell r="E22">
            <v>-100</v>
          </cell>
          <cell r="F22">
            <v>-100</v>
          </cell>
          <cell r="G22">
            <v>-100</v>
          </cell>
          <cell r="H22">
            <v>-100</v>
          </cell>
          <cell r="I22">
            <v>-100</v>
          </cell>
          <cell r="J22">
            <v>-100</v>
          </cell>
        </row>
        <row r="23">
          <cell r="C23" t="str">
            <v>Interest paid</v>
          </cell>
          <cell r="D23">
            <v>-5</v>
          </cell>
          <cell r="E23">
            <v>-5</v>
          </cell>
          <cell r="F23">
            <v>-5</v>
          </cell>
          <cell r="G23">
            <v>-5</v>
          </cell>
          <cell r="H23">
            <v>-5</v>
          </cell>
          <cell r="I23">
            <v>-5</v>
          </cell>
          <cell r="J23">
            <v>-5</v>
          </cell>
        </row>
        <row r="24">
          <cell r="C24" t="str">
            <v>Tax paid</v>
          </cell>
          <cell r="D24">
            <v>-10</v>
          </cell>
          <cell r="E24">
            <v>-10</v>
          </cell>
          <cell r="F24">
            <v>-10</v>
          </cell>
          <cell r="G24">
            <v>-10</v>
          </cell>
          <cell r="H24">
            <v>-10</v>
          </cell>
          <cell r="I24">
            <v>-10</v>
          </cell>
          <cell r="J24">
            <v>-10</v>
          </cell>
        </row>
        <row r="25">
          <cell r="C25" t="str">
            <v>Other cash movements</v>
          </cell>
          <cell r="D25">
            <v>0</v>
          </cell>
          <cell r="E25">
            <v>0</v>
          </cell>
          <cell r="F25">
            <v>0</v>
          </cell>
          <cell r="G25">
            <v>0</v>
          </cell>
          <cell r="H25">
            <v>0</v>
          </cell>
          <cell r="I25">
            <v>0</v>
          </cell>
          <cell r="J25">
            <v>0</v>
          </cell>
        </row>
        <row r="26">
          <cell r="C26" t="str">
            <v>Net cash flow before financing</v>
          </cell>
          <cell r="D26">
            <v>50</v>
          </cell>
          <cell r="E26">
            <v>170</v>
          </cell>
          <cell r="F26">
            <v>170</v>
          </cell>
          <cell r="G26">
            <v>170</v>
          </cell>
          <cell r="H26">
            <v>170</v>
          </cell>
          <cell r="I26">
            <v>170</v>
          </cell>
          <cell r="J26">
            <v>170</v>
          </cell>
        </row>
        <row r="28">
          <cell r="C28" t="str">
            <v>Loans received</v>
          </cell>
          <cell r="D28">
            <v>10</v>
          </cell>
          <cell r="E28">
            <v>10</v>
          </cell>
          <cell r="F28">
            <v>10</v>
          </cell>
          <cell r="G28">
            <v>10</v>
          </cell>
          <cell r="H28">
            <v>10</v>
          </cell>
          <cell r="I28">
            <v>10</v>
          </cell>
          <cell r="J28">
            <v>10</v>
          </cell>
        </row>
        <row r="29">
          <cell r="C29" t="str">
            <v>Loan repayments</v>
          </cell>
          <cell r="D29">
            <v>-5</v>
          </cell>
          <cell r="E29">
            <v>-5</v>
          </cell>
          <cell r="F29">
            <v>-5</v>
          </cell>
          <cell r="G29">
            <v>-5</v>
          </cell>
          <cell r="H29">
            <v>-5</v>
          </cell>
          <cell r="I29">
            <v>-5</v>
          </cell>
          <cell r="J29">
            <v>-5</v>
          </cell>
        </row>
        <row r="30">
          <cell r="C30" t="str">
            <v>Other financing activities</v>
          </cell>
          <cell r="D30">
            <v>0</v>
          </cell>
          <cell r="E30">
            <v>0</v>
          </cell>
          <cell r="F30">
            <v>0</v>
          </cell>
          <cell r="G30">
            <v>0</v>
          </cell>
          <cell r="H30">
            <v>0</v>
          </cell>
          <cell r="I30">
            <v>0</v>
          </cell>
          <cell r="J30">
            <v>0</v>
          </cell>
        </row>
        <row r="31">
          <cell r="C31" t="str">
            <v>Net cash in financing activities</v>
          </cell>
          <cell r="D31">
            <v>5</v>
          </cell>
          <cell r="E31">
            <v>5</v>
          </cell>
          <cell r="F31">
            <v>5</v>
          </cell>
          <cell r="G31">
            <v>5</v>
          </cell>
          <cell r="H31">
            <v>5</v>
          </cell>
          <cell r="I31">
            <v>5</v>
          </cell>
          <cell r="J31">
            <v>5</v>
          </cell>
        </row>
        <row r="33">
          <cell r="C33" t="str">
            <v>Net increase / (decrease) in cash</v>
          </cell>
          <cell r="D33">
            <v>55</v>
          </cell>
          <cell r="E33">
            <v>175</v>
          </cell>
          <cell r="F33">
            <v>175</v>
          </cell>
          <cell r="G33">
            <v>175</v>
          </cell>
          <cell r="H33">
            <v>175</v>
          </cell>
          <cell r="I33">
            <v>175</v>
          </cell>
          <cell r="J33">
            <v>175</v>
          </cell>
        </row>
        <row r="35">
          <cell r="C35" t="str">
            <v>Opening cash</v>
          </cell>
          <cell r="D35">
            <v>0</v>
          </cell>
          <cell r="E35">
            <v>55</v>
          </cell>
          <cell r="F35">
            <v>230</v>
          </cell>
          <cell r="G35">
            <v>405</v>
          </cell>
          <cell r="H35">
            <v>580</v>
          </cell>
          <cell r="I35">
            <v>755</v>
          </cell>
          <cell r="J35">
            <v>930</v>
          </cell>
        </row>
        <row r="36">
          <cell r="C36" t="str">
            <v>Closing cash</v>
          </cell>
          <cell r="D36">
            <v>55</v>
          </cell>
          <cell r="E36">
            <v>230</v>
          </cell>
          <cell r="F36">
            <v>405</v>
          </cell>
          <cell r="G36">
            <v>580</v>
          </cell>
          <cell r="H36">
            <v>755</v>
          </cell>
          <cell r="I36">
            <v>930</v>
          </cell>
          <cell r="J36">
            <v>1105</v>
          </cell>
        </row>
        <row r="38">
          <cell r="C38" t="str">
            <v>Source:</v>
          </cell>
        </row>
      </sheetData>
      <sheetData sheetId="77" refreshError="1">
        <row r="8">
          <cell r="C8" t="str">
            <v>M€</v>
          </cell>
          <cell r="D8" t="str">
            <v>FY05</v>
          </cell>
          <cell r="E8" t="str">
            <v>FY06</v>
          </cell>
          <cell r="F8" t="str">
            <v>FY07</v>
          </cell>
          <cell r="G8" t="str">
            <v>FY08</v>
          </cell>
          <cell r="H8" t="str">
            <v>FY09</v>
          </cell>
        </row>
        <row r="9">
          <cell r="D9" t="str">
            <v>Actual</v>
          </cell>
          <cell r="E9" t="str">
            <v>Budget</v>
          </cell>
          <cell r="F9" t="str">
            <v>Forecast</v>
          </cell>
          <cell r="G9" t="str">
            <v>Forecast</v>
          </cell>
          <cell r="H9" t="str">
            <v>Forecast</v>
          </cell>
        </row>
        <row r="11">
          <cell r="C11" t="str">
            <v>Growth</v>
          </cell>
          <cell r="D11">
            <v>10</v>
          </cell>
          <cell r="E11">
            <v>10</v>
          </cell>
          <cell r="F11">
            <v>10</v>
          </cell>
          <cell r="G11">
            <v>10</v>
          </cell>
          <cell r="H11">
            <v>10</v>
          </cell>
        </row>
        <row r="12">
          <cell r="C12" t="str">
            <v>Maintenance</v>
          </cell>
          <cell r="D12">
            <v>10</v>
          </cell>
          <cell r="E12">
            <v>10</v>
          </cell>
          <cell r="F12">
            <v>10</v>
          </cell>
          <cell r="G12">
            <v>10</v>
          </cell>
          <cell r="H12">
            <v>10</v>
          </cell>
        </row>
        <row r="13">
          <cell r="C13" t="str">
            <v>Compliance</v>
          </cell>
          <cell r="D13">
            <v>10</v>
          </cell>
          <cell r="E13">
            <v>10</v>
          </cell>
          <cell r="F13">
            <v>10</v>
          </cell>
          <cell r="G13">
            <v>10</v>
          </cell>
          <cell r="H13">
            <v>10</v>
          </cell>
        </row>
        <row r="14">
          <cell r="C14" t="str">
            <v>Total capital expenditure</v>
          </cell>
          <cell r="D14">
            <v>30</v>
          </cell>
          <cell r="E14">
            <v>30</v>
          </cell>
          <cell r="F14">
            <v>30</v>
          </cell>
          <cell r="G14">
            <v>30</v>
          </cell>
          <cell r="H14">
            <v>30</v>
          </cell>
        </row>
        <row r="15">
          <cell r="C15" t="str">
            <v>Depreciation</v>
          </cell>
          <cell r="D15">
            <v>-23</v>
          </cell>
          <cell r="E15">
            <v>-23</v>
          </cell>
          <cell r="F15">
            <v>-23</v>
          </cell>
          <cell r="G15">
            <v>-35</v>
          </cell>
          <cell r="H15">
            <v>-32</v>
          </cell>
        </row>
        <row r="17">
          <cell r="C17" t="str">
            <v>Source:</v>
          </cell>
        </row>
      </sheetData>
      <sheetData sheetId="78" refreshError="1"/>
      <sheetData sheetId="79" refreshError="1">
        <row r="7">
          <cell r="C7" t="str">
            <v>M€</v>
          </cell>
          <cell r="D7" t="str">
            <v>FY05</v>
          </cell>
          <cell r="E7" t="str">
            <v>FY06</v>
          </cell>
          <cell r="F7" t="str">
            <v>FY07</v>
          </cell>
          <cell r="G7" t="str">
            <v>FY08</v>
          </cell>
          <cell r="H7" t="str">
            <v>FY09</v>
          </cell>
          <cell r="I7" t="str">
            <v>FY10</v>
          </cell>
          <cell r="J7" t="str">
            <v>FY11</v>
          </cell>
        </row>
        <row r="8">
          <cell r="D8" t="str">
            <v>Actual</v>
          </cell>
          <cell r="E8" t="str">
            <v>Actual</v>
          </cell>
          <cell r="F8" t="str">
            <v>Forecast</v>
          </cell>
          <cell r="G8" t="str">
            <v>Forecast</v>
          </cell>
          <cell r="H8" t="str">
            <v>Forecast</v>
          </cell>
          <cell r="I8" t="str">
            <v>Forecast</v>
          </cell>
          <cell r="J8" t="str">
            <v>Forecast</v>
          </cell>
        </row>
        <row r="10">
          <cell r="C10" t="str">
            <v>EBITDA as per BP</v>
          </cell>
          <cell r="D10">
            <v>14.5</v>
          </cell>
          <cell r="E10">
            <v>17.7</v>
          </cell>
          <cell r="F10">
            <v>29.5</v>
          </cell>
          <cell r="G10">
            <v>39.5</v>
          </cell>
          <cell r="H10">
            <v>41.5</v>
          </cell>
          <cell r="I10">
            <v>43</v>
          </cell>
          <cell r="J10">
            <v>45</v>
          </cell>
        </row>
        <row r="11">
          <cell r="C11" t="str">
            <v>Sensitivity 1</v>
          </cell>
          <cell r="D11">
            <v>-2.2999999999999998</v>
          </cell>
          <cell r="E11">
            <v>-3</v>
          </cell>
          <cell r="F11">
            <v>-3</v>
          </cell>
          <cell r="G11">
            <v>-3</v>
          </cell>
          <cell r="H11">
            <v>-2</v>
          </cell>
          <cell r="I11">
            <v>-1</v>
          </cell>
          <cell r="J11">
            <v>0</v>
          </cell>
        </row>
        <row r="12">
          <cell r="C12" t="str">
            <v>EBITDA after sensitivity 1</v>
          </cell>
          <cell r="D12">
            <v>12.2</v>
          </cell>
          <cell r="E12">
            <v>14.7</v>
          </cell>
          <cell r="F12">
            <v>26.5</v>
          </cell>
          <cell r="G12">
            <v>36.5</v>
          </cell>
          <cell r="H12">
            <v>39.5</v>
          </cell>
          <cell r="I12">
            <v>42</v>
          </cell>
          <cell r="J12">
            <v>45</v>
          </cell>
        </row>
        <row r="14">
          <cell r="C14" t="str">
            <v>EBITDA as per BP</v>
          </cell>
          <cell r="D14">
            <v>14.5</v>
          </cell>
          <cell r="E14">
            <v>17.7</v>
          </cell>
          <cell r="F14">
            <v>29.5</v>
          </cell>
          <cell r="G14">
            <v>39.5</v>
          </cell>
          <cell r="H14">
            <v>41.5</v>
          </cell>
          <cell r="I14">
            <v>43</v>
          </cell>
          <cell r="J14">
            <v>45</v>
          </cell>
        </row>
        <row r="15">
          <cell r="C15" t="str">
            <v>Sensitivity 2</v>
          </cell>
          <cell r="D15">
            <v>2</v>
          </cell>
          <cell r="E15">
            <v>4</v>
          </cell>
          <cell r="F15">
            <v>3</v>
          </cell>
          <cell r="G15">
            <v>3</v>
          </cell>
          <cell r="H15">
            <v>4</v>
          </cell>
          <cell r="I15">
            <v>5</v>
          </cell>
          <cell r="J15">
            <v>6</v>
          </cell>
        </row>
        <row r="16">
          <cell r="C16" t="str">
            <v>EBITDA after sensitivity 2</v>
          </cell>
          <cell r="D16">
            <v>16.5</v>
          </cell>
          <cell r="E16">
            <v>21.7</v>
          </cell>
          <cell r="F16">
            <v>32.5</v>
          </cell>
          <cell r="G16">
            <v>42.5</v>
          </cell>
          <cell r="H16">
            <v>45.5</v>
          </cell>
          <cell r="I16">
            <v>48</v>
          </cell>
          <cell r="J16">
            <v>51</v>
          </cell>
        </row>
        <row r="18">
          <cell r="C18" t="str">
            <v xml:space="preserve">Source: </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ulti Waterfall"/>
      <sheetName val="Sales by geographic"/>
      <sheetName val="Index&gt;&gt;&gt;"/>
      <sheetName val="Format rules"/>
      <sheetName val="1. Overview&gt;&gt;&gt;"/>
      <sheetName val="1.1 Market share"/>
      <sheetName val="1.2 PEST"/>
      <sheetName val="1.3 5 forces"/>
      <sheetName val="1.4 SWOT"/>
      <sheetName val="1.5 Mgt org"/>
      <sheetName val="1.6 Co org"/>
      <sheetName val="1.7 Employees"/>
      <sheetName val="1.8 Contracts"/>
      <sheetName val="1.9 key milestones"/>
      <sheetName val="1.10 Carve out"/>
      <sheetName val="1.11 Related parties"/>
      <sheetName val="1.12 KPIs"/>
      <sheetName val="2. Trading&gt;&gt;&gt;"/>
      <sheetName val="2.1 P&amp;L"/>
      <sheetName val="2.2a Seasonality"/>
      <sheetName val="2.2b MA sales"/>
      <sheetName val="2.3 Sales mix"/>
      <sheetName val="2.4 Customers"/>
      <sheetName val="2.5 CAGR"/>
      <sheetName val="2.6 USP"/>
      <sheetName val="2.6a Products margin"/>
      <sheetName val="2.6b Fixed-variable costs"/>
      <sheetName val="2.7 Forex"/>
      <sheetName val="2.7b Labour"/>
      <sheetName val="2.8a Norm"/>
      <sheetName val="2.8b Norm"/>
      <sheetName val="2.8c Norm"/>
      <sheetName val="2.9 Current"/>
      <sheetName val="2.10 LTM"/>
      <sheetName val="2.11 Portf"/>
      <sheetName val="2.12 Run rate"/>
      <sheetName val="2.13a Bridge EBITDA 1"/>
      <sheetName val="2.13b Bridge EBITDA 2"/>
      <sheetName val="2.13c Bridge EBITDA 3"/>
      <sheetName val="2.13d Bridge EBITDA 4"/>
      <sheetName val="2.13e Bridge EBITDA 5"/>
      <sheetName val="2.13f Bridge EBITDA 6"/>
      <sheetName val="3. Balance sheet&gt;&gt;&gt;"/>
      <sheetName val="3.1 BS"/>
      <sheetName val="3.2 IA"/>
      <sheetName val="3.3 Fixed assets"/>
      <sheetName val="3.4 Stock"/>
      <sheetName val="3.5 Aging"/>
      <sheetName val="3.6 Equity"/>
      <sheetName val="3.7a Net debt"/>
      <sheetName val="3.7b Net debt details 1"/>
      <sheetName val="3.7c Net debt details 2"/>
      <sheetName val="3.7d Net debt details 3"/>
      <sheetName val="3.7e Net debt details 4"/>
      <sheetName val="3.8 Adjusted net debt"/>
      <sheetName val="3.9a Provisions"/>
      <sheetName val="3.9b Provisions detail 1"/>
      <sheetName val="3.9c Provisions detail 2"/>
      <sheetName val="3.9d Provisions detail 3"/>
      <sheetName val="3.10 Off BS "/>
      <sheetName val="4. Cash flow&gt;&gt;&gt;"/>
      <sheetName val="4.1 CF"/>
      <sheetName val="4.2a WC"/>
      <sheetName val="4.2b Norm WC"/>
      <sheetName val="4.2c Norm WC"/>
      <sheetName val="4.3a Mon WC"/>
      <sheetName val="4.3b Mon WC 2"/>
      <sheetName val="4.4 Capex"/>
      <sheetName val="4.5a Mly FCF"/>
      <sheetName val="4.5b Mly FCF"/>
      <sheetName val="4.5c Cash"/>
      <sheetName val="5. BP&gt;&gt;&gt;"/>
      <sheetName val="5.1 P&amp;L"/>
      <sheetName val="5.2 Sales mix"/>
      <sheetName val="5.3 COS"/>
      <sheetName val="5.4 SG&amp;A"/>
      <sheetName val="5.5 CF"/>
      <sheetName val="5.6 Capex"/>
      <sheetName val="5.7 Budget accuracy"/>
      <sheetName val="5.8 Sensitivity"/>
    </sheetNames>
    <sheetDataSet>
      <sheetData sheetId="0" refreshError="1"/>
      <sheetData sheetId="1" refreshError="1"/>
      <sheetData sheetId="2" refreshError="1"/>
      <sheetData sheetId="3" refreshError="1"/>
      <sheetData sheetId="4" refreshError="1"/>
      <sheetData sheetId="5" refreshError="1"/>
      <sheetData sheetId="6" refreshError="1">
        <row r="6">
          <cell r="C6" t="str">
            <v>Political environment</v>
          </cell>
          <cell r="D6" t="str">
            <v>Economic environment</v>
          </cell>
        </row>
        <row r="8">
          <cell r="C8" t="str">
            <v>Headline comment</v>
          </cell>
          <cell r="D8" t="str">
            <v>Headline comment</v>
          </cell>
        </row>
        <row r="10">
          <cell r="C10" t="str">
            <v>- comment 1</v>
          </cell>
          <cell r="D10" t="str">
            <v>- comment 1</v>
          </cell>
        </row>
        <row r="11">
          <cell r="C11" t="str">
            <v>- comment 2</v>
          </cell>
          <cell r="D11" t="str">
            <v>- comment 2</v>
          </cell>
        </row>
        <row r="12">
          <cell r="C12" t="str">
            <v>- comment 3</v>
          </cell>
          <cell r="D12" t="str">
            <v>- comment 3</v>
          </cell>
        </row>
        <row r="13">
          <cell r="C13" t="str">
            <v>- comment 4</v>
          </cell>
          <cell r="D13" t="str">
            <v>- comment 4</v>
          </cell>
        </row>
        <row r="15">
          <cell r="C15" t="str">
            <v>Social factors</v>
          </cell>
          <cell r="D15" t="str">
            <v>Technical environment</v>
          </cell>
        </row>
        <row r="17">
          <cell r="C17" t="str">
            <v>Headline comment</v>
          </cell>
          <cell r="D17" t="str">
            <v>Headline comment</v>
          </cell>
        </row>
        <row r="19">
          <cell r="C19" t="str">
            <v>- comment 1</v>
          </cell>
          <cell r="D19" t="str">
            <v>- comment 1</v>
          </cell>
        </row>
        <row r="20">
          <cell r="C20" t="str">
            <v>- comment 2</v>
          </cell>
          <cell r="D20" t="str">
            <v>- comment 2</v>
          </cell>
        </row>
        <row r="21">
          <cell r="C21" t="str">
            <v>- comment 3</v>
          </cell>
          <cell r="D21" t="str">
            <v>- comment 3</v>
          </cell>
        </row>
        <row r="22">
          <cell r="C22" t="str">
            <v>- comment 4</v>
          </cell>
          <cell r="D22" t="str">
            <v>- comment 4</v>
          </cell>
        </row>
      </sheetData>
      <sheetData sheetId="7" refreshError="1">
        <row r="6">
          <cell r="C6" t="str">
            <v>Substitutes</v>
          </cell>
          <cell r="E6" t="str">
            <v>Buyer power</v>
          </cell>
        </row>
        <row r="8">
          <cell r="C8" t="str">
            <v>Headline comment</v>
          </cell>
          <cell r="E8" t="str">
            <v>Headline comment</v>
          </cell>
        </row>
        <row r="10">
          <cell r="C10" t="str">
            <v>- item 1</v>
          </cell>
          <cell r="E10" t="str">
            <v>- item 1</v>
          </cell>
        </row>
        <row r="11">
          <cell r="C11" t="str">
            <v>- item 2</v>
          </cell>
          <cell r="E11" t="str">
            <v>- item 2</v>
          </cell>
        </row>
        <row r="12">
          <cell r="C12" t="str">
            <v>- item 3</v>
          </cell>
          <cell r="E12" t="str">
            <v>- item 3</v>
          </cell>
        </row>
        <row r="13">
          <cell r="C13" t="str">
            <v>- item 4</v>
          </cell>
          <cell r="E13" t="str">
            <v>- item 4</v>
          </cell>
        </row>
        <row r="16">
          <cell r="D16" t="str">
            <v>Competitive rivalry</v>
          </cell>
        </row>
        <row r="18">
          <cell r="D18" t="str">
            <v>Headline comment</v>
          </cell>
        </row>
        <row r="20">
          <cell r="D20" t="str">
            <v>- item 1</v>
          </cell>
        </row>
        <row r="21">
          <cell r="D21" t="str">
            <v>- item 2</v>
          </cell>
        </row>
        <row r="22">
          <cell r="D22" t="str">
            <v>- item 3</v>
          </cell>
        </row>
        <row r="23">
          <cell r="D23" t="str">
            <v>- item 4</v>
          </cell>
        </row>
        <row r="26">
          <cell r="C26" t="str">
            <v>Barriers to entry</v>
          </cell>
          <cell r="E26" t="str">
            <v>Supplier power</v>
          </cell>
        </row>
        <row r="28">
          <cell r="C28" t="str">
            <v>Headline comment</v>
          </cell>
          <cell r="E28" t="str">
            <v>Headline comment</v>
          </cell>
        </row>
        <row r="30">
          <cell r="C30" t="str">
            <v>- item 1</v>
          </cell>
          <cell r="E30" t="str">
            <v>- item 1</v>
          </cell>
        </row>
        <row r="31">
          <cell r="C31" t="str">
            <v>- item 2</v>
          </cell>
          <cell r="E31" t="str">
            <v>- item 2</v>
          </cell>
        </row>
        <row r="32">
          <cell r="C32" t="str">
            <v>- item 3</v>
          </cell>
          <cell r="E32" t="str">
            <v>- item 3</v>
          </cell>
        </row>
        <row r="33">
          <cell r="C33" t="str">
            <v>- item 4</v>
          </cell>
          <cell r="E33" t="str">
            <v>- item 4</v>
          </cell>
        </row>
      </sheetData>
      <sheetData sheetId="8" refreshError="1">
        <row r="6">
          <cell r="C6" t="str">
            <v>Strengths</v>
          </cell>
          <cell r="D6" t="str">
            <v>Weaknesses</v>
          </cell>
        </row>
        <row r="8">
          <cell r="C8" t="str">
            <v>Headline comment</v>
          </cell>
          <cell r="D8" t="str">
            <v>Headline comment</v>
          </cell>
        </row>
        <row r="10">
          <cell r="C10" t="str">
            <v>- comment 1</v>
          </cell>
          <cell r="D10" t="str">
            <v>- comment 1</v>
          </cell>
        </row>
        <row r="11">
          <cell r="C11" t="str">
            <v>- comment 2</v>
          </cell>
          <cell r="D11" t="str">
            <v>- comment 2</v>
          </cell>
        </row>
        <row r="12">
          <cell r="C12" t="str">
            <v>- comment 3</v>
          </cell>
          <cell r="D12" t="str">
            <v>- comment 3</v>
          </cell>
        </row>
        <row r="13">
          <cell r="C13" t="str">
            <v>- comment 4</v>
          </cell>
          <cell r="D13" t="str">
            <v>- comment 4</v>
          </cell>
        </row>
        <row r="15">
          <cell r="C15" t="str">
            <v>Opportunities</v>
          </cell>
          <cell r="D15" t="str">
            <v>Threats</v>
          </cell>
        </row>
        <row r="17">
          <cell r="C17" t="str">
            <v>Headline comment</v>
          </cell>
          <cell r="D17" t="str">
            <v>Headline comment</v>
          </cell>
        </row>
        <row r="19">
          <cell r="C19" t="str">
            <v>- comment 1</v>
          </cell>
          <cell r="D19" t="str">
            <v>- comment 1</v>
          </cell>
        </row>
        <row r="20">
          <cell r="C20" t="str">
            <v>- comment 2</v>
          </cell>
          <cell r="D20" t="str">
            <v>- comment 2</v>
          </cell>
        </row>
        <row r="21">
          <cell r="C21" t="str">
            <v>- comment 3</v>
          </cell>
          <cell r="D21" t="str">
            <v>- comment 3</v>
          </cell>
        </row>
        <row r="22">
          <cell r="C22" t="str">
            <v>- comment 4</v>
          </cell>
          <cell r="D22" t="str">
            <v>- comment 4</v>
          </cell>
        </row>
      </sheetData>
      <sheetData sheetId="9" refreshError="1">
        <row r="9">
          <cell r="I9" t="str">
            <v>CEO</v>
          </cell>
        </row>
        <row r="10">
          <cell r="I10" t="str">
            <v>Name</v>
          </cell>
        </row>
        <row r="14">
          <cell r="C14" t="str">
            <v>CFO</v>
          </cell>
          <cell r="E14" t="str">
            <v>Marketing director</v>
          </cell>
          <cell r="G14" t="str">
            <v>Logistics director</v>
          </cell>
          <cell r="I14" t="str">
            <v>HR director</v>
          </cell>
          <cell r="K14" t="str">
            <v>Operations director</v>
          </cell>
          <cell r="M14" t="str">
            <v>X director</v>
          </cell>
          <cell r="O14" t="str">
            <v>X director</v>
          </cell>
        </row>
        <row r="15">
          <cell r="C15" t="str">
            <v>Name</v>
          </cell>
          <cell r="E15" t="str">
            <v>Name</v>
          </cell>
          <cell r="G15" t="str">
            <v>Name</v>
          </cell>
          <cell r="I15" t="str">
            <v>Name</v>
          </cell>
          <cell r="K15" t="str">
            <v>Name</v>
          </cell>
          <cell r="M15" t="str">
            <v>Name</v>
          </cell>
          <cell r="O15" t="str">
            <v>Name</v>
          </cell>
        </row>
        <row r="20">
          <cell r="C20" t="str">
            <v xml:space="preserve">Source: </v>
          </cell>
        </row>
      </sheetData>
      <sheetData sheetId="10" refreshError="1">
        <row r="10">
          <cell r="J10" t="str">
            <v>Holding company</v>
          </cell>
        </row>
        <row r="13">
          <cell r="J13">
            <v>1</v>
          </cell>
        </row>
        <row r="14">
          <cell r="J14" t="str">
            <v>Target parent</v>
          </cell>
        </row>
        <row r="18">
          <cell r="F18">
            <v>1</v>
          </cell>
          <cell r="H18">
            <v>1</v>
          </cell>
          <cell r="J18">
            <v>1</v>
          </cell>
          <cell r="L18">
            <v>1</v>
          </cell>
          <cell r="N18">
            <v>0.8</v>
          </cell>
        </row>
        <row r="19">
          <cell r="F19" t="str">
            <v>Subsidiary VV</v>
          </cell>
          <cell r="H19" t="str">
            <v>Subsidiary WW</v>
          </cell>
          <cell r="J19" t="str">
            <v>Subsidiary XX</v>
          </cell>
          <cell r="L19" t="str">
            <v>Subsidiary YY</v>
          </cell>
          <cell r="N19" t="str">
            <v>Subsidiary WW</v>
          </cell>
        </row>
        <row r="20">
          <cell r="F20" t="str">
            <v>(operates stores A &amp; B)</v>
          </cell>
          <cell r="H20" t="str">
            <v>(operates stores C &amp; D)</v>
          </cell>
          <cell r="J20" t="str">
            <v>(operates stores E &amp; F)</v>
          </cell>
        </row>
        <row r="29">
          <cell r="F29" t="str">
            <v>Scope of the transaction</v>
          </cell>
        </row>
        <row r="31">
          <cell r="C31" t="str">
            <v xml:space="preserve">Source: </v>
          </cell>
        </row>
      </sheetData>
      <sheetData sheetId="11" refreshError="1">
        <row r="7">
          <cell r="C7" t="str">
            <v>M€</v>
          </cell>
          <cell r="D7" t="str">
            <v>FY04</v>
          </cell>
          <cell r="E7" t="str">
            <v>FY05</v>
          </cell>
        </row>
        <row r="8">
          <cell r="D8" t="str">
            <v>Actual</v>
          </cell>
          <cell r="E8" t="str">
            <v>Actual</v>
          </cell>
        </row>
        <row r="10">
          <cell r="C10" t="str">
            <v>Workers</v>
          </cell>
          <cell r="D10">
            <v>100</v>
          </cell>
          <cell r="E10">
            <v>100</v>
          </cell>
        </row>
        <row r="11">
          <cell r="C11" t="str">
            <v>Staff</v>
          </cell>
          <cell r="D11">
            <v>90</v>
          </cell>
          <cell r="E11">
            <v>90</v>
          </cell>
        </row>
        <row r="12">
          <cell r="C12" t="str">
            <v>Management</v>
          </cell>
          <cell r="D12">
            <v>10</v>
          </cell>
          <cell r="E12">
            <v>10</v>
          </cell>
        </row>
        <row r="14">
          <cell r="C14" t="str">
            <v>Total</v>
          </cell>
          <cell r="D14">
            <v>200</v>
          </cell>
          <cell r="E14">
            <v>200</v>
          </cell>
        </row>
        <row r="16">
          <cell r="C16" t="str">
            <v xml:space="preserve">Source: </v>
          </cell>
        </row>
        <row r="19">
          <cell r="C19" t="str">
            <v>Number of employees</v>
          </cell>
          <cell r="D19" t="str">
            <v>FY04</v>
          </cell>
          <cell r="E19" t="str">
            <v>FY05</v>
          </cell>
        </row>
        <row r="20">
          <cell r="D20" t="str">
            <v>Actual</v>
          </cell>
          <cell r="E20" t="str">
            <v>Actual</v>
          </cell>
        </row>
        <row r="22">
          <cell r="C22" t="str">
            <v>Operations department</v>
          </cell>
          <cell r="D22">
            <v>150</v>
          </cell>
          <cell r="E22">
            <v>150</v>
          </cell>
        </row>
        <row r="23">
          <cell r="C23" t="str">
            <v>Finance department</v>
          </cell>
          <cell r="D23">
            <v>10</v>
          </cell>
          <cell r="E23">
            <v>10</v>
          </cell>
        </row>
        <row r="24">
          <cell r="C24" t="str">
            <v>HR department</v>
          </cell>
          <cell r="D24">
            <v>10</v>
          </cell>
          <cell r="E24">
            <v>10</v>
          </cell>
        </row>
        <row r="25">
          <cell r="C25" t="str">
            <v>General management</v>
          </cell>
          <cell r="D25">
            <v>10</v>
          </cell>
          <cell r="E25">
            <v>10</v>
          </cell>
        </row>
        <row r="26">
          <cell r="C26" t="str">
            <v>Sales and marketing</v>
          </cell>
          <cell r="D26">
            <v>20</v>
          </cell>
          <cell r="E26">
            <v>20</v>
          </cell>
        </row>
        <row r="28">
          <cell r="C28" t="str">
            <v>Total</v>
          </cell>
          <cell r="D28">
            <v>200</v>
          </cell>
          <cell r="E28">
            <v>200</v>
          </cell>
        </row>
        <row r="30">
          <cell r="C30" t="str">
            <v xml:space="preserve">Source: </v>
          </cell>
        </row>
      </sheetData>
      <sheetData sheetId="12" refreshError="1"/>
      <sheetData sheetId="13" refreshError="1">
        <row r="7">
          <cell r="C7">
            <v>29579</v>
          </cell>
          <cell r="D7" t="str">
            <v>Company X was established</v>
          </cell>
        </row>
        <row r="9">
          <cell r="C9">
            <v>36326</v>
          </cell>
          <cell r="D9" t="str">
            <v>Acquisition of store D</v>
          </cell>
        </row>
        <row r="11">
          <cell r="C11">
            <v>37371</v>
          </cell>
          <cell r="D11" t="str">
            <v>Disposal of 4 stores</v>
          </cell>
        </row>
        <row r="13">
          <cell r="C13" t="str">
            <v>XX</v>
          </cell>
          <cell r="D13" t="str">
            <v>XX</v>
          </cell>
        </row>
        <row r="15">
          <cell r="C15">
            <v>38353</v>
          </cell>
          <cell r="D15" t="str">
            <v>Acquisition of store F</v>
          </cell>
        </row>
        <row r="17">
          <cell r="C17" t="str">
            <v xml:space="preserve">Source: </v>
          </cell>
        </row>
      </sheetData>
      <sheetData sheetId="14" refreshError="1">
        <row r="6">
          <cell r="C6" t="str">
            <v>M€</v>
          </cell>
          <cell r="D6" t="str">
            <v>Current</v>
          </cell>
          <cell r="E6" t="str">
            <v>Post</v>
          </cell>
          <cell r="F6" t="str">
            <v>Variance</v>
          </cell>
        </row>
        <row r="7">
          <cell r="D7" t="str">
            <v>situation</v>
          </cell>
          <cell r="E7" t="str">
            <v>carve-out</v>
          </cell>
        </row>
        <row r="9">
          <cell r="C9" t="str">
            <v>Management fees</v>
          </cell>
          <cell r="D9">
            <v>1</v>
          </cell>
          <cell r="E9">
            <v>0</v>
          </cell>
          <cell r="F9">
            <v>-1</v>
          </cell>
        </row>
        <row r="10">
          <cell r="C10" t="str">
            <v>Purchasing</v>
          </cell>
          <cell r="D10">
            <v>0.9</v>
          </cell>
          <cell r="E10">
            <v>1.5</v>
          </cell>
          <cell r="F10">
            <v>0.6</v>
          </cell>
        </row>
        <row r="11">
          <cell r="C11" t="str">
            <v>Sales team</v>
          </cell>
          <cell r="D11">
            <v>0</v>
          </cell>
          <cell r="E11">
            <v>0</v>
          </cell>
          <cell r="F11">
            <v>0</v>
          </cell>
        </row>
        <row r="12">
          <cell r="C12" t="str">
            <v>IT</v>
          </cell>
          <cell r="D12">
            <v>0.3</v>
          </cell>
          <cell r="E12">
            <v>0.45</v>
          </cell>
          <cell r="F12">
            <v>0.15000000000000002</v>
          </cell>
        </row>
        <row r="13">
          <cell r="C13" t="str">
            <v>HR</v>
          </cell>
          <cell r="D13">
            <v>0.3</v>
          </cell>
          <cell r="E13">
            <v>0.6</v>
          </cell>
          <cell r="F13">
            <v>0.3</v>
          </cell>
        </row>
        <row r="14">
          <cell r="C14" t="str">
            <v>Financing</v>
          </cell>
          <cell r="D14">
            <v>0</v>
          </cell>
          <cell r="E14">
            <v>0</v>
          </cell>
          <cell r="F14">
            <v>0</v>
          </cell>
        </row>
        <row r="15">
          <cell r="C15" t="str">
            <v>Logistics</v>
          </cell>
          <cell r="D15">
            <v>0</v>
          </cell>
          <cell r="E15">
            <v>0</v>
          </cell>
          <cell r="F15">
            <v>0</v>
          </cell>
        </row>
        <row r="16">
          <cell r="C16" t="str">
            <v>Quality control</v>
          </cell>
          <cell r="D16">
            <v>0</v>
          </cell>
          <cell r="E16">
            <v>0</v>
          </cell>
          <cell r="F16">
            <v>0</v>
          </cell>
        </row>
        <row r="17">
          <cell r="C17" t="str">
            <v>Accounting</v>
          </cell>
          <cell r="D17">
            <v>0</v>
          </cell>
          <cell r="E17">
            <v>0</v>
          </cell>
          <cell r="F17">
            <v>0</v>
          </cell>
        </row>
        <row r="18">
          <cell r="C18" t="str">
            <v>Legal</v>
          </cell>
          <cell r="D18">
            <v>0.1</v>
          </cell>
          <cell r="E18">
            <v>0.1</v>
          </cell>
          <cell r="F18">
            <v>0</v>
          </cell>
        </row>
        <row r="20">
          <cell r="C20" t="str">
            <v>Total</v>
          </cell>
          <cell r="D20">
            <v>2.5999999999999996</v>
          </cell>
          <cell r="E20">
            <v>2.65</v>
          </cell>
          <cell r="F20">
            <v>4.9999999999999989E-2</v>
          </cell>
        </row>
        <row r="22">
          <cell r="C22" t="str">
            <v xml:space="preserve">Source: </v>
          </cell>
        </row>
      </sheetData>
      <sheetData sheetId="15" refreshError="1">
        <row r="6">
          <cell r="C6" t="str">
            <v>M€</v>
          </cell>
          <cell r="D6" t="str">
            <v>FY04</v>
          </cell>
          <cell r="E6" t="str">
            <v>FY05</v>
          </cell>
          <cell r="F6" t="str">
            <v>FY06</v>
          </cell>
        </row>
        <row r="8">
          <cell r="C8" t="str">
            <v>Party 1</v>
          </cell>
          <cell r="D8">
            <v>1</v>
          </cell>
          <cell r="E8">
            <v>2</v>
          </cell>
          <cell r="F8">
            <v>3</v>
          </cell>
        </row>
        <row r="9">
          <cell r="C9" t="str">
            <v>Party 2</v>
          </cell>
          <cell r="D9">
            <v>4</v>
          </cell>
          <cell r="E9">
            <v>5</v>
          </cell>
          <cell r="F9">
            <v>6</v>
          </cell>
        </row>
        <row r="10">
          <cell r="C10" t="str">
            <v>Party 3</v>
          </cell>
          <cell r="D10">
            <v>7</v>
          </cell>
          <cell r="E10">
            <v>8</v>
          </cell>
          <cell r="F10">
            <v>9</v>
          </cell>
        </row>
        <row r="11">
          <cell r="C11" t="str">
            <v>Sales</v>
          </cell>
          <cell r="D11">
            <v>12</v>
          </cell>
          <cell r="E11">
            <v>15</v>
          </cell>
          <cell r="F11">
            <v>18</v>
          </cell>
        </row>
        <row r="13">
          <cell r="C13" t="str">
            <v>Party 1</v>
          </cell>
          <cell r="D13">
            <v>-1</v>
          </cell>
          <cell r="E13">
            <v>-2</v>
          </cell>
          <cell r="F13">
            <v>-3</v>
          </cell>
        </row>
        <row r="14">
          <cell r="C14" t="str">
            <v>Party 2</v>
          </cell>
          <cell r="D14">
            <v>-4</v>
          </cell>
          <cell r="E14">
            <v>-5</v>
          </cell>
          <cell r="F14">
            <v>-6</v>
          </cell>
        </row>
        <row r="15">
          <cell r="C15" t="str">
            <v>Party 3</v>
          </cell>
          <cell r="D15">
            <v>-7</v>
          </cell>
          <cell r="E15">
            <v>-8</v>
          </cell>
          <cell r="F15">
            <v>-9</v>
          </cell>
        </row>
        <row r="16">
          <cell r="C16" t="str">
            <v>Purchases</v>
          </cell>
          <cell r="D16">
            <v>-12</v>
          </cell>
          <cell r="E16">
            <v>-15</v>
          </cell>
          <cell r="F16">
            <v>-18</v>
          </cell>
        </row>
        <row r="18">
          <cell r="C18" t="str">
            <v>Party 1</v>
          </cell>
          <cell r="D18">
            <v>1</v>
          </cell>
          <cell r="E18">
            <v>2</v>
          </cell>
          <cell r="F18">
            <v>3</v>
          </cell>
        </row>
        <row r="19">
          <cell r="C19" t="str">
            <v>Party 2</v>
          </cell>
          <cell r="D19">
            <v>-4</v>
          </cell>
          <cell r="E19">
            <v>-5</v>
          </cell>
          <cell r="F19">
            <v>-6</v>
          </cell>
        </row>
        <row r="20">
          <cell r="C20" t="str">
            <v>Party 3</v>
          </cell>
          <cell r="D20">
            <v>7</v>
          </cell>
          <cell r="E20">
            <v>8</v>
          </cell>
          <cell r="F20">
            <v>9</v>
          </cell>
        </row>
        <row r="21">
          <cell r="C21" t="str">
            <v>Others</v>
          </cell>
          <cell r="D21">
            <v>4</v>
          </cell>
          <cell r="E21">
            <v>5</v>
          </cell>
          <cell r="F21">
            <v>6</v>
          </cell>
        </row>
        <row r="23">
          <cell r="C23" t="str">
            <v xml:space="preserve">Source: </v>
          </cell>
        </row>
      </sheetData>
      <sheetData sheetId="16" refreshError="1">
        <row r="7">
          <cell r="C7" t="str">
            <v>M€</v>
          </cell>
          <cell r="D7" t="str">
            <v>FY00</v>
          </cell>
          <cell r="E7" t="str">
            <v>FY01</v>
          </cell>
          <cell r="F7" t="str">
            <v>FY02</v>
          </cell>
          <cell r="G7" t="str">
            <v>FY03</v>
          </cell>
          <cell r="H7" t="str">
            <v>FY04</v>
          </cell>
          <cell r="I7" t="str">
            <v>FY05</v>
          </cell>
          <cell r="J7" t="str">
            <v>FY06</v>
          </cell>
          <cell r="K7" t="str">
            <v>FY07</v>
          </cell>
          <cell r="L7" t="str">
            <v>FY08</v>
          </cell>
          <cell r="M7" t="str">
            <v>FY09</v>
          </cell>
        </row>
        <row r="8">
          <cell r="D8" t="str">
            <v>Actual</v>
          </cell>
          <cell r="E8" t="str">
            <v>Actual</v>
          </cell>
          <cell r="F8" t="str">
            <v>Actual</v>
          </cell>
          <cell r="G8" t="str">
            <v>Actual</v>
          </cell>
          <cell r="H8" t="str">
            <v>Actual</v>
          </cell>
          <cell r="I8" t="str">
            <v>Actual</v>
          </cell>
          <cell r="J8" t="str">
            <v>Actual</v>
          </cell>
          <cell r="K8" t="str">
            <v>Actual</v>
          </cell>
          <cell r="L8" t="str">
            <v>Actual</v>
          </cell>
          <cell r="M8" t="str">
            <v>Actual</v>
          </cell>
        </row>
        <row r="9">
          <cell r="C9" t="str">
            <v>Net sales</v>
          </cell>
          <cell r="D9">
            <v>70</v>
          </cell>
          <cell r="E9">
            <v>80</v>
          </cell>
          <cell r="F9">
            <v>90</v>
          </cell>
          <cell r="G9">
            <v>231.89099999999999</v>
          </cell>
          <cell r="H9">
            <v>241.42400000000001</v>
          </cell>
          <cell r="I9">
            <v>269.16699999999997</v>
          </cell>
          <cell r="J9">
            <v>110</v>
          </cell>
          <cell r="K9">
            <v>120</v>
          </cell>
          <cell r="L9">
            <v>130</v>
          </cell>
          <cell r="M9">
            <v>140</v>
          </cell>
        </row>
        <row r="10">
          <cell r="C10" t="str">
            <v>% growth</v>
          </cell>
          <cell r="H10">
            <v>4.1109831774411409E-2</v>
          </cell>
          <cell r="I10">
            <v>0.11491401020611036</v>
          </cell>
          <cell r="J10">
            <v>-0.59133177544052573</v>
          </cell>
          <cell r="K10">
            <v>9.0909090909090828E-2</v>
          </cell>
          <cell r="L10">
            <v>8.3333333333333259E-2</v>
          </cell>
          <cell r="M10">
            <v>7.6923076923076872E-2</v>
          </cell>
        </row>
        <row r="12">
          <cell r="C12" t="str">
            <v>EBITDA</v>
          </cell>
          <cell r="D12">
            <v>8</v>
          </cell>
          <cell r="E12">
            <v>9</v>
          </cell>
          <cell r="F12">
            <v>12</v>
          </cell>
          <cell r="G12">
            <v>7.0440000000000182</v>
          </cell>
          <cell r="H12">
            <v>12.469000000000015</v>
          </cell>
          <cell r="I12">
            <v>15.784000000000018</v>
          </cell>
          <cell r="J12">
            <v>17.7</v>
          </cell>
          <cell r="K12">
            <v>29.5</v>
          </cell>
          <cell r="L12">
            <v>39.5</v>
          </cell>
          <cell r="M12">
            <v>41.5</v>
          </cell>
        </row>
        <row r="13">
          <cell r="C13" t="str">
            <v>EBITDA / net sales</v>
          </cell>
          <cell r="G13">
            <v>3.0376340608303118E-2</v>
          </cell>
          <cell r="H13">
            <v>5.1647723507190733E-2</v>
          </cell>
          <cell r="I13">
            <v>5.864017505860681E-2</v>
          </cell>
          <cell r="J13">
            <v>0.16090909090909089</v>
          </cell>
          <cell r="K13">
            <v>0.24583333333333332</v>
          </cell>
          <cell r="L13">
            <v>0.30384615384615382</v>
          </cell>
          <cell r="M13">
            <v>0.29642857142857143</v>
          </cell>
        </row>
        <row r="15">
          <cell r="C15" t="str">
            <v>Source: Deloitte analysis</v>
          </cell>
        </row>
      </sheetData>
      <sheetData sheetId="17" refreshError="1"/>
      <sheetData sheetId="18" refreshError="1"/>
      <sheetData sheetId="19" refreshError="1"/>
      <sheetData sheetId="20" refreshError="1"/>
      <sheetData sheetId="21" refreshError="1"/>
      <sheetData sheetId="22" refreshError="1">
        <row r="8">
          <cell r="C8" t="str">
            <v>M€</v>
          </cell>
          <cell r="D8" t="str">
            <v>FY03</v>
          </cell>
          <cell r="F8" t="str">
            <v>FY04</v>
          </cell>
          <cell r="H8" t="str">
            <v>FY05</v>
          </cell>
        </row>
        <row r="9">
          <cell r="D9" t="str">
            <v>Actual</v>
          </cell>
          <cell r="E9" t="str">
            <v>%</v>
          </cell>
          <cell r="F9" t="str">
            <v>Actual</v>
          </cell>
          <cell r="G9" t="str">
            <v>%</v>
          </cell>
          <cell r="H9" t="str">
            <v>Actual</v>
          </cell>
          <cell r="I9" t="str">
            <v>%</v>
          </cell>
        </row>
        <row r="11">
          <cell r="C11" t="str">
            <v>Customer 1</v>
          </cell>
          <cell r="D11">
            <v>20</v>
          </cell>
          <cell r="E11">
            <v>0.12422360248447205</v>
          </cell>
          <cell r="F11">
            <v>31</v>
          </cell>
          <cell r="G11">
            <v>0.16577540106951871</v>
          </cell>
          <cell r="H11">
            <v>43</v>
          </cell>
          <cell r="I11">
            <v>0.20093457943925233</v>
          </cell>
        </row>
        <row r="12">
          <cell r="C12" t="str">
            <v>Customer 2</v>
          </cell>
          <cell r="D12">
            <v>10</v>
          </cell>
          <cell r="E12">
            <v>6.2111801242236024E-2</v>
          </cell>
          <cell r="F12">
            <v>11</v>
          </cell>
          <cell r="G12">
            <v>5.8823529411764705E-2</v>
          </cell>
          <cell r="H12">
            <v>12</v>
          </cell>
          <cell r="I12">
            <v>5.6074766355140186E-2</v>
          </cell>
        </row>
        <row r="13">
          <cell r="C13" t="str">
            <v>Customer 3</v>
          </cell>
          <cell r="D13">
            <v>10</v>
          </cell>
          <cell r="E13">
            <v>6.2111801242236024E-2</v>
          </cell>
          <cell r="F13">
            <v>11</v>
          </cell>
          <cell r="G13">
            <v>5.8823529411764705E-2</v>
          </cell>
          <cell r="H13">
            <v>12</v>
          </cell>
          <cell r="I13">
            <v>5.6074766355140186E-2</v>
          </cell>
        </row>
        <row r="14">
          <cell r="C14" t="str">
            <v>Customer 4</v>
          </cell>
          <cell r="D14">
            <v>10</v>
          </cell>
          <cell r="E14">
            <v>6.2111801242236024E-2</v>
          </cell>
          <cell r="F14">
            <v>11</v>
          </cell>
          <cell r="G14">
            <v>5.8823529411764705E-2</v>
          </cell>
          <cell r="H14">
            <v>12</v>
          </cell>
          <cell r="I14">
            <v>5.6074766355140186E-2</v>
          </cell>
        </row>
        <row r="15">
          <cell r="C15" t="str">
            <v>Customer 5</v>
          </cell>
          <cell r="D15">
            <v>10</v>
          </cell>
          <cell r="E15">
            <v>6.2111801242236024E-2</v>
          </cell>
          <cell r="F15">
            <v>11</v>
          </cell>
          <cell r="G15">
            <v>5.8823529411764705E-2</v>
          </cell>
          <cell r="H15">
            <v>12</v>
          </cell>
          <cell r="I15">
            <v>5.6074766355140186E-2</v>
          </cell>
        </row>
        <row r="16">
          <cell r="C16" t="str">
            <v>Customer 6</v>
          </cell>
          <cell r="D16">
            <v>10</v>
          </cell>
          <cell r="E16">
            <v>6.2111801242236024E-2</v>
          </cell>
          <cell r="F16">
            <v>11</v>
          </cell>
          <cell r="G16">
            <v>5.8823529411764705E-2</v>
          </cell>
          <cell r="H16">
            <v>12</v>
          </cell>
          <cell r="I16">
            <v>5.6074766355140186E-2</v>
          </cell>
        </row>
        <row r="17">
          <cell r="C17" t="str">
            <v>Customer 7</v>
          </cell>
          <cell r="D17">
            <v>10</v>
          </cell>
          <cell r="E17">
            <v>6.2111801242236024E-2</v>
          </cell>
          <cell r="F17">
            <v>11</v>
          </cell>
          <cell r="G17">
            <v>5.8823529411764705E-2</v>
          </cell>
          <cell r="H17">
            <v>12</v>
          </cell>
          <cell r="I17">
            <v>5.6074766355140186E-2</v>
          </cell>
        </row>
        <row r="18">
          <cell r="C18" t="str">
            <v>Customer 8</v>
          </cell>
          <cell r="D18">
            <v>10</v>
          </cell>
          <cell r="E18">
            <v>6.2111801242236024E-2</v>
          </cell>
          <cell r="F18">
            <v>11</v>
          </cell>
          <cell r="G18">
            <v>5.8823529411764705E-2</v>
          </cell>
          <cell r="H18">
            <v>12</v>
          </cell>
          <cell r="I18">
            <v>5.6074766355140186E-2</v>
          </cell>
        </row>
        <row r="19">
          <cell r="C19" t="str">
            <v>Customer 9</v>
          </cell>
          <cell r="D19">
            <v>10</v>
          </cell>
          <cell r="E19">
            <v>6.2111801242236024E-2</v>
          </cell>
          <cell r="F19">
            <v>11</v>
          </cell>
          <cell r="G19">
            <v>5.8823529411764705E-2</v>
          </cell>
          <cell r="H19">
            <v>12</v>
          </cell>
          <cell r="I19">
            <v>5.6074766355140186E-2</v>
          </cell>
        </row>
        <row r="20">
          <cell r="C20" t="str">
            <v>Customer 10</v>
          </cell>
          <cell r="D20">
            <v>10</v>
          </cell>
          <cell r="E20">
            <v>6.2111801242236024E-2</v>
          </cell>
          <cell r="F20">
            <v>11</v>
          </cell>
          <cell r="G20">
            <v>5.8823529411764705E-2</v>
          </cell>
          <cell r="H20">
            <v>12</v>
          </cell>
          <cell r="I20">
            <v>5.6074766355140186E-2</v>
          </cell>
        </row>
        <row r="21">
          <cell r="C21" t="str">
            <v>Customer 11</v>
          </cell>
          <cell r="D21">
            <v>10</v>
          </cell>
          <cell r="E21">
            <v>6.2111801242236024E-2</v>
          </cell>
          <cell r="F21">
            <v>11</v>
          </cell>
          <cell r="G21">
            <v>5.8823529411764705E-2</v>
          </cell>
          <cell r="H21">
            <v>12</v>
          </cell>
          <cell r="I21">
            <v>5.6074766355140186E-2</v>
          </cell>
        </row>
        <row r="22">
          <cell r="C22" t="str">
            <v>Customer 12</v>
          </cell>
          <cell r="D22">
            <v>10</v>
          </cell>
          <cell r="E22">
            <v>6.2111801242236024E-2</v>
          </cell>
          <cell r="F22">
            <v>11</v>
          </cell>
          <cell r="G22">
            <v>5.8823529411764705E-2</v>
          </cell>
          <cell r="H22">
            <v>12</v>
          </cell>
          <cell r="I22">
            <v>5.6074766355140186E-2</v>
          </cell>
        </row>
        <row r="23">
          <cell r="C23" t="str">
            <v>Customer 13</v>
          </cell>
          <cell r="D23">
            <v>10</v>
          </cell>
          <cell r="E23">
            <v>6.2111801242236024E-2</v>
          </cell>
          <cell r="F23">
            <v>11</v>
          </cell>
          <cell r="G23">
            <v>5.8823529411764705E-2</v>
          </cell>
          <cell r="H23">
            <v>12</v>
          </cell>
          <cell r="I23">
            <v>5.6074766355140186E-2</v>
          </cell>
        </row>
        <row r="24">
          <cell r="C24" t="str">
            <v>Customer 14</v>
          </cell>
          <cell r="D24">
            <v>10</v>
          </cell>
          <cell r="E24">
            <v>6.2111801242236024E-2</v>
          </cell>
          <cell r="F24">
            <v>11</v>
          </cell>
          <cell r="G24">
            <v>5.8823529411764705E-2</v>
          </cell>
          <cell r="H24">
            <v>12</v>
          </cell>
          <cell r="I24">
            <v>5.6074766355140186E-2</v>
          </cell>
        </row>
        <row r="25">
          <cell r="C25" t="str">
            <v>Customer 15</v>
          </cell>
          <cell r="D25">
            <v>10</v>
          </cell>
          <cell r="E25">
            <v>6.2111801242236024E-2</v>
          </cell>
          <cell r="F25">
            <v>11</v>
          </cell>
          <cell r="G25">
            <v>5.8823529411764705E-2</v>
          </cell>
          <cell r="H25">
            <v>12</v>
          </cell>
          <cell r="I25">
            <v>5.6074766355140186E-2</v>
          </cell>
        </row>
        <row r="26">
          <cell r="C26" t="str">
            <v>Top 15</v>
          </cell>
          <cell r="D26">
            <v>160</v>
          </cell>
          <cell r="E26">
            <v>0.99378881987577639</v>
          </cell>
          <cell r="F26">
            <v>185</v>
          </cell>
          <cell r="G26">
            <v>0.98930481283422456</v>
          </cell>
          <cell r="H26">
            <v>211</v>
          </cell>
          <cell r="I26">
            <v>0.98598130841121501</v>
          </cell>
        </row>
        <row r="28">
          <cell r="C28" t="str">
            <v>Others</v>
          </cell>
          <cell r="D28">
            <v>1</v>
          </cell>
          <cell r="E28">
            <v>6.2111801242236021E-3</v>
          </cell>
          <cell r="F28">
            <v>2</v>
          </cell>
          <cell r="G28">
            <v>1.06951871657754E-2</v>
          </cell>
          <cell r="H28">
            <v>3</v>
          </cell>
          <cell r="I28">
            <v>1.4018691588785047E-2</v>
          </cell>
        </row>
        <row r="29">
          <cell r="C29" t="str">
            <v>Net sales</v>
          </cell>
          <cell r="D29">
            <v>161</v>
          </cell>
          <cell r="E29">
            <v>1</v>
          </cell>
          <cell r="F29">
            <v>187</v>
          </cell>
          <cell r="G29">
            <v>1</v>
          </cell>
          <cell r="H29">
            <v>214</v>
          </cell>
          <cell r="I29">
            <v>1</v>
          </cell>
        </row>
        <row r="31">
          <cell r="C31" t="str">
            <v>Source:</v>
          </cell>
        </row>
      </sheetData>
      <sheetData sheetId="23" refreshError="1">
        <row r="8">
          <cell r="C8" t="str">
            <v>M€</v>
          </cell>
          <cell r="D8" t="str">
            <v>FY03</v>
          </cell>
          <cell r="E8" t="str">
            <v>FY04</v>
          </cell>
          <cell r="F8" t="str">
            <v>FY05</v>
          </cell>
          <cell r="G8" t="str">
            <v>FY06</v>
          </cell>
          <cell r="H8" t="str">
            <v>FY07</v>
          </cell>
          <cell r="I8" t="str">
            <v>FY08</v>
          </cell>
        </row>
        <row r="9">
          <cell r="D9" t="str">
            <v>Actual</v>
          </cell>
          <cell r="E9" t="str">
            <v>Actual</v>
          </cell>
          <cell r="F9" t="str">
            <v>Actual</v>
          </cell>
          <cell r="G9" t="str">
            <v>Forecast</v>
          </cell>
          <cell r="H9" t="str">
            <v>Forecast</v>
          </cell>
          <cell r="I9" t="str">
            <v>Forecast</v>
          </cell>
        </row>
        <row r="10">
          <cell r="C10" t="str">
            <v>Sales</v>
          </cell>
          <cell r="D10">
            <v>23</v>
          </cell>
          <cell r="E10">
            <v>25</v>
          </cell>
          <cell r="F10">
            <v>28</v>
          </cell>
          <cell r="G10">
            <v>32</v>
          </cell>
          <cell r="H10">
            <v>41</v>
          </cell>
          <cell r="I10">
            <v>43</v>
          </cell>
        </row>
        <row r="12">
          <cell r="C12" t="str">
            <v>FY03-FY05</v>
          </cell>
          <cell r="D12">
            <v>23</v>
          </cell>
          <cell r="E12">
            <v>25</v>
          </cell>
          <cell r="F12">
            <v>28</v>
          </cell>
        </row>
        <row r="13">
          <cell r="C13" t="str">
            <v>FY05-FY08</v>
          </cell>
          <cell r="F13">
            <v>28</v>
          </cell>
          <cell r="G13">
            <v>32</v>
          </cell>
          <cell r="H13">
            <v>41</v>
          </cell>
          <cell r="I13">
            <v>43</v>
          </cell>
        </row>
        <row r="29">
          <cell r="C29" t="str">
            <v>Growth rates</v>
          </cell>
          <cell r="E29" t="str">
            <v>CAGR FY03-FY05</v>
          </cell>
          <cell r="G29" t="str">
            <v>CAGR FY05-FY08</v>
          </cell>
        </row>
        <row r="31">
          <cell r="C31" t="str">
            <v>Sales</v>
          </cell>
          <cell r="E31">
            <v>0.10335456873474103</v>
          </cell>
          <cell r="F31" t="str">
            <v>vs</v>
          </cell>
          <cell r="G31">
            <v>0.15372811165243738</v>
          </cell>
        </row>
        <row r="32">
          <cell r="C32" t="str">
            <v>Source:</v>
          </cell>
        </row>
      </sheetData>
      <sheetData sheetId="24" refreshError="1">
        <row r="8">
          <cell r="C8" t="str">
            <v>M€</v>
          </cell>
          <cell r="D8" t="str">
            <v>FY04</v>
          </cell>
          <cell r="E8" t="str">
            <v>FY04</v>
          </cell>
          <cell r="F8" t="str">
            <v>FY04</v>
          </cell>
          <cell r="G8" t="str">
            <v>FY05</v>
          </cell>
          <cell r="H8" t="str">
            <v>FY05</v>
          </cell>
          <cell r="I8" t="str">
            <v>FY05</v>
          </cell>
        </row>
        <row r="9">
          <cell r="D9" t="str">
            <v>Actual</v>
          </cell>
          <cell r="E9" t="str">
            <v>Actual</v>
          </cell>
          <cell r="F9" t="str">
            <v>Actual</v>
          </cell>
          <cell r="G9" t="str">
            <v>Actual</v>
          </cell>
          <cell r="H9" t="str">
            <v>Actual</v>
          </cell>
          <cell r="I9" t="str">
            <v>Actual</v>
          </cell>
        </row>
        <row r="10">
          <cell r="D10" t="str">
            <v>Price €/Kg</v>
          </cell>
          <cell r="E10" t="str">
            <v>Tonnes</v>
          </cell>
          <cell r="F10" t="str">
            <v>Sales</v>
          </cell>
          <cell r="G10" t="str">
            <v>Price €/Kg</v>
          </cell>
          <cell r="H10" t="str">
            <v>Tonnes</v>
          </cell>
          <cell r="I10" t="str">
            <v>Sales</v>
          </cell>
        </row>
        <row r="12">
          <cell r="C12" t="str">
            <v>Product 1</v>
          </cell>
          <cell r="D12">
            <v>100</v>
          </cell>
          <cell r="E12">
            <v>1000</v>
          </cell>
          <cell r="F12">
            <v>100</v>
          </cell>
          <cell r="G12">
            <v>121.21212121212122</v>
          </cell>
          <cell r="H12">
            <v>990</v>
          </cell>
          <cell r="I12">
            <v>120</v>
          </cell>
        </row>
        <row r="13">
          <cell r="C13" t="str">
            <v>Product 2</v>
          </cell>
        </row>
        <row r="14">
          <cell r="C14" t="str">
            <v>Product 3</v>
          </cell>
        </row>
        <row r="15">
          <cell r="C15" t="str">
            <v>Product 4</v>
          </cell>
        </row>
        <row r="16">
          <cell r="C16" t="str">
            <v>Product 5</v>
          </cell>
        </row>
        <row r="17">
          <cell r="C17" t="str">
            <v>Product 6</v>
          </cell>
        </row>
        <row r="18">
          <cell r="C18" t="str">
            <v>Others</v>
          </cell>
        </row>
        <row r="19">
          <cell r="D19">
            <v>100</v>
          </cell>
          <cell r="E19">
            <v>1000</v>
          </cell>
          <cell r="F19">
            <v>100</v>
          </cell>
          <cell r="G19">
            <v>121.21212121212122</v>
          </cell>
          <cell r="H19">
            <v>990</v>
          </cell>
          <cell r="I19">
            <v>120</v>
          </cell>
        </row>
        <row r="31">
          <cell r="C31" t="str">
            <v>Source:</v>
          </cell>
        </row>
      </sheetData>
      <sheetData sheetId="25" refreshError="1"/>
      <sheetData sheetId="26" refreshError="1">
        <row r="8">
          <cell r="C8" t="str">
            <v>M€</v>
          </cell>
          <cell r="D8" t="str">
            <v>FY04</v>
          </cell>
          <cell r="E8" t="str">
            <v>FY05</v>
          </cell>
          <cell r="F8" t="str">
            <v>FY06</v>
          </cell>
          <cell r="G8" t="str">
            <v>FY07</v>
          </cell>
          <cell r="H8" t="str">
            <v>FY08</v>
          </cell>
          <cell r="I8" t="str">
            <v>FY09</v>
          </cell>
          <cell r="J8" t="str">
            <v>FY10</v>
          </cell>
          <cell r="K8" t="str">
            <v>FY11</v>
          </cell>
        </row>
        <row r="9">
          <cell r="D9" t="str">
            <v>Actual</v>
          </cell>
          <cell r="E9" t="str">
            <v>Actual</v>
          </cell>
          <cell r="F9" t="str">
            <v>Actual</v>
          </cell>
          <cell r="G9" t="str">
            <v>BP</v>
          </cell>
          <cell r="H9" t="str">
            <v>BP</v>
          </cell>
          <cell r="I9" t="str">
            <v>BP</v>
          </cell>
          <cell r="J9" t="str">
            <v>BP</v>
          </cell>
          <cell r="K9" t="str">
            <v>BP</v>
          </cell>
        </row>
        <row r="11">
          <cell r="C11" t="str">
            <v xml:space="preserve">Variable </v>
          </cell>
          <cell r="D11">
            <v>12</v>
          </cell>
          <cell r="E11">
            <v>12</v>
          </cell>
          <cell r="F11">
            <v>16</v>
          </cell>
          <cell r="G11">
            <v>12</v>
          </cell>
          <cell r="H11">
            <v>30</v>
          </cell>
          <cell r="I11">
            <v>12</v>
          </cell>
          <cell r="J11">
            <v>34</v>
          </cell>
          <cell r="K11">
            <v>12</v>
          </cell>
        </row>
        <row r="12">
          <cell r="C12" t="str">
            <v>Fixed</v>
          </cell>
          <cell r="D12">
            <v>12</v>
          </cell>
          <cell r="E12">
            <v>13</v>
          </cell>
          <cell r="F12">
            <v>12</v>
          </cell>
          <cell r="G12">
            <v>18</v>
          </cell>
          <cell r="H12">
            <v>20</v>
          </cell>
          <cell r="I12">
            <v>25</v>
          </cell>
          <cell r="J12">
            <v>26</v>
          </cell>
          <cell r="K12">
            <v>30</v>
          </cell>
        </row>
        <row r="13">
          <cell r="C13" t="str">
            <v>Cost of sales</v>
          </cell>
          <cell r="D13">
            <v>24</v>
          </cell>
          <cell r="E13">
            <v>25</v>
          </cell>
          <cell r="F13">
            <v>28</v>
          </cell>
          <cell r="G13">
            <v>30</v>
          </cell>
          <cell r="H13">
            <v>50</v>
          </cell>
          <cell r="I13">
            <v>37</v>
          </cell>
          <cell r="J13">
            <v>60</v>
          </cell>
          <cell r="K13">
            <v>42</v>
          </cell>
        </row>
        <row r="15">
          <cell r="C15" t="str">
            <v xml:space="preserve">Variable </v>
          </cell>
          <cell r="D15">
            <v>12</v>
          </cell>
          <cell r="E15">
            <v>13</v>
          </cell>
          <cell r="F15">
            <v>13</v>
          </cell>
          <cell r="G15">
            <v>13</v>
          </cell>
          <cell r="H15">
            <v>13</v>
          </cell>
          <cell r="I15">
            <v>13</v>
          </cell>
          <cell r="J15">
            <v>13</v>
          </cell>
          <cell r="K15">
            <v>13</v>
          </cell>
        </row>
        <row r="16">
          <cell r="C16" t="str">
            <v>Fixed</v>
          </cell>
          <cell r="D16">
            <v>10</v>
          </cell>
          <cell r="E16">
            <v>14</v>
          </cell>
          <cell r="F16">
            <v>14</v>
          </cell>
          <cell r="G16">
            <v>14</v>
          </cell>
          <cell r="H16">
            <v>14</v>
          </cell>
          <cell r="I16">
            <v>14</v>
          </cell>
          <cell r="J16">
            <v>14</v>
          </cell>
          <cell r="K16">
            <v>14</v>
          </cell>
        </row>
        <row r="17">
          <cell r="C17" t="str">
            <v>SG&amp;A</v>
          </cell>
          <cell r="D17">
            <v>22</v>
          </cell>
          <cell r="E17">
            <v>27</v>
          </cell>
          <cell r="F17">
            <v>27</v>
          </cell>
          <cell r="G17">
            <v>27</v>
          </cell>
          <cell r="H17">
            <v>27</v>
          </cell>
          <cell r="I17">
            <v>27</v>
          </cell>
          <cell r="J17">
            <v>27</v>
          </cell>
          <cell r="K17">
            <v>27</v>
          </cell>
        </row>
        <row r="19">
          <cell r="C19" t="str">
            <v xml:space="preserve">Variable </v>
          </cell>
          <cell r="D19">
            <v>24</v>
          </cell>
          <cell r="E19">
            <v>25</v>
          </cell>
          <cell r="F19">
            <v>29</v>
          </cell>
          <cell r="G19">
            <v>25</v>
          </cell>
          <cell r="H19">
            <v>43</v>
          </cell>
          <cell r="I19">
            <v>25</v>
          </cell>
          <cell r="J19">
            <v>47</v>
          </cell>
          <cell r="K19">
            <v>25</v>
          </cell>
        </row>
        <row r="20">
          <cell r="C20" t="str">
            <v>Fixed</v>
          </cell>
          <cell r="D20">
            <v>22</v>
          </cell>
          <cell r="E20">
            <v>27</v>
          </cell>
          <cell r="F20">
            <v>26</v>
          </cell>
          <cell r="G20">
            <v>32</v>
          </cell>
          <cell r="H20">
            <v>34</v>
          </cell>
          <cell r="I20">
            <v>39</v>
          </cell>
          <cell r="J20">
            <v>40</v>
          </cell>
          <cell r="K20">
            <v>44</v>
          </cell>
        </row>
        <row r="21">
          <cell r="C21" t="str">
            <v>Total</v>
          </cell>
          <cell r="D21">
            <v>46</v>
          </cell>
          <cell r="E21">
            <v>52</v>
          </cell>
          <cell r="F21">
            <v>55</v>
          </cell>
          <cell r="G21">
            <v>57</v>
          </cell>
          <cell r="H21">
            <v>77</v>
          </cell>
          <cell r="I21">
            <v>64</v>
          </cell>
          <cell r="J21">
            <v>87</v>
          </cell>
          <cell r="K21">
            <v>69</v>
          </cell>
        </row>
        <row r="23">
          <cell r="C23" t="str">
            <v>As a % of net sales</v>
          </cell>
        </row>
        <row r="24">
          <cell r="C24" t="str">
            <v>Fixed</v>
          </cell>
          <cell r="D24" t="e">
            <v>#REF!</v>
          </cell>
          <cell r="E24" t="e">
            <v>#REF!</v>
          </cell>
          <cell r="F24" t="e">
            <v>#REF!</v>
          </cell>
          <cell r="G24" t="e">
            <v>#REF!</v>
          </cell>
          <cell r="H24" t="e">
            <v>#REF!</v>
          </cell>
          <cell r="I24" t="e">
            <v>#REF!</v>
          </cell>
          <cell r="J24" t="e">
            <v>#REF!</v>
          </cell>
          <cell r="K24" t="e">
            <v>#REF!</v>
          </cell>
        </row>
        <row r="25">
          <cell r="C25" t="str">
            <v>Variable</v>
          </cell>
          <cell r="D25" t="e">
            <v>#REF!</v>
          </cell>
          <cell r="E25" t="e">
            <v>#REF!</v>
          </cell>
          <cell r="F25" t="e">
            <v>#REF!</v>
          </cell>
          <cell r="G25" t="e">
            <v>#REF!</v>
          </cell>
          <cell r="H25" t="e">
            <v>#REF!</v>
          </cell>
          <cell r="I25" t="e">
            <v>#REF!</v>
          </cell>
          <cell r="J25" t="e">
            <v>#REF!</v>
          </cell>
          <cell r="K25" t="e">
            <v>#REF!</v>
          </cell>
        </row>
        <row r="27">
          <cell r="C27" t="str">
            <v>Source:</v>
          </cell>
        </row>
      </sheetData>
      <sheetData sheetId="27" refreshError="1">
        <row r="9">
          <cell r="C9" t="str">
            <v>M€</v>
          </cell>
          <cell r="D9" t="str">
            <v>FY04</v>
          </cell>
          <cell r="E9" t="str">
            <v>FY05</v>
          </cell>
          <cell r="F9" t="str">
            <v>FY06</v>
          </cell>
          <cell r="G9" t="str">
            <v>FY07</v>
          </cell>
          <cell r="H9" t="str">
            <v>FY08</v>
          </cell>
          <cell r="I9" t="str">
            <v>FY09</v>
          </cell>
          <cell r="J9" t="str">
            <v>FY10</v>
          </cell>
          <cell r="K9" t="str">
            <v>FY11</v>
          </cell>
        </row>
        <row r="10">
          <cell r="D10" t="str">
            <v>Actual</v>
          </cell>
          <cell r="E10" t="str">
            <v>Actual</v>
          </cell>
          <cell r="F10" t="str">
            <v>Actual</v>
          </cell>
          <cell r="G10" t="str">
            <v>BP</v>
          </cell>
          <cell r="H10" t="str">
            <v>BP</v>
          </cell>
          <cell r="I10" t="str">
            <v>BP</v>
          </cell>
          <cell r="J10" t="str">
            <v>BP</v>
          </cell>
          <cell r="K10" t="str">
            <v>BP</v>
          </cell>
        </row>
        <row r="12">
          <cell r="C12" t="str">
            <v>EURO</v>
          </cell>
          <cell r="D12">
            <v>12</v>
          </cell>
          <cell r="E12">
            <v>13</v>
          </cell>
          <cell r="F12">
            <v>13</v>
          </cell>
          <cell r="G12">
            <v>13</v>
          </cell>
          <cell r="H12">
            <v>13</v>
          </cell>
          <cell r="I12">
            <v>13</v>
          </cell>
          <cell r="J12">
            <v>13</v>
          </cell>
          <cell r="K12">
            <v>13</v>
          </cell>
        </row>
        <row r="13">
          <cell r="C13" t="str">
            <v>USD</v>
          </cell>
          <cell r="D13">
            <v>12</v>
          </cell>
          <cell r="E13">
            <v>13</v>
          </cell>
          <cell r="F13">
            <v>16</v>
          </cell>
          <cell r="G13">
            <v>12</v>
          </cell>
          <cell r="H13">
            <v>30</v>
          </cell>
          <cell r="I13">
            <v>12</v>
          </cell>
          <cell r="J13">
            <v>34</v>
          </cell>
          <cell r="K13">
            <v>12</v>
          </cell>
        </row>
        <row r="14">
          <cell r="C14" t="str">
            <v>GBP</v>
          </cell>
          <cell r="D14">
            <v>12</v>
          </cell>
          <cell r="E14">
            <v>13</v>
          </cell>
          <cell r="F14">
            <v>12</v>
          </cell>
          <cell r="G14">
            <v>18</v>
          </cell>
          <cell r="H14">
            <v>20</v>
          </cell>
          <cell r="I14">
            <v>25</v>
          </cell>
          <cell r="J14">
            <v>26</v>
          </cell>
          <cell r="K14">
            <v>30</v>
          </cell>
        </row>
        <row r="15">
          <cell r="C15" t="str">
            <v>JPY</v>
          </cell>
          <cell r="D15">
            <v>12</v>
          </cell>
          <cell r="E15">
            <v>13</v>
          </cell>
          <cell r="F15">
            <v>13</v>
          </cell>
          <cell r="G15">
            <v>13</v>
          </cell>
          <cell r="H15">
            <v>13</v>
          </cell>
          <cell r="I15">
            <v>13</v>
          </cell>
          <cell r="J15">
            <v>13</v>
          </cell>
          <cell r="K15">
            <v>13</v>
          </cell>
        </row>
        <row r="16">
          <cell r="C16" t="str">
            <v>Others</v>
          </cell>
          <cell r="D16">
            <v>12</v>
          </cell>
          <cell r="E16">
            <v>13</v>
          </cell>
          <cell r="F16">
            <v>13</v>
          </cell>
          <cell r="G16">
            <v>13</v>
          </cell>
          <cell r="H16">
            <v>13</v>
          </cell>
          <cell r="I16">
            <v>13</v>
          </cell>
          <cell r="J16">
            <v>13</v>
          </cell>
          <cell r="K16">
            <v>13</v>
          </cell>
        </row>
        <row r="17">
          <cell r="C17" t="str">
            <v>Sales</v>
          </cell>
          <cell r="D17">
            <v>60</v>
          </cell>
          <cell r="E17">
            <v>65</v>
          </cell>
          <cell r="F17">
            <v>67</v>
          </cell>
          <cell r="G17">
            <v>69</v>
          </cell>
          <cell r="H17">
            <v>89</v>
          </cell>
          <cell r="I17">
            <v>76</v>
          </cell>
          <cell r="J17">
            <v>99</v>
          </cell>
          <cell r="K17">
            <v>81</v>
          </cell>
        </row>
        <row r="19">
          <cell r="C19" t="str">
            <v>EURO</v>
          </cell>
          <cell r="D19">
            <v>12</v>
          </cell>
          <cell r="E19">
            <v>13</v>
          </cell>
          <cell r="F19">
            <v>13</v>
          </cell>
          <cell r="G19">
            <v>13</v>
          </cell>
          <cell r="H19">
            <v>13</v>
          </cell>
          <cell r="I19">
            <v>13</v>
          </cell>
          <cell r="J19">
            <v>13</v>
          </cell>
          <cell r="K19">
            <v>13</v>
          </cell>
        </row>
        <row r="20">
          <cell r="C20" t="str">
            <v>USD</v>
          </cell>
          <cell r="D20">
            <v>12</v>
          </cell>
          <cell r="E20">
            <v>13</v>
          </cell>
          <cell r="F20">
            <v>13</v>
          </cell>
          <cell r="G20">
            <v>13</v>
          </cell>
          <cell r="H20">
            <v>13</v>
          </cell>
          <cell r="I20">
            <v>13</v>
          </cell>
          <cell r="J20">
            <v>13</v>
          </cell>
          <cell r="K20">
            <v>13</v>
          </cell>
        </row>
        <row r="21">
          <cell r="C21" t="str">
            <v>GBP</v>
          </cell>
          <cell r="D21">
            <v>12</v>
          </cell>
          <cell r="E21">
            <v>13</v>
          </cell>
          <cell r="F21">
            <v>18</v>
          </cell>
          <cell r="G21">
            <v>19</v>
          </cell>
          <cell r="H21">
            <v>30</v>
          </cell>
          <cell r="I21">
            <v>40</v>
          </cell>
          <cell r="J21">
            <v>22</v>
          </cell>
          <cell r="K21">
            <v>17</v>
          </cell>
        </row>
        <row r="22">
          <cell r="C22" t="str">
            <v>JPY</v>
          </cell>
          <cell r="D22">
            <v>12</v>
          </cell>
          <cell r="E22">
            <v>13</v>
          </cell>
          <cell r="F22">
            <v>16</v>
          </cell>
          <cell r="G22">
            <v>12</v>
          </cell>
          <cell r="H22">
            <v>30</v>
          </cell>
          <cell r="I22">
            <v>12</v>
          </cell>
          <cell r="J22">
            <v>34</v>
          </cell>
          <cell r="K22">
            <v>12</v>
          </cell>
        </row>
        <row r="23">
          <cell r="C23" t="str">
            <v>Others</v>
          </cell>
          <cell r="D23">
            <v>12</v>
          </cell>
          <cell r="E23">
            <v>13</v>
          </cell>
          <cell r="F23">
            <v>12</v>
          </cell>
          <cell r="G23">
            <v>18</v>
          </cell>
          <cell r="H23">
            <v>20</v>
          </cell>
          <cell r="I23">
            <v>25</v>
          </cell>
          <cell r="J23">
            <v>26</v>
          </cell>
          <cell r="K23">
            <v>30</v>
          </cell>
        </row>
        <row r="24">
          <cell r="C24" t="str">
            <v>Purchases</v>
          </cell>
          <cell r="D24">
            <v>60</v>
          </cell>
          <cell r="E24">
            <v>65</v>
          </cell>
          <cell r="F24">
            <v>72</v>
          </cell>
          <cell r="G24">
            <v>75</v>
          </cell>
          <cell r="H24">
            <v>106</v>
          </cell>
          <cell r="I24">
            <v>103</v>
          </cell>
          <cell r="J24">
            <v>108</v>
          </cell>
          <cell r="K24">
            <v>85</v>
          </cell>
        </row>
        <row r="26">
          <cell r="C26" t="str">
            <v>As a % of net sales</v>
          </cell>
        </row>
        <row r="27">
          <cell r="C27" t="str">
            <v>EURO</v>
          </cell>
          <cell r="D27">
            <v>5.1748450780754754E-2</v>
          </cell>
          <cell r="E27">
            <v>5.3847173437603549E-2</v>
          </cell>
          <cell r="F27">
            <v>4.8297153811574234E-2</v>
          </cell>
          <cell r="G27" t="e">
            <v>#REF!</v>
          </cell>
          <cell r="H27" t="e">
            <v>#REF!</v>
          </cell>
          <cell r="I27" t="e">
            <v>#REF!</v>
          </cell>
          <cell r="J27" t="e">
            <v>#REF!</v>
          </cell>
          <cell r="K27" t="e">
            <v>#REF!</v>
          </cell>
        </row>
        <row r="28">
          <cell r="C28" t="str">
            <v>USD</v>
          </cell>
          <cell r="D28">
            <v>5.1748450780754754E-2</v>
          </cell>
          <cell r="E28">
            <v>5.3847173437603549E-2</v>
          </cell>
          <cell r="F28">
            <v>5.944265084501444E-2</v>
          </cell>
          <cell r="G28" t="e">
            <v>#REF!</v>
          </cell>
          <cell r="H28" t="e">
            <v>#REF!</v>
          </cell>
          <cell r="I28" t="e">
            <v>#REF!</v>
          </cell>
          <cell r="J28" t="e">
            <v>#REF!</v>
          </cell>
          <cell r="K28" t="e">
            <v>#REF!</v>
          </cell>
        </row>
        <row r="29">
          <cell r="C29" t="str">
            <v>GBP</v>
          </cell>
          <cell r="D29">
            <v>5.1748450780754754E-2</v>
          </cell>
          <cell r="E29">
            <v>5.3847173437603549E-2</v>
          </cell>
          <cell r="F29">
            <v>4.4581988133760832E-2</v>
          </cell>
          <cell r="G29" t="e">
            <v>#REF!</v>
          </cell>
          <cell r="H29" t="e">
            <v>#REF!</v>
          </cell>
          <cell r="I29" t="e">
            <v>#REF!</v>
          </cell>
          <cell r="J29" t="e">
            <v>#REF!</v>
          </cell>
          <cell r="K29" t="e">
            <v>#REF!</v>
          </cell>
        </row>
        <row r="30">
          <cell r="C30" t="str">
            <v>JPY</v>
          </cell>
          <cell r="D30">
            <v>5.1748450780754754E-2</v>
          </cell>
          <cell r="E30">
            <v>5.3847173437603549E-2</v>
          </cell>
          <cell r="F30">
            <v>4.8297153811574234E-2</v>
          </cell>
          <cell r="G30" t="e">
            <v>#REF!</v>
          </cell>
          <cell r="H30" t="e">
            <v>#REF!</v>
          </cell>
          <cell r="I30" t="e">
            <v>#REF!</v>
          </cell>
          <cell r="J30" t="e">
            <v>#REF!</v>
          </cell>
          <cell r="K30" t="e">
            <v>#REF!</v>
          </cell>
        </row>
        <row r="32">
          <cell r="C32" t="str">
            <v>Source:</v>
          </cell>
        </row>
      </sheetData>
      <sheetData sheetId="28" refreshError="1">
        <row r="9">
          <cell r="C9" t="str">
            <v>M€</v>
          </cell>
          <cell r="D9" t="str">
            <v>FY04</v>
          </cell>
          <cell r="E9" t="str">
            <v>FY04</v>
          </cell>
          <cell r="F9" t="str">
            <v>FY04</v>
          </cell>
          <cell r="G9" t="str">
            <v>FY05</v>
          </cell>
          <cell r="H9" t="str">
            <v>FY05</v>
          </cell>
          <cell r="I9" t="str">
            <v>FY05</v>
          </cell>
        </row>
        <row r="10">
          <cell r="D10" t="str">
            <v>Actual</v>
          </cell>
          <cell r="E10" t="str">
            <v>Actual</v>
          </cell>
          <cell r="F10" t="str">
            <v>Actual</v>
          </cell>
          <cell r="G10" t="str">
            <v>Actual</v>
          </cell>
          <cell r="H10" t="str">
            <v>Actual</v>
          </cell>
          <cell r="I10" t="str">
            <v>Actual</v>
          </cell>
        </row>
        <row r="11">
          <cell r="D11" t="str">
            <v>Number</v>
          </cell>
          <cell r="E11" t="str">
            <v>Cost</v>
          </cell>
          <cell r="F11" t="str">
            <v>Av. Cost (1)</v>
          </cell>
          <cell r="G11" t="str">
            <v>Number</v>
          </cell>
          <cell r="H11" t="str">
            <v>Cost</v>
          </cell>
          <cell r="I11" t="str">
            <v>Av. Cost (1)</v>
          </cell>
        </row>
        <row r="13">
          <cell r="C13" t="str">
            <v>Workers</v>
          </cell>
          <cell r="D13">
            <v>10</v>
          </cell>
          <cell r="E13">
            <v>1</v>
          </cell>
          <cell r="F13">
            <v>100</v>
          </cell>
          <cell r="G13">
            <v>10</v>
          </cell>
          <cell r="H13">
            <v>1</v>
          </cell>
          <cell r="I13">
            <v>100</v>
          </cell>
        </row>
        <row r="14">
          <cell r="C14" t="str">
            <v>Staff</v>
          </cell>
          <cell r="D14">
            <v>20</v>
          </cell>
          <cell r="E14">
            <v>2</v>
          </cell>
          <cell r="F14">
            <v>100</v>
          </cell>
          <cell r="G14">
            <v>20</v>
          </cell>
          <cell r="H14">
            <v>2</v>
          </cell>
          <cell r="I14">
            <v>100</v>
          </cell>
        </row>
        <row r="15">
          <cell r="C15" t="str">
            <v>Management</v>
          </cell>
          <cell r="D15">
            <v>2</v>
          </cell>
          <cell r="E15">
            <v>0.5</v>
          </cell>
          <cell r="F15">
            <v>250</v>
          </cell>
          <cell r="G15">
            <v>2</v>
          </cell>
          <cell r="H15">
            <v>0.5</v>
          </cell>
          <cell r="I15">
            <v>250</v>
          </cell>
        </row>
        <row r="16">
          <cell r="C16" t="str">
            <v>Others</v>
          </cell>
        </row>
        <row r="17">
          <cell r="C17" t="str">
            <v>Average labour costs</v>
          </cell>
          <cell r="D17">
            <v>32</v>
          </cell>
          <cell r="E17">
            <v>3.5</v>
          </cell>
          <cell r="F17">
            <v>109.375</v>
          </cell>
          <cell r="G17">
            <v>32</v>
          </cell>
          <cell r="H17">
            <v>3.5</v>
          </cell>
          <cell r="I17">
            <v>109.375</v>
          </cell>
        </row>
        <row r="19">
          <cell r="C19" t="str">
            <v>Note (1): Total labour costs (labour cost + social charges) / FTE</v>
          </cell>
        </row>
        <row r="21">
          <cell r="C21" t="str">
            <v>Source:</v>
          </cell>
        </row>
      </sheetData>
      <sheetData sheetId="29" refreshError="1">
        <row r="7">
          <cell r="C7" t="str">
            <v>M€</v>
          </cell>
          <cell r="D7" t="str">
            <v>FY03</v>
          </cell>
          <cell r="E7" t="str">
            <v>FY04</v>
          </cell>
          <cell r="F7" t="str">
            <v>FY05</v>
          </cell>
        </row>
        <row r="8">
          <cell r="D8" t="str">
            <v>Actual</v>
          </cell>
          <cell r="E8" t="str">
            <v>Actual</v>
          </cell>
          <cell r="F8" t="str">
            <v>Actual</v>
          </cell>
        </row>
        <row r="10">
          <cell r="C10" t="str">
            <v>EBITDA per financial statements</v>
          </cell>
          <cell r="D10">
            <v>5.6040000000000187</v>
          </cell>
          <cell r="E10">
            <v>12.287000000000015</v>
          </cell>
          <cell r="F10">
            <v>14.941000000000018</v>
          </cell>
        </row>
        <row r="12">
          <cell r="C12" t="str">
            <v>Adjustments identified by Deloitte</v>
          </cell>
        </row>
        <row r="13">
          <cell r="C13" t="str">
            <v xml:space="preserve">   Adjustment 1</v>
          </cell>
        </row>
        <row r="14">
          <cell r="C14" t="str">
            <v xml:space="preserve">   Adjustment 2</v>
          </cell>
        </row>
        <row r="15">
          <cell r="C15" t="str">
            <v xml:space="preserve">   Adjustment 3</v>
          </cell>
        </row>
        <row r="16">
          <cell r="C16" t="str">
            <v xml:space="preserve">   Adjustment 4</v>
          </cell>
        </row>
        <row r="17">
          <cell r="C17" t="str">
            <v xml:space="preserve">   Adjustment 5</v>
          </cell>
        </row>
        <row r="18">
          <cell r="C18" t="str">
            <v xml:space="preserve">   Adjustment 6</v>
          </cell>
        </row>
        <row r="20">
          <cell r="C20" t="str">
            <v>Normalised EBITDA</v>
          </cell>
          <cell r="D20">
            <v>5.6040000000000187</v>
          </cell>
          <cell r="E20">
            <v>12.287000000000015</v>
          </cell>
          <cell r="F20">
            <v>14.941000000000018</v>
          </cell>
        </row>
        <row r="22">
          <cell r="C22" t="str">
            <v>As a % of net sales</v>
          </cell>
          <cell r="D22">
            <v>2.4166526514612551E-2</v>
          </cell>
          <cell r="E22">
            <v>5.089386307906428E-2</v>
          </cell>
          <cell r="F22">
            <v>5.5508290392210113E-2</v>
          </cell>
        </row>
        <row r="24">
          <cell r="C24" t="str">
            <v>Source: Deloitte analysis</v>
          </cell>
        </row>
      </sheetData>
      <sheetData sheetId="30" refreshError="1"/>
      <sheetData sheetId="31" refreshError="1"/>
      <sheetData sheetId="32" refreshError="1"/>
      <sheetData sheetId="33" refreshError="1"/>
      <sheetData sheetId="34" refreshError="1"/>
      <sheetData sheetId="35" refreshError="1">
        <row r="9">
          <cell r="C9" t="str">
            <v>M€</v>
          </cell>
          <cell r="D9">
            <v>38898</v>
          </cell>
          <cell r="E9" t="str">
            <v>Adj. 1</v>
          </cell>
          <cell r="F9" t="str">
            <v>Adj. 2</v>
          </cell>
          <cell r="G9" t="str">
            <v>Adj. 3</v>
          </cell>
          <cell r="H9" t="str">
            <v>Adj. 4</v>
          </cell>
          <cell r="I9" t="str">
            <v>Adj. 5</v>
          </cell>
          <cell r="J9">
            <v>38898</v>
          </cell>
        </row>
        <row r="10">
          <cell r="D10" t="str">
            <v>Actual</v>
          </cell>
          <cell r="J10" t="str">
            <v>Actual</v>
          </cell>
        </row>
        <row r="12">
          <cell r="C12" t="str">
            <v>Net sales</v>
          </cell>
          <cell r="D12">
            <v>100</v>
          </cell>
          <cell r="E12">
            <v>-15</v>
          </cell>
          <cell r="F12">
            <v>0</v>
          </cell>
          <cell r="G12">
            <v>0</v>
          </cell>
          <cell r="H12">
            <v>0</v>
          </cell>
          <cell r="I12">
            <v>0</v>
          </cell>
          <cell r="J12">
            <v>85</v>
          </cell>
        </row>
        <row r="13">
          <cell r="C13" t="str">
            <v>% growth</v>
          </cell>
          <cell r="J13">
            <v>-0.15000000000000002</v>
          </cell>
        </row>
        <row r="15">
          <cell r="C15" t="str">
            <v>Costs of sales</v>
          </cell>
          <cell r="D15">
            <v>-80</v>
          </cell>
          <cell r="E15">
            <v>10</v>
          </cell>
          <cell r="F15">
            <v>0</v>
          </cell>
          <cell r="G15">
            <v>0</v>
          </cell>
          <cell r="H15">
            <v>0</v>
          </cell>
          <cell r="I15">
            <v>0</v>
          </cell>
          <cell r="J15">
            <v>-70</v>
          </cell>
        </row>
        <row r="17">
          <cell r="C17" t="str">
            <v>Gross margin</v>
          </cell>
          <cell r="D17">
            <v>20</v>
          </cell>
          <cell r="E17">
            <v>-5</v>
          </cell>
          <cell r="F17">
            <v>0</v>
          </cell>
          <cell r="G17">
            <v>0</v>
          </cell>
          <cell r="H17">
            <v>0</v>
          </cell>
          <cell r="I17">
            <v>0</v>
          </cell>
          <cell r="J17">
            <v>15</v>
          </cell>
        </row>
        <row r="18">
          <cell r="C18" t="str">
            <v>Gross margin / net sales</v>
          </cell>
          <cell r="D18">
            <v>0.2</v>
          </cell>
          <cell r="J18">
            <v>0.17647058823529413</v>
          </cell>
        </row>
        <row r="20">
          <cell r="C20" t="str">
            <v>Staff costs</v>
          </cell>
          <cell r="D20">
            <v>-3.2</v>
          </cell>
          <cell r="E20">
            <v>0.5</v>
          </cell>
          <cell r="F20">
            <v>0</v>
          </cell>
          <cell r="G20">
            <v>0</v>
          </cell>
          <cell r="H20">
            <v>0</v>
          </cell>
          <cell r="I20">
            <v>0</v>
          </cell>
          <cell r="J20">
            <v>-2.7</v>
          </cell>
        </row>
        <row r="21">
          <cell r="C21" t="str">
            <v>R&amp;D costs</v>
          </cell>
          <cell r="D21">
            <v>0</v>
          </cell>
          <cell r="E21">
            <v>0</v>
          </cell>
          <cell r="F21">
            <v>0</v>
          </cell>
          <cell r="G21">
            <v>0</v>
          </cell>
          <cell r="H21">
            <v>0</v>
          </cell>
          <cell r="I21">
            <v>0</v>
          </cell>
          <cell r="J21">
            <v>0</v>
          </cell>
        </row>
        <row r="22">
          <cell r="C22" t="str">
            <v>SG&amp;A</v>
          </cell>
          <cell r="D22">
            <v>-2.2999999999999998</v>
          </cell>
          <cell r="E22">
            <v>0.2</v>
          </cell>
          <cell r="F22">
            <v>0</v>
          </cell>
          <cell r="G22">
            <v>0</v>
          </cell>
          <cell r="H22">
            <v>0</v>
          </cell>
          <cell r="I22">
            <v>0</v>
          </cell>
          <cell r="J22">
            <v>-2.0999999999999996</v>
          </cell>
        </row>
        <row r="23">
          <cell r="C23" t="str">
            <v>Other income / expenses</v>
          </cell>
          <cell r="D23">
            <v>0</v>
          </cell>
          <cell r="E23">
            <v>0</v>
          </cell>
          <cell r="F23">
            <v>0</v>
          </cell>
          <cell r="G23">
            <v>0</v>
          </cell>
          <cell r="H23">
            <v>0</v>
          </cell>
          <cell r="I23">
            <v>0</v>
          </cell>
          <cell r="J23">
            <v>0</v>
          </cell>
        </row>
        <row r="24">
          <cell r="C24" t="str">
            <v>EBITDA</v>
          </cell>
          <cell r="D24">
            <v>14.5</v>
          </cell>
          <cell r="E24">
            <v>-4.3</v>
          </cell>
          <cell r="F24">
            <v>0</v>
          </cell>
          <cell r="G24">
            <v>0</v>
          </cell>
          <cell r="H24">
            <v>0</v>
          </cell>
          <cell r="I24">
            <v>0</v>
          </cell>
          <cell r="J24">
            <v>10.199999999999999</v>
          </cell>
        </row>
        <row r="25">
          <cell r="C25" t="str">
            <v>EBITDA / net sales</v>
          </cell>
          <cell r="D25">
            <v>0.14499999999999999</v>
          </cell>
          <cell r="J25">
            <v>0.12</v>
          </cell>
        </row>
        <row r="27">
          <cell r="C27" t="str">
            <v>Depreciation</v>
          </cell>
          <cell r="D27">
            <v>-5</v>
          </cell>
          <cell r="E27">
            <v>1</v>
          </cell>
          <cell r="F27">
            <v>0</v>
          </cell>
          <cell r="G27">
            <v>0</v>
          </cell>
          <cell r="H27">
            <v>0</v>
          </cell>
          <cell r="I27">
            <v>0</v>
          </cell>
          <cell r="J27">
            <v>-4</v>
          </cell>
        </row>
        <row r="28">
          <cell r="C28" t="str">
            <v>Amortisation</v>
          </cell>
          <cell r="D28">
            <v>-2.2999999999999998</v>
          </cell>
          <cell r="E28">
            <v>1</v>
          </cell>
          <cell r="F28">
            <v>0</v>
          </cell>
          <cell r="G28">
            <v>0</v>
          </cell>
          <cell r="H28">
            <v>0</v>
          </cell>
          <cell r="I28">
            <v>0</v>
          </cell>
          <cell r="J28">
            <v>-1.2999999999999998</v>
          </cell>
        </row>
        <row r="29">
          <cell r="C29" t="str">
            <v>EBIT</v>
          </cell>
          <cell r="D29">
            <v>7.2</v>
          </cell>
          <cell r="E29">
            <v>-2.2999999999999998</v>
          </cell>
          <cell r="F29">
            <v>0</v>
          </cell>
          <cell r="G29">
            <v>0</v>
          </cell>
          <cell r="H29">
            <v>0</v>
          </cell>
          <cell r="I29">
            <v>0</v>
          </cell>
          <cell r="J29">
            <v>4.8999999999999995</v>
          </cell>
        </row>
        <row r="30">
          <cell r="C30" t="str">
            <v>EBIT / net sales</v>
          </cell>
          <cell r="D30">
            <v>7.2000000000000008E-2</v>
          </cell>
          <cell r="J30">
            <v>5.7647058823529405E-2</v>
          </cell>
        </row>
        <row r="32">
          <cell r="C32" t="str">
            <v>Interest</v>
          </cell>
          <cell r="D32">
            <v>-4</v>
          </cell>
          <cell r="E32">
            <v>2</v>
          </cell>
          <cell r="F32">
            <v>0</v>
          </cell>
          <cell r="G32">
            <v>0</v>
          </cell>
          <cell r="H32">
            <v>0</v>
          </cell>
          <cell r="I32">
            <v>0</v>
          </cell>
          <cell r="J32">
            <v>-2</v>
          </cell>
        </row>
        <row r="33">
          <cell r="C33" t="str">
            <v>Tax</v>
          </cell>
          <cell r="D33">
            <v>-1</v>
          </cell>
          <cell r="E33">
            <v>0</v>
          </cell>
          <cell r="F33">
            <v>0</v>
          </cell>
          <cell r="G33">
            <v>0</v>
          </cell>
          <cell r="H33">
            <v>0</v>
          </cell>
          <cell r="I33">
            <v>0</v>
          </cell>
          <cell r="J33">
            <v>-1</v>
          </cell>
        </row>
        <row r="34">
          <cell r="C34" t="str">
            <v>Net profit / (loss)</v>
          </cell>
          <cell r="D34">
            <v>2.2000000000000002</v>
          </cell>
          <cell r="E34">
            <v>-0.29999999999999982</v>
          </cell>
          <cell r="F34">
            <v>0</v>
          </cell>
          <cell r="G34">
            <v>0</v>
          </cell>
          <cell r="H34">
            <v>0</v>
          </cell>
          <cell r="I34">
            <v>0</v>
          </cell>
          <cell r="J34">
            <v>1.8999999999999995</v>
          </cell>
        </row>
        <row r="36">
          <cell r="C36" t="str">
            <v>Adj. 1: definition</v>
          </cell>
        </row>
        <row r="37">
          <cell r="C37" t="str">
            <v>Adj. 2: definition</v>
          </cell>
        </row>
        <row r="38">
          <cell r="C38" t="str">
            <v>Adj. 3: definition</v>
          </cell>
        </row>
        <row r="39">
          <cell r="C39" t="str">
            <v>Adj. 4: definition</v>
          </cell>
        </row>
        <row r="40">
          <cell r="C40" t="str">
            <v>Adj. 5: definition</v>
          </cell>
        </row>
        <row r="42">
          <cell r="C42" t="str">
            <v xml:space="preserve">Source: </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row r="7">
          <cell r="C7" t="str">
            <v>M€</v>
          </cell>
          <cell r="D7" t="str">
            <v>FY04</v>
          </cell>
          <cell r="E7" t="str">
            <v>FY05</v>
          </cell>
          <cell r="F7" t="str">
            <v>FY06</v>
          </cell>
        </row>
        <row r="8">
          <cell r="D8" t="str">
            <v>Actual</v>
          </cell>
          <cell r="E8" t="str">
            <v>Actual</v>
          </cell>
          <cell r="F8" t="str">
            <v>Actual</v>
          </cell>
        </row>
        <row r="10">
          <cell r="C10" t="str">
            <v>Intangible assets, net</v>
          </cell>
          <cell r="D10">
            <v>2</v>
          </cell>
          <cell r="E10">
            <v>3</v>
          </cell>
          <cell r="F10">
            <v>4</v>
          </cell>
        </row>
        <row r="11">
          <cell r="C11" t="str">
            <v>Property, plant &amp; equipment, net</v>
          </cell>
          <cell r="D11">
            <v>10</v>
          </cell>
          <cell r="E11">
            <v>20</v>
          </cell>
          <cell r="F11">
            <v>30</v>
          </cell>
        </row>
        <row r="12">
          <cell r="C12" t="str">
            <v>Investments</v>
          </cell>
          <cell r="D12">
            <v>5</v>
          </cell>
          <cell r="E12">
            <v>4</v>
          </cell>
          <cell r="F12">
            <v>3</v>
          </cell>
        </row>
        <row r="13">
          <cell r="C13" t="str">
            <v>Long term assets</v>
          </cell>
          <cell r="D13">
            <v>17</v>
          </cell>
          <cell r="E13">
            <v>27</v>
          </cell>
          <cell r="F13">
            <v>37</v>
          </cell>
        </row>
        <row r="15">
          <cell r="C15" t="str">
            <v>Stock</v>
          </cell>
          <cell r="D15">
            <v>2</v>
          </cell>
          <cell r="E15">
            <v>2</v>
          </cell>
          <cell r="F15">
            <v>2</v>
          </cell>
        </row>
        <row r="16">
          <cell r="C16" t="str">
            <v>Trade receivables</v>
          </cell>
          <cell r="D16">
            <v>4</v>
          </cell>
          <cell r="E16">
            <v>4</v>
          </cell>
          <cell r="F16">
            <v>4</v>
          </cell>
        </row>
        <row r="17">
          <cell r="C17" t="str">
            <v>Trade payables</v>
          </cell>
          <cell r="D17">
            <v>-3</v>
          </cell>
          <cell r="E17">
            <v>-3</v>
          </cell>
          <cell r="F17">
            <v>-3</v>
          </cell>
        </row>
        <row r="18">
          <cell r="C18" t="str">
            <v>Working capital</v>
          </cell>
          <cell r="D18">
            <v>3</v>
          </cell>
          <cell r="E18">
            <v>3</v>
          </cell>
          <cell r="F18">
            <v>3</v>
          </cell>
        </row>
        <row r="20">
          <cell r="C20" t="str">
            <v>Other current assets</v>
          </cell>
          <cell r="D20">
            <v>5</v>
          </cell>
          <cell r="E20">
            <v>5</v>
          </cell>
          <cell r="F20">
            <v>5</v>
          </cell>
        </row>
        <row r="21">
          <cell r="C21" t="str">
            <v>Other current liabilities</v>
          </cell>
          <cell r="D21">
            <v>-1</v>
          </cell>
          <cell r="E21">
            <v>-1</v>
          </cell>
          <cell r="F21">
            <v>-1</v>
          </cell>
        </row>
        <row r="22">
          <cell r="C22" t="str">
            <v>Current assets and liabilities</v>
          </cell>
          <cell r="D22">
            <v>7</v>
          </cell>
          <cell r="E22">
            <v>7</v>
          </cell>
          <cell r="F22">
            <v>7</v>
          </cell>
        </row>
        <row r="24">
          <cell r="C24" t="str">
            <v>Provisions</v>
          </cell>
          <cell r="D24">
            <v>-2</v>
          </cell>
          <cell r="E24">
            <v>-2</v>
          </cell>
          <cell r="F24">
            <v>-2</v>
          </cell>
        </row>
        <row r="25">
          <cell r="C25" t="str">
            <v>Liabilities due &gt; 1 year</v>
          </cell>
          <cell r="D25">
            <v>-2</v>
          </cell>
          <cell r="E25">
            <v>-2</v>
          </cell>
          <cell r="F25">
            <v>-2</v>
          </cell>
        </row>
        <row r="27">
          <cell r="C27" t="str">
            <v>Cash &amp; cash equivalents</v>
          </cell>
          <cell r="D27">
            <v>23</v>
          </cell>
          <cell r="E27">
            <v>24</v>
          </cell>
          <cell r="F27">
            <v>25</v>
          </cell>
        </row>
        <row r="28">
          <cell r="C28" t="str">
            <v>Short-term borrowing</v>
          </cell>
          <cell r="D28">
            <v>-2</v>
          </cell>
          <cell r="E28">
            <v>-2</v>
          </cell>
          <cell r="F28">
            <v>-2</v>
          </cell>
        </row>
        <row r="29">
          <cell r="C29" t="str">
            <v>Long-term debt</v>
          </cell>
          <cell r="D29">
            <v>-2</v>
          </cell>
          <cell r="E29">
            <v>-2</v>
          </cell>
          <cell r="F29">
            <v>-2</v>
          </cell>
        </row>
        <row r="30">
          <cell r="C30" t="str">
            <v>Financing</v>
          </cell>
          <cell r="D30">
            <v>19</v>
          </cell>
          <cell r="E30">
            <v>20</v>
          </cell>
          <cell r="F30">
            <v>21</v>
          </cell>
        </row>
        <row r="32">
          <cell r="C32" t="str">
            <v>Net assets</v>
          </cell>
          <cell r="D32">
            <v>39</v>
          </cell>
          <cell r="E32">
            <v>50</v>
          </cell>
          <cell r="F32">
            <v>61</v>
          </cell>
        </row>
        <row r="34">
          <cell r="C34" t="str">
            <v>Share capital</v>
          </cell>
          <cell r="D34">
            <v>10</v>
          </cell>
          <cell r="E34">
            <v>10</v>
          </cell>
          <cell r="F34">
            <v>10</v>
          </cell>
        </row>
        <row r="35">
          <cell r="C35" t="str">
            <v>Share premium</v>
          </cell>
          <cell r="D35">
            <v>0</v>
          </cell>
          <cell r="E35">
            <v>0</v>
          </cell>
          <cell r="F35">
            <v>0</v>
          </cell>
        </row>
        <row r="36">
          <cell r="C36" t="str">
            <v>Legal reserves</v>
          </cell>
          <cell r="D36">
            <v>0</v>
          </cell>
          <cell r="E36">
            <v>0</v>
          </cell>
          <cell r="F36">
            <v>0</v>
          </cell>
        </row>
        <row r="37">
          <cell r="C37" t="str">
            <v>Reserves bf</v>
          </cell>
          <cell r="D37">
            <v>2</v>
          </cell>
          <cell r="E37">
            <v>29</v>
          </cell>
          <cell r="F37">
            <v>40</v>
          </cell>
        </row>
        <row r="38">
          <cell r="C38" t="str">
            <v>Net profit / (loss) for the year</v>
          </cell>
          <cell r="D38">
            <v>27</v>
          </cell>
          <cell r="E38">
            <v>11</v>
          </cell>
          <cell r="F38">
            <v>11</v>
          </cell>
        </row>
        <row r="39">
          <cell r="C39" t="str">
            <v>Shareholders' equity</v>
          </cell>
          <cell r="D39">
            <v>39</v>
          </cell>
          <cell r="E39">
            <v>50</v>
          </cell>
          <cell r="F39">
            <v>61</v>
          </cell>
        </row>
        <row r="41">
          <cell r="C41" t="str">
            <v>Source:</v>
          </cell>
        </row>
      </sheetData>
      <sheetData sheetId="44" refreshError="1">
        <row r="8">
          <cell r="C8" t="str">
            <v>M€</v>
          </cell>
          <cell r="D8" t="str">
            <v>FY03</v>
          </cell>
          <cell r="E8" t="str">
            <v>FY04</v>
          </cell>
          <cell r="F8" t="str">
            <v>FY05</v>
          </cell>
        </row>
        <row r="9">
          <cell r="D9" t="str">
            <v>Actual</v>
          </cell>
          <cell r="E9" t="str">
            <v>Actual</v>
          </cell>
          <cell r="F9" t="str">
            <v>Actual</v>
          </cell>
        </row>
        <row r="11">
          <cell r="C11" t="str">
            <v>Item 1</v>
          </cell>
          <cell r="D11">
            <v>2</v>
          </cell>
          <cell r="E11">
            <v>3</v>
          </cell>
          <cell r="F11">
            <v>4</v>
          </cell>
        </row>
        <row r="12">
          <cell r="C12" t="str">
            <v>Item 2</v>
          </cell>
          <cell r="D12">
            <v>2</v>
          </cell>
          <cell r="E12">
            <v>3</v>
          </cell>
          <cell r="F12">
            <v>4</v>
          </cell>
        </row>
        <row r="13">
          <cell r="C13" t="str">
            <v>Item 3</v>
          </cell>
          <cell r="D13">
            <v>2</v>
          </cell>
          <cell r="E13">
            <v>3</v>
          </cell>
          <cell r="F13">
            <v>4</v>
          </cell>
        </row>
        <row r="14">
          <cell r="C14" t="str">
            <v>Item 4</v>
          </cell>
          <cell r="D14">
            <v>2</v>
          </cell>
          <cell r="E14">
            <v>3</v>
          </cell>
          <cell r="F14">
            <v>4</v>
          </cell>
        </row>
        <row r="15">
          <cell r="C15" t="str">
            <v>Item 5</v>
          </cell>
          <cell r="D15">
            <v>2</v>
          </cell>
          <cell r="E15">
            <v>3</v>
          </cell>
          <cell r="F15">
            <v>4</v>
          </cell>
        </row>
        <row r="16">
          <cell r="C16" t="str">
            <v>Item 6</v>
          </cell>
          <cell r="D16">
            <v>2</v>
          </cell>
          <cell r="E16">
            <v>3</v>
          </cell>
          <cell r="F16">
            <v>4</v>
          </cell>
        </row>
        <row r="17">
          <cell r="C17" t="str">
            <v>Intangible assets, net</v>
          </cell>
          <cell r="D17">
            <v>12</v>
          </cell>
          <cell r="E17">
            <v>18</v>
          </cell>
          <cell r="F17">
            <v>24</v>
          </cell>
        </row>
        <row r="19">
          <cell r="C19" t="str">
            <v>Source:</v>
          </cell>
        </row>
      </sheetData>
      <sheetData sheetId="45" refreshError="1">
        <row r="8">
          <cell r="C8" t="str">
            <v>M€</v>
          </cell>
          <cell r="D8" t="str">
            <v>FY05</v>
          </cell>
          <cell r="E8" t="str">
            <v>FY05</v>
          </cell>
          <cell r="F8" t="str">
            <v>FY05</v>
          </cell>
        </row>
        <row r="9">
          <cell r="D9" t="str">
            <v>Actual</v>
          </cell>
          <cell r="E9" t="str">
            <v>Actual</v>
          </cell>
          <cell r="F9" t="str">
            <v>Actual</v>
          </cell>
        </row>
        <row r="10">
          <cell r="D10" t="str">
            <v>GV</v>
          </cell>
          <cell r="E10" t="str">
            <v>Acc. Dep.</v>
          </cell>
          <cell r="F10" t="str">
            <v>NBV</v>
          </cell>
        </row>
        <row r="12">
          <cell r="C12" t="str">
            <v>Item 1</v>
          </cell>
          <cell r="D12">
            <v>10</v>
          </cell>
          <cell r="E12">
            <v>-3</v>
          </cell>
          <cell r="F12">
            <v>7</v>
          </cell>
        </row>
        <row r="13">
          <cell r="C13" t="str">
            <v>Item 2</v>
          </cell>
          <cell r="D13">
            <v>10</v>
          </cell>
          <cell r="E13">
            <v>-3</v>
          </cell>
          <cell r="F13">
            <v>7</v>
          </cell>
        </row>
        <row r="14">
          <cell r="C14" t="str">
            <v>Item 3</v>
          </cell>
          <cell r="D14">
            <v>10</v>
          </cell>
          <cell r="E14">
            <v>-3</v>
          </cell>
          <cell r="F14">
            <v>7</v>
          </cell>
        </row>
        <row r="15">
          <cell r="C15" t="str">
            <v>Item 4</v>
          </cell>
          <cell r="D15">
            <v>10</v>
          </cell>
          <cell r="E15">
            <v>-3</v>
          </cell>
          <cell r="F15">
            <v>7</v>
          </cell>
        </row>
        <row r="16">
          <cell r="C16" t="str">
            <v>Item 5</v>
          </cell>
          <cell r="D16">
            <v>10</v>
          </cell>
          <cell r="E16">
            <v>-3</v>
          </cell>
          <cell r="F16">
            <v>7</v>
          </cell>
        </row>
        <row r="17">
          <cell r="C17" t="str">
            <v>Item 6</v>
          </cell>
          <cell r="D17">
            <v>10</v>
          </cell>
          <cell r="E17">
            <v>-3</v>
          </cell>
          <cell r="F17">
            <v>7</v>
          </cell>
        </row>
        <row r="18">
          <cell r="C18" t="str">
            <v>Property, plant &amp; equipment, net</v>
          </cell>
          <cell r="D18">
            <v>60</v>
          </cell>
          <cell r="E18">
            <v>-18</v>
          </cell>
          <cell r="F18">
            <v>42</v>
          </cell>
        </row>
        <row r="20">
          <cell r="C20" t="str">
            <v>Source:</v>
          </cell>
        </row>
      </sheetData>
      <sheetData sheetId="46" refreshError="1">
        <row r="8">
          <cell r="C8" t="str">
            <v>M€</v>
          </cell>
          <cell r="D8" t="str">
            <v>FY03</v>
          </cell>
          <cell r="E8" t="str">
            <v>FY04</v>
          </cell>
          <cell r="F8" t="str">
            <v>FY05</v>
          </cell>
        </row>
        <row r="9">
          <cell r="D9" t="str">
            <v>Actual</v>
          </cell>
          <cell r="E9" t="str">
            <v>Actual</v>
          </cell>
          <cell r="F9" t="str">
            <v>Actual</v>
          </cell>
        </row>
        <row r="11">
          <cell r="C11" t="str">
            <v>Raw materials</v>
          </cell>
          <cell r="D11">
            <v>20</v>
          </cell>
          <cell r="E11">
            <v>25</v>
          </cell>
          <cell r="F11">
            <v>27</v>
          </cell>
        </row>
        <row r="12">
          <cell r="C12" t="str">
            <v>WIP</v>
          </cell>
          <cell r="D12">
            <v>30</v>
          </cell>
          <cell r="E12">
            <v>40</v>
          </cell>
          <cell r="F12">
            <v>42</v>
          </cell>
        </row>
        <row r="13">
          <cell r="C13" t="str">
            <v>Finished goods</v>
          </cell>
          <cell r="D13">
            <v>12</v>
          </cell>
          <cell r="E13">
            <v>10</v>
          </cell>
          <cell r="F13">
            <v>15</v>
          </cell>
        </row>
        <row r="14">
          <cell r="C14" t="str">
            <v>Gross stock</v>
          </cell>
          <cell r="D14">
            <v>62</v>
          </cell>
          <cell r="E14">
            <v>75</v>
          </cell>
          <cell r="F14">
            <v>84</v>
          </cell>
        </row>
        <row r="16">
          <cell r="C16" t="str">
            <v>Stock provision</v>
          </cell>
          <cell r="D16">
            <v>-5</v>
          </cell>
          <cell r="E16">
            <v>-10</v>
          </cell>
          <cell r="F16">
            <v>-12</v>
          </cell>
        </row>
        <row r="17">
          <cell r="C17" t="str">
            <v>Net stock</v>
          </cell>
          <cell r="D17">
            <v>57</v>
          </cell>
          <cell r="E17">
            <v>65</v>
          </cell>
          <cell r="F17">
            <v>72</v>
          </cell>
        </row>
        <row r="19">
          <cell r="C19" t="str">
            <v>Stock provision / gross stock</v>
          </cell>
          <cell r="D19">
            <v>8.0645161290322578E-2</v>
          </cell>
          <cell r="E19">
            <v>0.13333333333333333</v>
          </cell>
          <cell r="F19">
            <v>0.14285714285714285</v>
          </cell>
        </row>
        <row r="21">
          <cell r="C21" t="str">
            <v>Source:</v>
          </cell>
        </row>
      </sheetData>
      <sheetData sheetId="47" refreshError="1">
        <row r="1">
          <cell r="A1" t="str">
            <v>Go to first page</v>
          </cell>
        </row>
        <row r="8">
          <cell r="C8" t="str">
            <v>M€</v>
          </cell>
          <cell r="D8" t="str">
            <v>Current</v>
          </cell>
          <cell r="E8" t="str">
            <v>1-90</v>
          </cell>
          <cell r="F8" t="str">
            <v>91-180</v>
          </cell>
          <cell r="G8" t="str">
            <v>180&gt;</v>
          </cell>
          <cell r="H8" t="str">
            <v>Total</v>
          </cell>
        </row>
        <row r="10">
          <cell r="C10" t="str">
            <v>Line item 1</v>
          </cell>
          <cell r="D10">
            <v>20</v>
          </cell>
          <cell r="E10">
            <v>10</v>
          </cell>
          <cell r="F10">
            <v>5</v>
          </cell>
          <cell r="G10">
            <v>5</v>
          </cell>
          <cell r="H10">
            <v>40</v>
          </cell>
        </row>
        <row r="11">
          <cell r="C11" t="str">
            <v>Line item 2</v>
          </cell>
          <cell r="D11">
            <v>20</v>
          </cell>
          <cell r="E11">
            <v>10</v>
          </cell>
          <cell r="F11">
            <v>5</v>
          </cell>
          <cell r="G11">
            <v>5</v>
          </cell>
          <cell r="H11">
            <v>40</v>
          </cell>
        </row>
        <row r="12">
          <cell r="C12" t="str">
            <v>Line item 3</v>
          </cell>
          <cell r="D12">
            <v>20</v>
          </cell>
          <cell r="E12">
            <v>10</v>
          </cell>
          <cell r="F12">
            <v>5</v>
          </cell>
          <cell r="G12">
            <v>5</v>
          </cell>
          <cell r="H12">
            <v>40</v>
          </cell>
        </row>
        <row r="13">
          <cell r="C13" t="str">
            <v>Line item 4</v>
          </cell>
          <cell r="D13">
            <v>20</v>
          </cell>
          <cell r="E13">
            <v>10</v>
          </cell>
          <cell r="F13">
            <v>5</v>
          </cell>
          <cell r="G13">
            <v>5</v>
          </cell>
          <cell r="H13">
            <v>40</v>
          </cell>
        </row>
        <row r="14">
          <cell r="C14" t="str">
            <v>Line item 5</v>
          </cell>
          <cell r="D14">
            <v>20</v>
          </cell>
          <cell r="E14">
            <v>10</v>
          </cell>
          <cell r="F14">
            <v>5</v>
          </cell>
          <cell r="G14">
            <v>5</v>
          </cell>
          <cell r="H14">
            <v>40</v>
          </cell>
        </row>
        <row r="15">
          <cell r="C15" t="str">
            <v>Line item 6</v>
          </cell>
          <cell r="D15">
            <v>20</v>
          </cell>
          <cell r="E15">
            <v>10</v>
          </cell>
          <cell r="F15">
            <v>5</v>
          </cell>
          <cell r="G15">
            <v>5</v>
          </cell>
          <cell r="H15">
            <v>40</v>
          </cell>
        </row>
        <row r="16">
          <cell r="C16" t="str">
            <v>Line item 7</v>
          </cell>
          <cell r="D16">
            <v>20</v>
          </cell>
          <cell r="E16">
            <v>10</v>
          </cell>
          <cell r="F16">
            <v>5</v>
          </cell>
          <cell r="G16">
            <v>5</v>
          </cell>
          <cell r="H16">
            <v>40</v>
          </cell>
        </row>
        <row r="17">
          <cell r="C17" t="str">
            <v>Total stock</v>
          </cell>
          <cell r="D17">
            <v>140</v>
          </cell>
          <cell r="E17">
            <v>70</v>
          </cell>
          <cell r="F17">
            <v>35</v>
          </cell>
          <cell r="G17">
            <v>35</v>
          </cell>
          <cell r="H17">
            <v>280</v>
          </cell>
        </row>
        <row r="18">
          <cell r="D18">
            <v>0.5</v>
          </cell>
          <cell r="E18">
            <v>0.25</v>
          </cell>
          <cell r="F18">
            <v>0.125</v>
          </cell>
          <cell r="G18">
            <v>0.125</v>
          </cell>
          <cell r="H18">
            <v>1</v>
          </cell>
        </row>
        <row r="20">
          <cell r="C20" t="str">
            <v>Source:</v>
          </cell>
        </row>
      </sheetData>
      <sheetData sheetId="48" refreshError="1">
        <row r="6">
          <cell r="C6" t="str">
            <v>M€</v>
          </cell>
          <cell r="D6" t="str">
            <v>FY03</v>
          </cell>
          <cell r="E6" t="str">
            <v>FY04</v>
          </cell>
          <cell r="F6" t="str">
            <v>FY05</v>
          </cell>
        </row>
        <row r="7">
          <cell r="D7" t="str">
            <v>Actual</v>
          </cell>
          <cell r="E7" t="str">
            <v>Actual</v>
          </cell>
          <cell r="F7" t="str">
            <v>Actual</v>
          </cell>
        </row>
        <row r="9">
          <cell r="C9" t="str">
            <v>Opening net assets</v>
          </cell>
          <cell r="D9">
            <v>20</v>
          </cell>
          <cell r="E9">
            <v>39</v>
          </cell>
          <cell r="F9">
            <v>50</v>
          </cell>
        </row>
        <row r="10">
          <cell r="C10" t="str">
            <v>Retained profits</v>
          </cell>
          <cell r="D10">
            <v>2</v>
          </cell>
          <cell r="E10">
            <v>3</v>
          </cell>
          <cell r="F10">
            <v>4</v>
          </cell>
        </row>
        <row r="11">
          <cell r="C11" t="str">
            <v>Exchange differences</v>
          </cell>
          <cell r="E11">
            <v>-3</v>
          </cell>
          <cell r="F11">
            <v>4</v>
          </cell>
        </row>
        <row r="12">
          <cell r="C12" t="str">
            <v>Minority interest</v>
          </cell>
        </row>
        <row r="13">
          <cell r="C13" t="str">
            <v>Capital increase</v>
          </cell>
          <cell r="D13">
            <v>17</v>
          </cell>
          <cell r="E13">
            <v>11</v>
          </cell>
        </row>
        <row r="14">
          <cell r="C14" t="str">
            <v>Other</v>
          </cell>
          <cell r="F14">
            <v>3</v>
          </cell>
        </row>
        <row r="15">
          <cell r="C15" t="str">
            <v>Closing net assets</v>
          </cell>
          <cell r="D15">
            <v>39</v>
          </cell>
          <cell r="E15">
            <v>50</v>
          </cell>
          <cell r="F15">
            <v>61</v>
          </cell>
        </row>
        <row r="17">
          <cell r="C17" t="str">
            <v xml:space="preserve">Source: </v>
          </cell>
        </row>
        <row r="20">
          <cell r="C20" t="str">
            <v>M€</v>
          </cell>
          <cell r="D20" t="str">
            <v>FY03</v>
          </cell>
          <cell r="E20" t="str">
            <v>FY04</v>
          </cell>
          <cell r="F20" t="str">
            <v>FY05</v>
          </cell>
        </row>
        <row r="21">
          <cell r="D21" t="str">
            <v>Actual</v>
          </cell>
          <cell r="E21" t="str">
            <v>Actual</v>
          </cell>
          <cell r="F21" t="str">
            <v>Actual</v>
          </cell>
        </row>
        <row r="23">
          <cell r="C23" t="str">
            <v>Share capital</v>
          </cell>
          <cell r="D23">
            <v>10</v>
          </cell>
          <cell r="E23">
            <v>10</v>
          </cell>
          <cell r="F23">
            <v>10</v>
          </cell>
        </row>
        <row r="24">
          <cell r="C24" t="str">
            <v>Share premium</v>
          </cell>
          <cell r="D24">
            <v>0</v>
          </cell>
          <cell r="E24">
            <v>0</v>
          </cell>
          <cell r="F24">
            <v>0</v>
          </cell>
        </row>
        <row r="25">
          <cell r="C25" t="str">
            <v>Legal reserves</v>
          </cell>
          <cell r="D25">
            <v>0</v>
          </cell>
          <cell r="E25">
            <v>0</v>
          </cell>
          <cell r="F25">
            <v>0</v>
          </cell>
        </row>
        <row r="26">
          <cell r="C26" t="str">
            <v>Reserves bf</v>
          </cell>
          <cell r="D26">
            <v>2</v>
          </cell>
          <cell r="E26">
            <v>29</v>
          </cell>
          <cell r="F26">
            <v>40</v>
          </cell>
        </row>
        <row r="27">
          <cell r="C27" t="str">
            <v>Net profit / (loss) for the year</v>
          </cell>
          <cell r="D27">
            <v>27</v>
          </cell>
          <cell r="E27">
            <v>11</v>
          </cell>
          <cell r="F27">
            <v>11</v>
          </cell>
        </row>
        <row r="28">
          <cell r="C28" t="str">
            <v>Other</v>
          </cell>
          <cell r="D28">
            <v>0</v>
          </cell>
          <cell r="E28">
            <v>0</v>
          </cell>
          <cell r="F28">
            <v>0</v>
          </cell>
        </row>
        <row r="29">
          <cell r="C29" t="str">
            <v>Closing net assets</v>
          </cell>
          <cell r="D29">
            <v>39</v>
          </cell>
          <cell r="E29">
            <v>50</v>
          </cell>
          <cell r="F29">
            <v>61</v>
          </cell>
        </row>
        <row r="31">
          <cell r="C31" t="str">
            <v xml:space="preserve">Source: </v>
          </cell>
        </row>
      </sheetData>
      <sheetData sheetId="49" refreshError="1">
        <row r="8">
          <cell r="C8" t="str">
            <v>M€</v>
          </cell>
          <cell r="D8" t="str">
            <v>FY04</v>
          </cell>
          <cell r="E8" t="str">
            <v>FY05</v>
          </cell>
          <cell r="F8" t="str">
            <v>FY06</v>
          </cell>
        </row>
        <row r="9">
          <cell r="D9" t="str">
            <v>Actual</v>
          </cell>
          <cell r="E9" t="str">
            <v>Actual</v>
          </cell>
          <cell r="F9" t="str">
            <v>Actual</v>
          </cell>
        </row>
        <row r="13">
          <cell r="C13" t="str">
            <v>Marketable securities</v>
          </cell>
          <cell r="D13">
            <v>0</v>
          </cell>
          <cell r="E13">
            <v>0</v>
          </cell>
          <cell r="F13">
            <v>0</v>
          </cell>
        </row>
        <row r="14">
          <cell r="C14" t="str">
            <v>Short term investments</v>
          </cell>
          <cell r="D14">
            <v>0</v>
          </cell>
          <cell r="E14">
            <v>0</v>
          </cell>
          <cell r="F14">
            <v>0</v>
          </cell>
        </row>
        <row r="15">
          <cell r="C15" t="str">
            <v>Cash available</v>
          </cell>
          <cell r="D15">
            <v>0</v>
          </cell>
          <cell r="E15">
            <v>0</v>
          </cell>
          <cell r="F15">
            <v>0</v>
          </cell>
        </row>
        <row r="16">
          <cell r="C16" t="str">
            <v>Other</v>
          </cell>
          <cell r="D16">
            <v>0</v>
          </cell>
          <cell r="E16">
            <v>0</v>
          </cell>
          <cell r="F16">
            <v>0</v>
          </cell>
        </row>
        <row r="17">
          <cell r="C17" t="str">
            <v>Cash &amp; cash equivalents</v>
          </cell>
          <cell r="D17">
            <v>0</v>
          </cell>
          <cell r="E17">
            <v>0</v>
          </cell>
          <cell r="F17">
            <v>0</v>
          </cell>
        </row>
        <row r="19">
          <cell r="C19" t="str">
            <v>Promissory notes</v>
          </cell>
          <cell r="D19">
            <v>0</v>
          </cell>
          <cell r="E19">
            <v>0</v>
          </cell>
          <cell r="F19">
            <v>0</v>
          </cell>
        </row>
        <row r="20">
          <cell r="C20" t="str">
            <v>Bank overdrafts</v>
          </cell>
          <cell r="D20">
            <v>0</v>
          </cell>
          <cell r="E20">
            <v>0</v>
          </cell>
          <cell r="F20">
            <v>0</v>
          </cell>
        </row>
        <row r="21">
          <cell r="C21" t="str">
            <v>Accrued interests</v>
          </cell>
          <cell r="D21">
            <v>0</v>
          </cell>
          <cell r="E21">
            <v>0</v>
          </cell>
          <cell r="F21">
            <v>0</v>
          </cell>
        </row>
        <row r="22">
          <cell r="C22" t="str">
            <v>Other</v>
          </cell>
          <cell r="D22">
            <v>0</v>
          </cell>
          <cell r="E22">
            <v>0</v>
          </cell>
          <cell r="F22">
            <v>0</v>
          </cell>
        </row>
        <row r="23">
          <cell r="C23" t="str">
            <v>Short-term borrowing</v>
          </cell>
          <cell r="D23">
            <v>0</v>
          </cell>
          <cell r="E23">
            <v>0</v>
          </cell>
          <cell r="F23">
            <v>0</v>
          </cell>
        </row>
        <row r="25">
          <cell r="C25" t="str">
            <v>Finance leases</v>
          </cell>
          <cell r="D25">
            <v>0</v>
          </cell>
          <cell r="E25">
            <v>0</v>
          </cell>
          <cell r="F25">
            <v>0</v>
          </cell>
        </row>
        <row r="26">
          <cell r="C26" t="str">
            <v>Bank loans</v>
          </cell>
          <cell r="D26">
            <v>0</v>
          </cell>
          <cell r="E26">
            <v>0</v>
          </cell>
          <cell r="F26">
            <v>0</v>
          </cell>
        </row>
        <row r="27">
          <cell r="C27" t="str">
            <v>Other</v>
          </cell>
          <cell r="D27">
            <v>0</v>
          </cell>
          <cell r="E27">
            <v>0</v>
          </cell>
          <cell r="F27">
            <v>0</v>
          </cell>
        </row>
        <row r="28">
          <cell r="C28" t="str">
            <v>Long-term debt</v>
          </cell>
          <cell r="D28">
            <v>0</v>
          </cell>
          <cell r="E28">
            <v>0</v>
          </cell>
          <cell r="F28">
            <v>0</v>
          </cell>
        </row>
        <row r="30">
          <cell r="C30" t="str">
            <v>Net cash/(Debt)</v>
          </cell>
          <cell r="D30">
            <v>0</v>
          </cell>
          <cell r="E30">
            <v>0</v>
          </cell>
          <cell r="F30">
            <v>0</v>
          </cell>
        </row>
        <row r="32">
          <cell r="C32" t="str">
            <v xml:space="preserve">Source: </v>
          </cell>
        </row>
      </sheetData>
      <sheetData sheetId="50" refreshError="1">
        <row r="6">
          <cell r="C6" t="str">
            <v>M€</v>
          </cell>
          <cell r="D6" t="str">
            <v>FY04</v>
          </cell>
          <cell r="E6" t="str">
            <v>FY04</v>
          </cell>
          <cell r="F6" t="str">
            <v>FY04</v>
          </cell>
          <cell r="G6" t="str">
            <v>FY05</v>
          </cell>
          <cell r="H6" t="str">
            <v>FY05</v>
          </cell>
          <cell r="I6" t="str">
            <v>FY05</v>
          </cell>
        </row>
        <row r="7">
          <cell r="D7" t="str">
            <v>Actual</v>
          </cell>
          <cell r="E7" t="str">
            <v>&lt;1year</v>
          </cell>
          <cell r="F7" t="str">
            <v>&gt;1year</v>
          </cell>
          <cell r="G7" t="str">
            <v>Actual</v>
          </cell>
          <cell r="H7" t="str">
            <v>&lt;1year</v>
          </cell>
          <cell r="I7" t="str">
            <v>&gt;1year</v>
          </cell>
        </row>
        <row r="9">
          <cell r="C9" t="str">
            <v>Marketable securities</v>
          </cell>
          <cell r="D9">
            <v>0</v>
          </cell>
          <cell r="E9">
            <v>0</v>
          </cell>
          <cell r="F9">
            <v>0</v>
          </cell>
          <cell r="G9">
            <v>0</v>
          </cell>
          <cell r="H9">
            <v>0</v>
          </cell>
          <cell r="I9">
            <v>0</v>
          </cell>
        </row>
        <row r="10">
          <cell r="C10" t="str">
            <v>Short term investments</v>
          </cell>
          <cell r="D10">
            <v>0</v>
          </cell>
          <cell r="E10">
            <v>0</v>
          </cell>
          <cell r="F10">
            <v>0</v>
          </cell>
          <cell r="G10">
            <v>0</v>
          </cell>
          <cell r="H10">
            <v>0</v>
          </cell>
          <cell r="I10">
            <v>0</v>
          </cell>
        </row>
        <row r="11">
          <cell r="C11" t="str">
            <v>Cash available</v>
          </cell>
          <cell r="D11">
            <v>0</v>
          </cell>
          <cell r="E11">
            <v>0</v>
          </cell>
          <cell r="F11">
            <v>0</v>
          </cell>
          <cell r="G11">
            <v>0</v>
          </cell>
          <cell r="H11">
            <v>0</v>
          </cell>
          <cell r="I11">
            <v>0</v>
          </cell>
        </row>
        <row r="12">
          <cell r="C12" t="str">
            <v>Other</v>
          </cell>
          <cell r="D12">
            <v>0</v>
          </cell>
          <cell r="E12">
            <v>0</v>
          </cell>
          <cell r="F12">
            <v>0</v>
          </cell>
          <cell r="G12">
            <v>0</v>
          </cell>
          <cell r="H12">
            <v>0</v>
          </cell>
          <cell r="I12">
            <v>0</v>
          </cell>
        </row>
        <row r="13">
          <cell r="C13" t="str">
            <v>Cash &amp; cash equivalents</v>
          </cell>
          <cell r="D13">
            <v>0</v>
          </cell>
          <cell r="E13">
            <v>0</v>
          </cell>
          <cell r="F13">
            <v>0</v>
          </cell>
          <cell r="G13">
            <v>0</v>
          </cell>
          <cell r="H13">
            <v>0</v>
          </cell>
          <cell r="I13">
            <v>0</v>
          </cell>
        </row>
        <row r="15">
          <cell r="C15" t="str">
            <v>Promissory notes</v>
          </cell>
          <cell r="D15">
            <v>0</v>
          </cell>
          <cell r="E15">
            <v>0</v>
          </cell>
          <cell r="F15">
            <v>0</v>
          </cell>
          <cell r="G15">
            <v>0</v>
          </cell>
          <cell r="H15">
            <v>0</v>
          </cell>
          <cell r="I15">
            <v>0</v>
          </cell>
        </row>
        <row r="16">
          <cell r="C16" t="str">
            <v>Bank overdrafts</v>
          </cell>
          <cell r="D16">
            <v>0</v>
          </cell>
          <cell r="E16">
            <v>0</v>
          </cell>
          <cell r="F16">
            <v>0</v>
          </cell>
          <cell r="G16">
            <v>0</v>
          </cell>
          <cell r="H16">
            <v>0</v>
          </cell>
          <cell r="I16">
            <v>0</v>
          </cell>
        </row>
        <row r="17">
          <cell r="C17" t="str">
            <v>Accrued interests</v>
          </cell>
          <cell r="D17">
            <v>0</v>
          </cell>
          <cell r="E17">
            <v>0</v>
          </cell>
          <cell r="F17">
            <v>0</v>
          </cell>
          <cell r="G17">
            <v>0</v>
          </cell>
          <cell r="H17">
            <v>0</v>
          </cell>
          <cell r="I17">
            <v>0</v>
          </cell>
        </row>
        <row r="18">
          <cell r="C18" t="str">
            <v>Other</v>
          </cell>
          <cell r="D18">
            <v>0</v>
          </cell>
          <cell r="E18">
            <v>0</v>
          </cell>
          <cell r="F18">
            <v>0</v>
          </cell>
          <cell r="G18">
            <v>0</v>
          </cell>
          <cell r="H18">
            <v>0</v>
          </cell>
          <cell r="I18">
            <v>0</v>
          </cell>
        </row>
        <row r="19">
          <cell r="C19" t="str">
            <v>Short-term borrowing</v>
          </cell>
          <cell r="D19">
            <v>0</v>
          </cell>
          <cell r="E19">
            <v>0</v>
          </cell>
          <cell r="F19">
            <v>0</v>
          </cell>
          <cell r="G19">
            <v>0</v>
          </cell>
          <cell r="H19">
            <v>0</v>
          </cell>
          <cell r="I19">
            <v>0</v>
          </cell>
        </row>
        <row r="21">
          <cell r="C21" t="str">
            <v>Finance leases</v>
          </cell>
          <cell r="D21">
            <v>0</v>
          </cell>
          <cell r="E21">
            <v>0</v>
          </cell>
          <cell r="F21">
            <v>0</v>
          </cell>
          <cell r="G21">
            <v>0</v>
          </cell>
          <cell r="H21">
            <v>0</v>
          </cell>
          <cell r="I21">
            <v>0</v>
          </cell>
        </row>
        <row r="22">
          <cell r="C22" t="str">
            <v>Bank loans</v>
          </cell>
          <cell r="D22">
            <v>0</v>
          </cell>
          <cell r="E22">
            <v>0</v>
          </cell>
          <cell r="F22">
            <v>0</v>
          </cell>
          <cell r="G22">
            <v>0</v>
          </cell>
          <cell r="H22">
            <v>0</v>
          </cell>
          <cell r="I22">
            <v>0</v>
          </cell>
        </row>
        <row r="23">
          <cell r="C23" t="str">
            <v>Other</v>
          </cell>
          <cell r="D23">
            <v>0</v>
          </cell>
          <cell r="E23">
            <v>0</v>
          </cell>
          <cell r="F23">
            <v>0</v>
          </cell>
          <cell r="G23">
            <v>0</v>
          </cell>
          <cell r="H23">
            <v>0</v>
          </cell>
          <cell r="I23">
            <v>0</v>
          </cell>
        </row>
        <row r="24">
          <cell r="C24" t="str">
            <v>Long-term debt</v>
          </cell>
          <cell r="D24">
            <v>0</v>
          </cell>
          <cell r="E24">
            <v>0</v>
          </cell>
          <cell r="F24">
            <v>0</v>
          </cell>
          <cell r="G24">
            <v>0</v>
          </cell>
          <cell r="H24">
            <v>0</v>
          </cell>
          <cell r="I24">
            <v>0</v>
          </cell>
        </row>
        <row r="26">
          <cell r="C26" t="str">
            <v>Net cash/(Debt)</v>
          </cell>
          <cell r="D26">
            <v>0</v>
          </cell>
          <cell r="E26">
            <v>0</v>
          </cell>
          <cell r="F26">
            <v>0</v>
          </cell>
          <cell r="G26">
            <v>0</v>
          </cell>
          <cell r="H26">
            <v>0</v>
          </cell>
          <cell r="I26">
            <v>0</v>
          </cell>
        </row>
        <row r="28">
          <cell r="C28" t="str">
            <v xml:space="preserve">Source: </v>
          </cell>
        </row>
      </sheetData>
      <sheetData sheetId="51" refreshError="1">
        <row r="6">
          <cell r="C6" t="str">
            <v>M€</v>
          </cell>
          <cell r="D6" t="str">
            <v>Principal</v>
          </cell>
          <cell r="E6" t="str">
            <v>FY04</v>
          </cell>
          <cell r="F6" t="str">
            <v>FY04</v>
          </cell>
          <cell r="G6" t="str">
            <v>FY04</v>
          </cell>
          <cell r="H6" t="str">
            <v>FY05</v>
          </cell>
          <cell r="I6" t="str">
            <v>FY05</v>
          </cell>
          <cell r="J6" t="str">
            <v>FY05</v>
          </cell>
          <cell r="K6" t="str">
            <v>Starting</v>
          </cell>
          <cell r="L6" t="str">
            <v>Ending</v>
          </cell>
          <cell r="M6" t="str">
            <v>Interest</v>
          </cell>
          <cell r="N6" t="str">
            <v>Banker</v>
          </cell>
          <cell r="O6" t="str">
            <v>Covenant</v>
          </cell>
          <cell r="P6" t="str">
            <v>Guarantee</v>
          </cell>
          <cell r="Q6" t="str">
            <v>Purpose</v>
          </cell>
          <cell r="R6" t="str">
            <v>Termination</v>
          </cell>
          <cell r="S6" t="str">
            <v>Specific</v>
          </cell>
        </row>
        <row r="7">
          <cell r="D7" t="str">
            <v>in currency</v>
          </cell>
          <cell r="E7" t="str">
            <v>Actual</v>
          </cell>
          <cell r="F7" t="str">
            <v>&lt;1year</v>
          </cell>
          <cell r="G7" t="str">
            <v>&gt;1year</v>
          </cell>
          <cell r="H7" t="str">
            <v>Actual</v>
          </cell>
          <cell r="I7" t="str">
            <v>&lt;1year</v>
          </cell>
          <cell r="J7" t="str">
            <v>&gt;1year</v>
          </cell>
          <cell r="M7" t="str">
            <v>rate</v>
          </cell>
          <cell r="P7" t="str">
            <v>given</v>
          </cell>
          <cell r="Q7" t="str">
            <v>of the financing</v>
          </cell>
          <cell r="R7" t="str">
            <v>Repayment fee</v>
          </cell>
          <cell r="S7" t="str">
            <v>clauses</v>
          </cell>
        </row>
        <row r="8">
          <cell r="M8" t="str">
            <v>%</v>
          </cell>
        </row>
        <row r="10">
          <cell r="C10" t="str">
            <v>Loan A</v>
          </cell>
          <cell r="D10">
            <v>0</v>
          </cell>
          <cell r="E10">
            <v>0</v>
          </cell>
          <cell r="F10">
            <v>0</v>
          </cell>
          <cell r="G10">
            <v>0</v>
          </cell>
          <cell r="H10">
            <v>0</v>
          </cell>
          <cell r="I10">
            <v>0</v>
          </cell>
          <cell r="J10">
            <v>0</v>
          </cell>
          <cell r="K10">
            <v>0</v>
          </cell>
          <cell r="L10">
            <v>0</v>
          </cell>
          <cell r="M10">
            <v>0</v>
          </cell>
          <cell r="N10">
            <v>0</v>
          </cell>
          <cell r="O10">
            <v>0</v>
          </cell>
          <cell r="P10">
            <v>0</v>
          </cell>
          <cell r="Q10">
            <v>0</v>
          </cell>
          <cell r="R10">
            <v>0</v>
          </cell>
          <cell r="S10">
            <v>0</v>
          </cell>
        </row>
        <row r="11">
          <cell r="C11" t="str">
            <v>Loan B</v>
          </cell>
          <cell r="D11">
            <v>0</v>
          </cell>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row>
        <row r="12">
          <cell r="C12" t="str">
            <v>Loan C</v>
          </cell>
          <cell r="D12">
            <v>0</v>
          </cell>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row>
        <row r="13">
          <cell r="C13" t="str">
            <v>Loan D</v>
          </cell>
          <cell r="D13">
            <v>0</v>
          </cell>
          <cell r="E13">
            <v>0</v>
          </cell>
          <cell r="F13">
            <v>0</v>
          </cell>
          <cell r="G13">
            <v>0</v>
          </cell>
          <cell r="H13">
            <v>0</v>
          </cell>
          <cell r="I13">
            <v>0</v>
          </cell>
          <cell r="J13">
            <v>0</v>
          </cell>
          <cell r="K13">
            <v>0</v>
          </cell>
          <cell r="L13">
            <v>0</v>
          </cell>
          <cell r="M13">
            <v>0</v>
          </cell>
          <cell r="N13">
            <v>0</v>
          </cell>
          <cell r="O13">
            <v>0</v>
          </cell>
          <cell r="P13">
            <v>0</v>
          </cell>
          <cell r="Q13">
            <v>0</v>
          </cell>
          <cell r="R13">
            <v>0</v>
          </cell>
          <cell r="S13">
            <v>0</v>
          </cell>
        </row>
        <row r="14">
          <cell r="C14" t="str">
            <v>Bank loans</v>
          </cell>
          <cell r="D14">
            <v>0</v>
          </cell>
          <cell r="E14">
            <v>0</v>
          </cell>
          <cell r="F14">
            <v>0</v>
          </cell>
          <cell r="G14">
            <v>0</v>
          </cell>
          <cell r="H14">
            <v>0</v>
          </cell>
          <cell r="I14">
            <v>0</v>
          </cell>
          <cell r="J14">
            <v>0</v>
          </cell>
          <cell r="K14" t="str">
            <v>N/A</v>
          </cell>
          <cell r="L14" t="str">
            <v>N/A</v>
          </cell>
          <cell r="M14" t="str">
            <v>N/A</v>
          </cell>
          <cell r="N14" t="str">
            <v>N/A</v>
          </cell>
          <cell r="O14" t="str">
            <v>N/A</v>
          </cell>
          <cell r="P14" t="str">
            <v>N/A</v>
          </cell>
          <cell r="Q14" t="str">
            <v>N/A</v>
          </cell>
          <cell r="R14">
            <v>0</v>
          </cell>
          <cell r="S14" t="str">
            <v>N/A</v>
          </cell>
        </row>
        <row r="16">
          <cell r="C16" t="str">
            <v>Anvar advance</v>
          </cell>
          <cell r="D16">
            <v>0</v>
          </cell>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row>
        <row r="17">
          <cell r="C17" t="str">
            <v>Coface advance</v>
          </cell>
          <cell r="D17">
            <v>0</v>
          </cell>
          <cell r="E17">
            <v>0</v>
          </cell>
          <cell r="F17">
            <v>0</v>
          </cell>
          <cell r="G17">
            <v>0</v>
          </cell>
          <cell r="H17">
            <v>0</v>
          </cell>
          <cell r="I17">
            <v>0</v>
          </cell>
          <cell r="J17">
            <v>0</v>
          </cell>
          <cell r="K17">
            <v>0</v>
          </cell>
          <cell r="L17">
            <v>0</v>
          </cell>
          <cell r="M17">
            <v>0</v>
          </cell>
          <cell r="N17">
            <v>0</v>
          </cell>
          <cell r="O17">
            <v>0</v>
          </cell>
          <cell r="P17">
            <v>0</v>
          </cell>
          <cell r="Q17">
            <v>0</v>
          </cell>
          <cell r="R17">
            <v>0</v>
          </cell>
          <cell r="S17">
            <v>0</v>
          </cell>
        </row>
        <row r="18">
          <cell r="C18" t="str">
            <v>Other</v>
          </cell>
          <cell r="D18">
            <v>0</v>
          </cell>
          <cell r="E18">
            <v>0</v>
          </cell>
          <cell r="F18">
            <v>0</v>
          </cell>
          <cell r="G18">
            <v>0</v>
          </cell>
          <cell r="H18">
            <v>0</v>
          </cell>
          <cell r="I18">
            <v>0</v>
          </cell>
          <cell r="J18">
            <v>0</v>
          </cell>
          <cell r="K18">
            <v>0</v>
          </cell>
          <cell r="L18">
            <v>0</v>
          </cell>
          <cell r="M18">
            <v>0</v>
          </cell>
          <cell r="N18">
            <v>0</v>
          </cell>
          <cell r="O18">
            <v>0</v>
          </cell>
          <cell r="P18">
            <v>0</v>
          </cell>
          <cell r="Q18">
            <v>0</v>
          </cell>
          <cell r="R18">
            <v>0</v>
          </cell>
          <cell r="S18">
            <v>0</v>
          </cell>
        </row>
        <row r="19">
          <cell r="C19" t="str">
            <v>Other</v>
          </cell>
          <cell r="D19">
            <v>0</v>
          </cell>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row>
        <row r="20">
          <cell r="C20" t="str">
            <v>Other loans and subsidies</v>
          </cell>
          <cell r="D20">
            <v>0</v>
          </cell>
          <cell r="E20">
            <v>0</v>
          </cell>
          <cell r="F20">
            <v>0</v>
          </cell>
          <cell r="G20">
            <v>0</v>
          </cell>
          <cell r="H20">
            <v>0</v>
          </cell>
          <cell r="I20">
            <v>0</v>
          </cell>
          <cell r="J20">
            <v>0</v>
          </cell>
          <cell r="K20" t="str">
            <v>N/A</v>
          </cell>
          <cell r="L20" t="str">
            <v>N/A</v>
          </cell>
          <cell r="M20" t="str">
            <v>N/A</v>
          </cell>
          <cell r="N20" t="str">
            <v>N/A</v>
          </cell>
          <cell r="O20" t="str">
            <v>N/A</v>
          </cell>
          <cell r="P20" t="str">
            <v>N/A</v>
          </cell>
          <cell r="Q20" t="str">
            <v>N/A</v>
          </cell>
          <cell r="R20">
            <v>0</v>
          </cell>
          <cell r="S20" t="str">
            <v>N/A</v>
          </cell>
        </row>
        <row r="23">
          <cell r="C23" t="str">
            <v xml:space="preserve">Source: </v>
          </cell>
        </row>
      </sheetData>
      <sheetData sheetId="52" refreshError="1">
        <row r="6">
          <cell r="C6" t="str">
            <v>M€</v>
          </cell>
          <cell r="D6" t="str">
            <v>Principal</v>
          </cell>
          <cell r="E6" t="str">
            <v>Total</v>
          </cell>
          <cell r="F6" t="str">
            <v>Total</v>
          </cell>
          <cell r="G6" t="str">
            <v xml:space="preserve">Already </v>
          </cell>
          <cell r="H6" t="str">
            <v>FY05</v>
          </cell>
          <cell r="I6" t="str">
            <v>Starting</v>
          </cell>
          <cell r="J6" t="str">
            <v>Ending</v>
          </cell>
          <cell r="K6" t="str">
            <v>Purchasing</v>
          </cell>
          <cell r="L6" t="str">
            <v>Interest</v>
          </cell>
          <cell r="M6" t="str">
            <v>Leaser</v>
          </cell>
          <cell r="N6" t="str">
            <v>Guarantee</v>
          </cell>
          <cell r="O6" t="str">
            <v>Purpose</v>
          </cell>
        </row>
        <row r="7">
          <cell r="D7" t="str">
            <v>amount</v>
          </cell>
          <cell r="E7" t="str">
            <v>interest</v>
          </cell>
          <cell r="F7" t="str">
            <v>amount</v>
          </cell>
          <cell r="G7" t="str">
            <v>paid</v>
          </cell>
          <cell r="H7" t="str">
            <v>Residual</v>
          </cell>
          <cell r="K7" t="str">
            <v>option</v>
          </cell>
          <cell r="L7" t="str">
            <v>rate</v>
          </cell>
          <cell r="N7" t="str">
            <v>given</v>
          </cell>
          <cell r="O7" t="str">
            <v>of the financing</v>
          </cell>
        </row>
        <row r="8">
          <cell r="H8" t="str">
            <v>value</v>
          </cell>
          <cell r="L8" t="str">
            <v>%</v>
          </cell>
        </row>
        <row r="9">
          <cell r="D9" t="str">
            <v>a</v>
          </cell>
          <cell r="E9" t="str">
            <v>b</v>
          </cell>
          <cell r="F9" t="str">
            <v>c=a+b</v>
          </cell>
          <cell r="G9" t="str">
            <v>d</v>
          </cell>
          <cell r="H9" t="str">
            <v>e=c-d</v>
          </cell>
        </row>
        <row r="11">
          <cell r="C11" t="str">
            <v>Item A</v>
          </cell>
          <cell r="D11">
            <v>0</v>
          </cell>
          <cell r="E11">
            <v>0</v>
          </cell>
          <cell r="F11">
            <v>0</v>
          </cell>
          <cell r="G11">
            <v>0</v>
          </cell>
          <cell r="H11">
            <v>0</v>
          </cell>
          <cell r="I11">
            <v>0</v>
          </cell>
          <cell r="J11">
            <v>0</v>
          </cell>
          <cell r="K11">
            <v>0</v>
          </cell>
          <cell r="L11">
            <v>0</v>
          </cell>
          <cell r="M11">
            <v>0</v>
          </cell>
          <cell r="N11">
            <v>0</v>
          </cell>
          <cell r="O11">
            <v>0</v>
          </cell>
        </row>
        <row r="12">
          <cell r="C12" t="str">
            <v>Item B</v>
          </cell>
          <cell r="D12">
            <v>0</v>
          </cell>
          <cell r="E12">
            <v>0</v>
          </cell>
          <cell r="F12">
            <v>0</v>
          </cell>
          <cell r="G12">
            <v>0</v>
          </cell>
          <cell r="H12">
            <v>0</v>
          </cell>
          <cell r="I12">
            <v>0</v>
          </cell>
          <cell r="J12">
            <v>0</v>
          </cell>
          <cell r="K12">
            <v>0</v>
          </cell>
          <cell r="L12">
            <v>0</v>
          </cell>
          <cell r="M12">
            <v>0</v>
          </cell>
          <cell r="N12">
            <v>0</v>
          </cell>
          <cell r="O12">
            <v>0</v>
          </cell>
        </row>
        <row r="13">
          <cell r="C13" t="str">
            <v>Item C</v>
          </cell>
          <cell r="D13">
            <v>0</v>
          </cell>
          <cell r="E13">
            <v>0</v>
          </cell>
          <cell r="F13">
            <v>0</v>
          </cell>
          <cell r="G13">
            <v>0</v>
          </cell>
          <cell r="H13">
            <v>0</v>
          </cell>
          <cell r="I13">
            <v>0</v>
          </cell>
          <cell r="J13">
            <v>0</v>
          </cell>
          <cell r="K13">
            <v>0</v>
          </cell>
          <cell r="L13">
            <v>0</v>
          </cell>
          <cell r="M13">
            <v>0</v>
          </cell>
          <cell r="N13">
            <v>0</v>
          </cell>
          <cell r="O13">
            <v>0</v>
          </cell>
        </row>
        <row r="14">
          <cell r="C14" t="str">
            <v>Item D</v>
          </cell>
          <cell r="D14">
            <v>0</v>
          </cell>
          <cell r="E14">
            <v>0</v>
          </cell>
          <cell r="F14">
            <v>0</v>
          </cell>
          <cell r="G14">
            <v>0</v>
          </cell>
          <cell r="H14">
            <v>0</v>
          </cell>
          <cell r="I14">
            <v>0</v>
          </cell>
          <cell r="J14">
            <v>0</v>
          </cell>
          <cell r="K14">
            <v>0</v>
          </cell>
          <cell r="L14">
            <v>0</v>
          </cell>
          <cell r="M14">
            <v>0</v>
          </cell>
          <cell r="N14">
            <v>0</v>
          </cell>
          <cell r="O14">
            <v>0</v>
          </cell>
        </row>
        <row r="15">
          <cell r="C15" t="str">
            <v>Finance leases</v>
          </cell>
          <cell r="D15">
            <v>0</v>
          </cell>
          <cell r="E15">
            <v>0</v>
          </cell>
          <cell r="F15">
            <v>0</v>
          </cell>
          <cell r="G15">
            <v>0</v>
          </cell>
          <cell r="H15">
            <v>0</v>
          </cell>
          <cell r="I15" t="str">
            <v>N/A</v>
          </cell>
          <cell r="J15" t="str">
            <v>N/A</v>
          </cell>
          <cell r="K15">
            <v>0</v>
          </cell>
          <cell r="L15" t="str">
            <v>N/A</v>
          </cell>
          <cell r="M15" t="str">
            <v>N/A</v>
          </cell>
          <cell r="N15" t="str">
            <v>N/A</v>
          </cell>
          <cell r="O15" t="str">
            <v>N/A</v>
          </cell>
        </row>
        <row r="19">
          <cell r="C19" t="str">
            <v xml:space="preserve">Source: </v>
          </cell>
        </row>
      </sheetData>
      <sheetData sheetId="53" refreshError="1">
        <row r="6">
          <cell r="C6" t="str">
            <v>M€</v>
          </cell>
          <cell r="D6" t="str">
            <v>Withdrawal</v>
          </cell>
          <cell r="E6" t="str">
            <v>Maximum</v>
          </cell>
          <cell r="F6" t="str">
            <v>Starting</v>
          </cell>
          <cell r="G6" t="str">
            <v>Ending</v>
          </cell>
          <cell r="H6" t="str">
            <v>Interest</v>
          </cell>
          <cell r="I6" t="str">
            <v>Guarantee</v>
          </cell>
        </row>
        <row r="7">
          <cell r="D7" t="str">
            <v>limit</v>
          </cell>
          <cell r="E7" t="str">
            <v>financing</v>
          </cell>
          <cell r="H7" t="str">
            <v>rate</v>
          </cell>
          <cell r="I7" t="str">
            <v>given</v>
          </cell>
        </row>
        <row r="8">
          <cell r="D8" t="str">
            <v>negotiated</v>
          </cell>
          <cell r="E8" t="str">
            <v>used in FY05</v>
          </cell>
          <cell r="H8" t="str">
            <v>%</v>
          </cell>
        </row>
        <row r="11">
          <cell r="C11" t="str">
            <v>Bank A</v>
          </cell>
          <cell r="D11">
            <v>0</v>
          </cell>
          <cell r="E11">
            <v>0</v>
          </cell>
          <cell r="F11">
            <v>0</v>
          </cell>
          <cell r="G11">
            <v>0</v>
          </cell>
          <cell r="H11">
            <v>0</v>
          </cell>
          <cell r="I11">
            <v>0</v>
          </cell>
        </row>
        <row r="12">
          <cell r="C12" t="str">
            <v>Bank B</v>
          </cell>
          <cell r="D12">
            <v>0</v>
          </cell>
          <cell r="E12">
            <v>0</v>
          </cell>
          <cell r="F12">
            <v>0</v>
          </cell>
          <cell r="G12">
            <v>0</v>
          </cell>
          <cell r="H12">
            <v>0</v>
          </cell>
          <cell r="I12">
            <v>0</v>
          </cell>
        </row>
        <row r="13">
          <cell r="C13" t="str">
            <v>Bank C</v>
          </cell>
          <cell r="D13">
            <v>0</v>
          </cell>
          <cell r="E13">
            <v>0</v>
          </cell>
          <cell r="F13">
            <v>0</v>
          </cell>
          <cell r="G13">
            <v>0</v>
          </cell>
          <cell r="H13">
            <v>0</v>
          </cell>
          <cell r="I13">
            <v>0</v>
          </cell>
        </row>
        <row r="14">
          <cell r="C14" t="str">
            <v>Bank D</v>
          </cell>
          <cell r="D14">
            <v>0</v>
          </cell>
          <cell r="E14">
            <v>0</v>
          </cell>
          <cell r="F14">
            <v>0</v>
          </cell>
          <cell r="G14">
            <v>0</v>
          </cell>
          <cell r="H14">
            <v>0</v>
          </cell>
          <cell r="I14">
            <v>0</v>
          </cell>
        </row>
        <row r="15">
          <cell r="C15" t="str">
            <v>Banking facilities</v>
          </cell>
          <cell r="D15">
            <v>0</v>
          </cell>
          <cell r="E15">
            <v>0</v>
          </cell>
          <cell r="F15">
            <v>0</v>
          </cell>
          <cell r="G15">
            <v>0</v>
          </cell>
        </row>
        <row r="18">
          <cell r="C18" t="str">
            <v xml:space="preserve">Source: </v>
          </cell>
        </row>
      </sheetData>
      <sheetData sheetId="54" refreshError="1">
        <row r="8">
          <cell r="C8" t="str">
            <v>M€</v>
          </cell>
          <cell r="D8" t="str">
            <v>FY06</v>
          </cell>
        </row>
        <row r="9">
          <cell r="D9" t="str">
            <v>Actual</v>
          </cell>
          <cell r="E9" t="str">
            <v>Ref</v>
          </cell>
        </row>
        <row r="11">
          <cell r="C11" t="str">
            <v>Net debt as per financial statements</v>
          </cell>
          <cell r="D11">
            <v>0</v>
          </cell>
        </row>
        <row r="13">
          <cell r="C13" t="str">
            <v>Item 1</v>
          </cell>
          <cell r="E13" t="str">
            <v>(1)</v>
          </cell>
        </row>
        <row r="14">
          <cell r="C14" t="str">
            <v>Item 2</v>
          </cell>
          <cell r="E14" t="str">
            <v>(2)</v>
          </cell>
        </row>
        <row r="15">
          <cell r="C15" t="str">
            <v>Item 3</v>
          </cell>
          <cell r="E15" t="str">
            <v>(3)</v>
          </cell>
        </row>
        <row r="16">
          <cell r="C16" t="str">
            <v>Item 4</v>
          </cell>
          <cell r="E16" t="str">
            <v>(4)</v>
          </cell>
        </row>
        <row r="17">
          <cell r="C17" t="str">
            <v>Item 5</v>
          </cell>
          <cell r="E17" t="str">
            <v>(5)</v>
          </cell>
        </row>
        <row r="18">
          <cell r="C18" t="str">
            <v>Item 6</v>
          </cell>
          <cell r="E18" t="str">
            <v>(6)</v>
          </cell>
        </row>
        <row r="19">
          <cell r="C19" t="str">
            <v>Adjusted net debt</v>
          </cell>
          <cell r="D19">
            <v>0</v>
          </cell>
        </row>
        <row r="21">
          <cell r="C21" t="str">
            <v>Source: Deloitte analysis</v>
          </cell>
        </row>
      </sheetData>
      <sheetData sheetId="55" refreshError="1">
        <row r="8">
          <cell r="C8" t="str">
            <v>M€</v>
          </cell>
          <cell r="D8" t="str">
            <v>FY03</v>
          </cell>
          <cell r="E8" t="str">
            <v>FY04</v>
          </cell>
          <cell r="F8" t="str">
            <v>FY05</v>
          </cell>
        </row>
        <row r="9">
          <cell r="D9" t="str">
            <v>Actual</v>
          </cell>
          <cell r="E9" t="str">
            <v>Actual</v>
          </cell>
          <cell r="F9" t="str">
            <v>Actual</v>
          </cell>
        </row>
        <row r="13">
          <cell r="C13" t="str">
            <v>Provision for returned goods</v>
          </cell>
          <cell r="D13">
            <v>0</v>
          </cell>
          <cell r="E13">
            <v>0</v>
          </cell>
          <cell r="F13">
            <v>0</v>
          </cell>
        </row>
        <row r="14">
          <cell r="C14" t="str">
            <v>Provision for warranties</v>
          </cell>
          <cell r="D14">
            <v>0</v>
          </cell>
          <cell r="E14">
            <v>0</v>
          </cell>
          <cell r="F14">
            <v>0</v>
          </cell>
        </row>
        <row r="15">
          <cell r="C15" t="str">
            <v>Provision for loss at completion</v>
          </cell>
          <cell r="D15">
            <v>0</v>
          </cell>
          <cell r="E15">
            <v>0</v>
          </cell>
          <cell r="F15">
            <v>0</v>
          </cell>
        </row>
        <row r="16">
          <cell r="C16" t="str">
            <v>Item 1</v>
          </cell>
          <cell r="D16">
            <v>0</v>
          </cell>
          <cell r="E16">
            <v>0</v>
          </cell>
          <cell r="F16">
            <v>0</v>
          </cell>
        </row>
        <row r="17">
          <cell r="C17" t="str">
            <v>Item 2</v>
          </cell>
          <cell r="D17">
            <v>0</v>
          </cell>
          <cell r="E17">
            <v>0</v>
          </cell>
          <cell r="F17">
            <v>0</v>
          </cell>
        </row>
        <row r="18">
          <cell r="C18" t="str">
            <v>"Operating" provisions</v>
          </cell>
          <cell r="D18">
            <v>0</v>
          </cell>
          <cell r="E18">
            <v>0</v>
          </cell>
          <cell r="F18">
            <v>0</v>
          </cell>
        </row>
        <row r="20">
          <cell r="C20" t="str">
            <v>Provision for commercial litigation</v>
          </cell>
          <cell r="D20">
            <v>0</v>
          </cell>
          <cell r="E20">
            <v>0</v>
          </cell>
          <cell r="F20">
            <v>0</v>
          </cell>
        </row>
        <row r="21">
          <cell r="C21" t="str">
            <v>Provision for employee litigation</v>
          </cell>
          <cell r="D21">
            <v>0</v>
          </cell>
          <cell r="E21">
            <v>0</v>
          </cell>
          <cell r="F21">
            <v>0</v>
          </cell>
        </row>
        <row r="22">
          <cell r="C22" t="str">
            <v>Restructuring provision</v>
          </cell>
          <cell r="D22">
            <v>0</v>
          </cell>
          <cell r="E22">
            <v>0</v>
          </cell>
          <cell r="F22">
            <v>0</v>
          </cell>
        </row>
        <row r="23">
          <cell r="C23" t="str">
            <v>Environmental provision</v>
          </cell>
          <cell r="D23">
            <v>0</v>
          </cell>
          <cell r="E23">
            <v>0</v>
          </cell>
          <cell r="F23">
            <v>0</v>
          </cell>
        </row>
        <row r="24">
          <cell r="C24" t="str">
            <v>Item 1</v>
          </cell>
          <cell r="D24">
            <v>0</v>
          </cell>
          <cell r="E24">
            <v>0</v>
          </cell>
          <cell r="F24">
            <v>0</v>
          </cell>
        </row>
        <row r="25">
          <cell r="C25" t="str">
            <v>Item 2</v>
          </cell>
          <cell r="D25">
            <v>0</v>
          </cell>
          <cell r="E25">
            <v>0</v>
          </cell>
          <cell r="F25">
            <v>0</v>
          </cell>
        </row>
        <row r="26">
          <cell r="C26" t="str">
            <v>"Other" provisions</v>
          </cell>
          <cell r="D26">
            <v>0</v>
          </cell>
          <cell r="E26">
            <v>0</v>
          </cell>
          <cell r="F26">
            <v>0</v>
          </cell>
        </row>
        <row r="28">
          <cell r="C28" t="str">
            <v>Pensions &amp; post retirement</v>
          </cell>
          <cell r="D28">
            <v>0</v>
          </cell>
          <cell r="E28">
            <v>0</v>
          </cell>
          <cell r="F28">
            <v>0</v>
          </cell>
        </row>
        <row r="30">
          <cell r="C30" t="str">
            <v>Provisions</v>
          </cell>
          <cell r="D30">
            <v>0</v>
          </cell>
          <cell r="E30">
            <v>0</v>
          </cell>
          <cell r="F30">
            <v>0</v>
          </cell>
        </row>
        <row r="32">
          <cell r="C32" t="str">
            <v xml:space="preserve">Source: </v>
          </cell>
        </row>
      </sheetData>
      <sheetData sheetId="56" refreshError="1">
        <row r="8">
          <cell r="C8" t="str">
            <v>M€</v>
          </cell>
          <cell r="D8" t="str">
            <v>FY03</v>
          </cell>
          <cell r="E8" t="str">
            <v>FY04</v>
          </cell>
          <cell r="F8" t="str">
            <v>FY04</v>
          </cell>
          <cell r="G8" t="str">
            <v>FY04</v>
          </cell>
          <cell r="H8" t="str">
            <v>FY04</v>
          </cell>
          <cell r="I8" t="str">
            <v>FY04</v>
          </cell>
          <cell r="J8" t="str">
            <v>FY05</v>
          </cell>
          <cell r="K8" t="str">
            <v>FY05</v>
          </cell>
          <cell r="L8" t="str">
            <v>FY05</v>
          </cell>
          <cell r="M8" t="str">
            <v>FY05</v>
          </cell>
          <cell r="N8" t="str">
            <v>FY05</v>
          </cell>
          <cell r="P8" t="str">
            <v>FY04</v>
          </cell>
          <cell r="Q8" t="str">
            <v>FY04</v>
          </cell>
          <cell r="S8" t="str">
            <v>FY05</v>
          </cell>
          <cell r="T8" t="str">
            <v>FY05</v>
          </cell>
        </row>
        <row r="9">
          <cell r="D9" t="str">
            <v>Actual</v>
          </cell>
          <cell r="E9" t="str">
            <v>Actual</v>
          </cell>
          <cell r="F9" t="str">
            <v>Actual</v>
          </cell>
          <cell r="G9" t="str">
            <v>Actual</v>
          </cell>
          <cell r="H9" t="str">
            <v>Actual</v>
          </cell>
          <cell r="I9" t="str">
            <v>Actual</v>
          </cell>
          <cell r="J9" t="str">
            <v>Actual</v>
          </cell>
          <cell r="K9" t="str">
            <v>Actual</v>
          </cell>
          <cell r="L9" t="str">
            <v>Actual</v>
          </cell>
          <cell r="M9" t="str">
            <v>Actual</v>
          </cell>
          <cell r="N9" t="str">
            <v>Actual</v>
          </cell>
          <cell r="P9" t="str">
            <v>Actual</v>
          </cell>
          <cell r="Q9" t="str">
            <v>Actual</v>
          </cell>
          <cell r="S9" t="str">
            <v>Actual</v>
          </cell>
          <cell r="T9" t="str">
            <v>Actual</v>
          </cell>
        </row>
        <row r="10">
          <cell r="D10" t="str">
            <v>BS</v>
          </cell>
          <cell r="E10" t="str">
            <v>Provisions</v>
          </cell>
          <cell r="F10" t="str">
            <v>Provisions</v>
          </cell>
          <cell r="G10" t="str">
            <v xml:space="preserve">Reversal </v>
          </cell>
          <cell r="H10" t="str">
            <v xml:space="preserve">Reversal </v>
          </cell>
          <cell r="I10" t="str">
            <v>BS</v>
          </cell>
          <cell r="J10" t="str">
            <v>Provisions</v>
          </cell>
          <cell r="K10" t="str">
            <v>Provisions</v>
          </cell>
          <cell r="L10" t="str">
            <v xml:space="preserve">Reversal </v>
          </cell>
          <cell r="M10" t="str">
            <v xml:space="preserve">Reversal </v>
          </cell>
          <cell r="N10" t="str">
            <v>BS</v>
          </cell>
          <cell r="P10" t="str">
            <v>Charge</v>
          </cell>
          <cell r="Q10" t="str">
            <v>Charge</v>
          </cell>
          <cell r="S10" t="str">
            <v>Charge</v>
          </cell>
          <cell r="T10" t="str">
            <v>Charge</v>
          </cell>
        </row>
        <row r="11">
          <cell r="E11" t="str">
            <v>above 
EBITDA</v>
          </cell>
          <cell r="F11" t="str">
            <v>below 
EBITDA</v>
          </cell>
          <cell r="G11" t="str">
            <v>above 
EBITDA</v>
          </cell>
          <cell r="H11" t="str">
            <v>below 
EBITDA</v>
          </cell>
          <cell r="J11" t="str">
            <v>above 
EBITDA</v>
          </cell>
          <cell r="K11" t="str">
            <v>below 
EBITDA</v>
          </cell>
          <cell r="L11" t="str">
            <v>above 
EBITDA</v>
          </cell>
          <cell r="M11" t="str">
            <v>below 
EBITDA</v>
          </cell>
          <cell r="P11" t="str">
            <v>above 
EBITDA</v>
          </cell>
          <cell r="Q11" t="str">
            <v>below 
EBITDA</v>
          </cell>
          <cell r="S11" t="str">
            <v>above 
EBITDA</v>
          </cell>
          <cell r="T11" t="str">
            <v>below 
EBITDA</v>
          </cell>
        </row>
        <row r="13">
          <cell r="C13" t="str">
            <v>Provision for returned goods</v>
          </cell>
          <cell r="D13">
            <v>0</v>
          </cell>
          <cell r="E13">
            <v>0</v>
          </cell>
          <cell r="F13">
            <v>0</v>
          </cell>
          <cell r="G13">
            <v>0</v>
          </cell>
          <cell r="H13">
            <v>0</v>
          </cell>
          <cell r="I13">
            <v>0</v>
          </cell>
          <cell r="J13">
            <v>0</v>
          </cell>
          <cell r="K13">
            <v>0</v>
          </cell>
          <cell r="L13">
            <v>0</v>
          </cell>
          <cell r="M13">
            <v>0</v>
          </cell>
          <cell r="N13">
            <v>0</v>
          </cell>
          <cell r="P13">
            <v>0</v>
          </cell>
          <cell r="Q13">
            <v>0</v>
          </cell>
          <cell r="S13">
            <v>0</v>
          </cell>
          <cell r="T13">
            <v>0</v>
          </cell>
        </row>
        <row r="14">
          <cell r="C14" t="str">
            <v>Provision for warranties</v>
          </cell>
          <cell r="D14">
            <v>0</v>
          </cell>
          <cell r="E14">
            <v>0</v>
          </cell>
          <cell r="F14">
            <v>0</v>
          </cell>
          <cell r="G14">
            <v>0</v>
          </cell>
          <cell r="H14">
            <v>0</v>
          </cell>
          <cell r="I14">
            <v>0</v>
          </cell>
          <cell r="J14">
            <v>0</v>
          </cell>
          <cell r="K14">
            <v>0</v>
          </cell>
          <cell r="L14">
            <v>0</v>
          </cell>
          <cell r="M14">
            <v>0</v>
          </cell>
          <cell r="N14">
            <v>0</v>
          </cell>
          <cell r="P14">
            <v>0</v>
          </cell>
          <cell r="Q14">
            <v>0</v>
          </cell>
          <cell r="S14">
            <v>0</v>
          </cell>
          <cell r="T14">
            <v>0</v>
          </cell>
        </row>
        <row r="15">
          <cell r="C15" t="str">
            <v>Provision for loss at completion</v>
          </cell>
          <cell r="D15">
            <v>0</v>
          </cell>
          <cell r="E15">
            <v>0</v>
          </cell>
          <cell r="F15">
            <v>0</v>
          </cell>
          <cell r="G15">
            <v>0</v>
          </cell>
          <cell r="H15">
            <v>0</v>
          </cell>
          <cell r="I15">
            <v>0</v>
          </cell>
          <cell r="J15">
            <v>0</v>
          </cell>
          <cell r="K15">
            <v>0</v>
          </cell>
          <cell r="L15">
            <v>0</v>
          </cell>
          <cell r="M15">
            <v>0</v>
          </cell>
          <cell r="N15">
            <v>0</v>
          </cell>
          <cell r="P15">
            <v>0</v>
          </cell>
          <cell r="Q15">
            <v>0</v>
          </cell>
          <cell r="S15">
            <v>0</v>
          </cell>
          <cell r="T15">
            <v>0</v>
          </cell>
        </row>
        <row r="16">
          <cell r="C16" t="str">
            <v>Item 1</v>
          </cell>
          <cell r="D16">
            <v>0</v>
          </cell>
          <cell r="E16">
            <v>0</v>
          </cell>
          <cell r="F16">
            <v>0</v>
          </cell>
          <cell r="G16">
            <v>0</v>
          </cell>
          <cell r="H16">
            <v>0</v>
          </cell>
          <cell r="I16">
            <v>0</v>
          </cell>
          <cell r="J16">
            <v>0</v>
          </cell>
          <cell r="K16">
            <v>0</v>
          </cell>
          <cell r="L16">
            <v>0</v>
          </cell>
          <cell r="M16">
            <v>0</v>
          </cell>
          <cell r="N16">
            <v>0</v>
          </cell>
          <cell r="P16">
            <v>0</v>
          </cell>
          <cell r="Q16">
            <v>0</v>
          </cell>
          <cell r="S16">
            <v>0</v>
          </cell>
          <cell r="T16">
            <v>0</v>
          </cell>
        </row>
        <row r="17">
          <cell r="C17" t="str">
            <v>Item 2</v>
          </cell>
          <cell r="D17">
            <v>0</v>
          </cell>
          <cell r="E17">
            <v>0</v>
          </cell>
          <cell r="F17">
            <v>0</v>
          </cell>
          <cell r="G17">
            <v>0</v>
          </cell>
          <cell r="H17">
            <v>0</v>
          </cell>
          <cell r="I17">
            <v>0</v>
          </cell>
          <cell r="J17">
            <v>0</v>
          </cell>
          <cell r="K17">
            <v>0</v>
          </cell>
          <cell r="L17">
            <v>0</v>
          </cell>
          <cell r="M17">
            <v>0</v>
          </cell>
          <cell r="N17">
            <v>0</v>
          </cell>
          <cell r="P17">
            <v>0</v>
          </cell>
          <cell r="Q17">
            <v>0</v>
          </cell>
          <cell r="S17">
            <v>0</v>
          </cell>
          <cell r="T17">
            <v>0</v>
          </cell>
        </row>
        <row r="18">
          <cell r="C18" t="str">
            <v>"Operating" provisions</v>
          </cell>
          <cell r="D18">
            <v>0</v>
          </cell>
          <cell r="E18">
            <v>0</v>
          </cell>
          <cell r="F18">
            <v>0</v>
          </cell>
          <cell r="G18">
            <v>0</v>
          </cell>
          <cell r="H18">
            <v>0</v>
          </cell>
          <cell r="I18">
            <v>0</v>
          </cell>
          <cell r="J18">
            <v>0</v>
          </cell>
          <cell r="K18">
            <v>0</v>
          </cell>
          <cell r="L18">
            <v>0</v>
          </cell>
          <cell r="M18">
            <v>0</v>
          </cell>
          <cell r="N18">
            <v>0</v>
          </cell>
          <cell r="P18">
            <v>0</v>
          </cell>
          <cell r="Q18">
            <v>0</v>
          </cell>
          <cell r="S18">
            <v>0</v>
          </cell>
          <cell r="T18">
            <v>0</v>
          </cell>
        </row>
        <row r="20">
          <cell r="C20" t="str">
            <v>Provision for commercial litigation</v>
          </cell>
          <cell r="D20">
            <v>0</v>
          </cell>
          <cell r="E20">
            <v>0</v>
          </cell>
          <cell r="F20">
            <v>0</v>
          </cell>
          <cell r="G20">
            <v>0</v>
          </cell>
          <cell r="H20">
            <v>0</v>
          </cell>
          <cell r="I20">
            <v>0</v>
          </cell>
          <cell r="J20">
            <v>0</v>
          </cell>
          <cell r="K20">
            <v>0</v>
          </cell>
          <cell r="L20">
            <v>0</v>
          </cell>
          <cell r="M20">
            <v>0</v>
          </cell>
          <cell r="N20">
            <v>0</v>
          </cell>
          <cell r="P20">
            <v>0</v>
          </cell>
          <cell r="Q20">
            <v>0</v>
          </cell>
          <cell r="S20">
            <v>0</v>
          </cell>
          <cell r="T20">
            <v>0</v>
          </cell>
        </row>
        <row r="21">
          <cell r="C21" t="str">
            <v>Provision for employee litigation</v>
          </cell>
          <cell r="D21">
            <v>0</v>
          </cell>
          <cell r="E21">
            <v>0</v>
          </cell>
          <cell r="F21">
            <v>0</v>
          </cell>
          <cell r="G21">
            <v>0</v>
          </cell>
          <cell r="H21">
            <v>0</v>
          </cell>
          <cell r="I21">
            <v>0</v>
          </cell>
          <cell r="J21">
            <v>0</v>
          </cell>
          <cell r="K21">
            <v>0</v>
          </cell>
          <cell r="L21">
            <v>0</v>
          </cell>
          <cell r="M21">
            <v>0</v>
          </cell>
          <cell r="N21">
            <v>0</v>
          </cell>
          <cell r="P21">
            <v>0</v>
          </cell>
          <cell r="Q21">
            <v>0</v>
          </cell>
          <cell r="S21">
            <v>0</v>
          </cell>
          <cell r="T21">
            <v>0</v>
          </cell>
        </row>
        <row r="22">
          <cell r="C22" t="str">
            <v>Restructuring provision</v>
          </cell>
          <cell r="D22">
            <v>0</v>
          </cell>
          <cell r="E22">
            <v>0</v>
          </cell>
          <cell r="F22">
            <v>0</v>
          </cell>
          <cell r="G22">
            <v>0</v>
          </cell>
          <cell r="H22">
            <v>0</v>
          </cell>
          <cell r="I22">
            <v>0</v>
          </cell>
          <cell r="J22">
            <v>0</v>
          </cell>
          <cell r="K22">
            <v>0</v>
          </cell>
          <cell r="L22">
            <v>0</v>
          </cell>
          <cell r="M22">
            <v>0</v>
          </cell>
          <cell r="N22">
            <v>0</v>
          </cell>
          <cell r="P22">
            <v>0</v>
          </cell>
          <cell r="Q22">
            <v>0</v>
          </cell>
          <cell r="S22">
            <v>0</v>
          </cell>
          <cell r="T22">
            <v>0</v>
          </cell>
        </row>
        <row r="23">
          <cell r="C23" t="str">
            <v>Environmental provision</v>
          </cell>
          <cell r="D23">
            <v>0</v>
          </cell>
          <cell r="E23">
            <v>0</v>
          </cell>
          <cell r="F23">
            <v>0</v>
          </cell>
          <cell r="G23">
            <v>0</v>
          </cell>
          <cell r="H23">
            <v>0</v>
          </cell>
          <cell r="I23">
            <v>0</v>
          </cell>
          <cell r="J23">
            <v>0</v>
          </cell>
          <cell r="K23">
            <v>0</v>
          </cell>
          <cell r="L23">
            <v>0</v>
          </cell>
          <cell r="M23">
            <v>0</v>
          </cell>
          <cell r="N23">
            <v>0</v>
          </cell>
          <cell r="P23">
            <v>0</v>
          </cell>
          <cell r="Q23">
            <v>0</v>
          </cell>
          <cell r="S23">
            <v>0</v>
          </cell>
          <cell r="T23">
            <v>0</v>
          </cell>
        </row>
        <row r="24">
          <cell r="C24" t="str">
            <v>Item 1</v>
          </cell>
          <cell r="D24">
            <v>0</v>
          </cell>
          <cell r="E24">
            <v>0</v>
          </cell>
          <cell r="F24">
            <v>0</v>
          </cell>
          <cell r="G24">
            <v>0</v>
          </cell>
          <cell r="H24">
            <v>0</v>
          </cell>
          <cell r="I24">
            <v>0</v>
          </cell>
          <cell r="J24">
            <v>0</v>
          </cell>
          <cell r="K24">
            <v>0</v>
          </cell>
          <cell r="L24">
            <v>0</v>
          </cell>
          <cell r="M24">
            <v>0</v>
          </cell>
          <cell r="N24">
            <v>0</v>
          </cell>
          <cell r="P24">
            <v>0</v>
          </cell>
          <cell r="Q24">
            <v>0</v>
          </cell>
          <cell r="S24">
            <v>0</v>
          </cell>
          <cell r="T24">
            <v>0</v>
          </cell>
        </row>
        <row r="25">
          <cell r="C25" t="str">
            <v>Item 2</v>
          </cell>
          <cell r="D25">
            <v>0</v>
          </cell>
          <cell r="E25">
            <v>0</v>
          </cell>
          <cell r="F25">
            <v>0</v>
          </cell>
          <cell r="G25">
            <v>0</v>
          </cell>
          <cell r="H25">
            <v>0</v>
          </cell>
          <cell r="I25">
            <v>0</v>
          </cell>
          <cell r="J25">
            <v>0</v>
          </cell>
          <cell r="K25">
            <v>0</v>
          </cell>
          <cell r="L25">
            <v>0</v>
          </cell>
          <cell r="M25">
            <v>0</v>
          </cell>
          <cell r="N25">
            <v>0</v>
          </cell>
          <cell r="P25">
            <v>0</v>
          </cell>
          <cell r="Q25">
            <v>0</v>
          </cell>
          <cell r="S25">
            <v>0</v>
          </cell>
          <cell r="T25">
            <v>0</v>
          </cell>
        </row>
        <row r="26">
          <cell r="C26" t="str">
            <v>"Other" provisions</v>
          </cell>
          <cell r="D26">
            <v>0</v>
          </cell>
          <cell r="E26">
            <v>0</v>
          </cell>
          <cell r="F26">
            <v>0</v>
          </cell>
          <cell r="G26">
            <v>0</v>
          </cell>
          <cell r="H26">
            <v>0</v>
          </cell>
          <cell r="I26">
            <v>0</v>
          </cell>
          <cell r="J26">
            <v>0</v>
          </cell>
          <cell r="K26">
            <v>0</v>
          </cell>
          <cell r="L26">
            <v>0</v>
          </cell>
          <cell r="M26">
            <v>0</v>
          </cell>
          <cell r="N26">
            <v>0</v>
          </cell>
          <cell r="P26">
            <v>0</v>
          </cell>
          <cell r="Q26">
            <v>0</v>
          </cell>
          <cell r="S26">
            <v>0</v>
          </cell>
          <cell r="T26">
            <v>0</v>
          </cell>
        </row>
        <row r="28">
          <cell r="C28" t="str">
            <v>Pensions &amp; post retirement</v>
          </cell>
          <cell r="D28">
            <v>0</v>
          </cell>
          <cell r="E28">
            <v>0</v>
          </cell>
          <cell r="F28">
            <v>0</v>
          </cell>
          <cell r="G28">
            <v>0</v>
          </cell>
          <cell r="H28">
            <v>0</v>
          </cell>
          <cell r="I28">
            <v>0</v>
          </cell>
          <cell r="J28">
            <v>0</v>
          </cell>
          <cell r="K28">
            <v>0</v>
          </cell>
          <cell r="L28">
            <v>0</v>
          </cell>
          <cell r="M28">
            <v>0</v>
          </cell>
          <cell r="N28">
            <v>0</v>
          </cell>
          <cell r="P28">
            <v>0</v>
          </cell>
          <cell r="Q28">
            <v>0</v>
          </cell>
          <cell r="S28">
            <v>0</v>
          </cell>
          <cell r="T28">
            <v>0</v>
          </cell>
        </row>
        <row r="30">
          <cell r="C30" t="str">
            <v>Provisions</v>
          </cell>
          <cell r="D30">
            <v>0</v>
          </cell>
          <cell r="E30">
            <v>0</v>
          </cell>
          <cell r="F30">
            <v>0</v>
          </cell>
          <cell r="G30">
            <v>0</v>
          </cell>
          <cell r="H30">
            <v>0</v>
          </cell>
          <cell r="I30">
            <v>0</v>
          </cell>
          <cell r="J30">
            <v>0</v>
          </cell>
          <cell r="K30">
            <v>0</v>
          </cell>
          <cell r="L30">
            <v>0</v>
          </cell>
          <cell r="M30">
            <v>0</v>
          </cell>
          <cell r="N30">
            <v>0</v>
          </cell>
          <cell r="P30">
            <v>0</v>
          </cell>
          <cell r="Q30">
            <v>0</v>
          </cell>
          <cell r="S30">
            <v>0</v>
          </cell>
          <cell r="T30">
            <v>0</v>
          </cell>
        </row>
        <row r="33">
          <cell r="C33" t="str">
            <v xml:space="preserve">Source: </v>
          </cell>
        </row>
      </sheetData>
      <sheetData sheetId="57" refreshError="1">
        <row r="8">
          <cell r="C8" t="str">
            <v>M€</v>
          </cell>
          <cell r="D8" t="str">
            <v>FY05</v>
          </cell>
          <cell r="E8" t="str">
            <v xml:space="preserve">Stage </v>
          </cell>
          <cell r="F8" t="str">
            <v>Maximum</v>
          </cell>
          <cell r="G8" t="str">
            <v>Probability</v>
          </cell>
          <cell r="H8" t="str">
            <v>Timing</v>
          </cell>
        </row>
        <row r="9">
          <cell r="D9" t="str">
            <v>Actual</v>
          </cell>
          <cell r="E9" t="str">
            <v>of the</v>
          </cell>
          <cell r="F9" t="str">
            <v>exposure</v>
          </cell>
          <cell r="G9" t="str">
            <v>of</v>
          </cell>
          <cell r="H9" t="str">
            <v>of</v>
          </cell>
        </row>
        <row r="10">
          <cell r="E10" t="str">
            <v>process</v>
          </cell>
          <cell r="G10" t="str">
            <v>occurrence</v>
          </cell>
          <cell r="H10" t="str">
            <v>cash out</v>
          </cell>
        </row>
        <row r="13">
          <cell r="C13" t="str">
            <v>Provision for returned goods</v>
          </cell>
          <cell r="D13">
            <v>0</v>
          </cell>
        </row>
        <row r="14">
          <cell r="C14" t="str">
            <v>Provision for warranties</v>
          </cell>
          <cell r="D14">
            <v>0</v>
          </cell>
        </row>
        <row r="15">
          <cell r="C15" t="str">
            <v>Provision for loss at completion</v>
          </cell>
          <cell r="D15">
            <v>0</v>
          </cell>
        </row>
        <row r="16">
          <cell r="C16" t="str">
            <v>Item 1</v>
          </cell>
          <cell r="D16">
            <v>0</v>
          </cell>
        </row>
        <row r="17">
          <cell r="C17" t="str">
            <v>Item 2</v>
          </cell>
          <cell r="D17">
            <v>0</v>
          </cell>
        </row>
        <row r="18">
          <cell r="C18" t="str">
            <v>"Operating" provisions</v>
          </cell>
          <cell r="D18">
            <v>0</v>
          </cell>
        </row>
        <row r="20">
          <cell r="C20" t="str">
            <v>Provision for commercial litigation</v>
          </cell>
          <cell r="D20">
            <v>0</v>
          </cell>
        </row>
        <row r="21">
          <cell r="C21" t="str">
            <v>Provision for employee litigation</v>
          </cell>
          <cell r="D21">
            <v>0</v>
          </cell>
        </row>
        <row r="22">
          <cell r="C22" t="str">
            <v>Restructuring provision</v>
          </cell>
          <cell r="D22">
            <v>0</v>
          </cell>
        </row>
        <row r="23">
          <cell r="C23" t="str">
            <v>Environmental provision</v>
          </cell>
          <cell r="D23">
            <v>0</v>
          </cell>
        </row>
        <row r="24">
          <cell r="C24" t="str">
            <v>Item 1</v>
          </cell>
          <cell r="D24">
            <v>0</v>
          </cell>
        </row>
        <row r="25">
          <cell r="C25" t="str">
            <v>Item 2</v>
          </cell>
          <cell r="D25">
            <v>0</v>
          </cell>
        </row>
        <row r="26">
          <cell r="C26" t="str">
            <v>"Other" provisions</v>
          </cell>
          <cell r="D26">
            <v>0</v>
          </cell>
        </row>
        <row r="28">
          <cell r="C28" t="str">
            <v>Pensions &amp; post retirement</v>
          </cell>
          <cell r="D28">
            <v>0</v>
          </cell>
        </row>
        <row r="30">
          <cell r="C30" t="str">
            <v>Provisions</v>
          </cell>
          <cell r="D30">
            <v>0</v>
          </cell>
        </row>
        <row r="32">
          <cell r="C32" t="str">
            <v xml:space="preserve">Source: </v>
          </cell>
        </row>
      </sheetData>
      <sheetData sheetId="58" refreshError="1">
        <row r="8">
          <cell r="C8" t="str">
            <v>M€</v>
          </cell>
          <cell r="D8" t="str">
            <v>FY05</v>
          </cell>
          <cell r="E8" t="str">
            <v>FY05</v>
          </cell>
          <cell r="F8" t="str">
            <v>FY05</v>
          </cell>
          <cell r="G8" t="str">
            <v>FY05</v>
          </cell>
        </row>
        <row r="9">
          <cell r="D9" t="str">
            <v>Actual</v>
          </cell>
          <cell r="E9" t="str">
            <v>Obligation</v>
          </cell>
          <cell r="F9" t="str">
            <v>Fair value</v>
          </cell>
          <cell r="G9" t="str">
            <v>Headcount</v>
          </cell>
        </row>
        <row r="10">
          <cell r="D10" t="str">
            <v>Amount accrued</v>
          </cell>
          <cell r="F10" t="str">
            <v>of asset</v>
          </cell>
        </row>
        <row r="13">
          <cell r="C13" t="str">
            <v>Country 1</v>
          </cell>
          <cell r="D13">
            <v>0</v>
          </cell>
          <cell r="E13">
            <v>0</v>
          </cell>
          <cell r="F13">
            <v>0</v>
          </cell>
          <cell r="G13">
            <v>0</v>
          </cell>
        </row>
        <row r="14">
          <cell r="C14" t="str">
            <v>Country 2</v>
          </cell>
          <cell r="D14">
            <v>0</v>
          </cell>
          <cell r="E14">
            <v>0</v>
          </cell>
          <cell r="F14">
            <v>0</v>
          </cell>
          <cell r="G14">
            <v>0</v>
          </cell>
        </row>
        <row r="15">
          <cell r="C15" t="str">
            <v>Item 1</v>
          </cell>
          <cell r="D15">
            <v>0</v>
          </cell>
          <cell r="E15">
            <v>0</v>
          </cell>
          <cell r="F15">
            <v>0</v>
          </cell>
          <cell r="G15">
            <v>0</v>
          </cell>
        </row>
        <row r="16">
          <cell r="C16" t="str">
            <v>Item 2</v>
          </cell>
          <cell r="D16">
            <v>0</v>
          </cell>
          <cell r="E16">
            <v>0</v>
          </cell>
          <cell r="F16">
            <v>0</v>
          </cell>
          <cell r="G16">
            <v>0</v>
          </cell>
        </row>
        <row r="17">
          <cell r="C17" t="str">
            <v>Pensions &amp; post retirement</v>
          </cell>
          <cell r="D17">
            <v>0</v>
          </cell>
          <cell r="E17">
            <v>0</v>
          </cell>
          <cell r="F17">
            <v>0</v>
          </cell>
          <cell r="G17">
            <v>0</v>
          </cell>
        </row>
        <row r="20">
          <cell r="C20" t="str">
            <v>Actuarial assumptions</v>
          </cell>
          <cell r="D20" t="str">
            <v>Country 1</v>
          </cell>
          <cell r="E20" t="str">
            <v>Country 2</v>
          </cell>
          <cell r="F20" t="str">
            <v>Item 1</v>
          </cell>
          <cell r="G20" t="str">
            <v>Item 2</v>
          </cell>
        </row>
        <row r="21">
          <cell r="C21" t="str">
            <v>Discount rate</v>
          </cell>
        </row>
        <row r="22">
          <cell r="C22" t="str">
            <v>Retirement age</v>
          </cell>
        </row>
        <row r="23">
          <cell r="C23" t="str">
            <v>Annual salary increase</v>
          </cell>
        </row>
        <row r="24">
          <cell r="C24" t="str">
            <v>Turnover rate</v>
          </cell>
        </row>
        <row r="25">
          <cell r="C25" t="str">
            <v>Other - to be described</v>
          </cell>
        </row>
        <row r="26">
          <cell r="C26" t="str">
            <v xml:space="preserve">Date of the latest external independant appraisal </v>
          </cell>
        </row>
        <row r="27">
          <cell r="C27" t="str">
            <v xml:space="preserve">Gaap followed </v>
          </cell>
        </row>
        <row r="29">
          <cell r="C29" t="str">
            <v xml:space="preserve">Source: </v>
          </cell>
        </row>
      </sheetData>
      <sheetData sheetId="59" refreshError="1">
        <row r="8">
          <cell r="C8" t="str">
            <v>M€</v>
          </cell>
          <cell r="D8" t="str">
            <v>FY06</v>
          </cell>
        </row>
        <row r="9">
          <cell r="D9" t="str">
            <v>Actual</v>
          </cell>
        </row>
        <row r="11">
          <cell r="C11" t="str">
            <v>Item 1</v>
          </cell>
          <cell r="D11">
            <v>0</v>
          </cell>
        </row>
        <row r="12">
          <cell r="C12" t="str">
            <v>Item 2</v>
          </cell>
          <cell r="D12">
            <v>0</v>
          </cell>
        </row>
        <row r="13">
          <cell r="C13" t="str">
            <v>Item 3</v>
          </cell>
          <cell r="D13">
            <v>0</v>
          </cell>
        </row>
        <row r="14">
          <cell r="C14" t="str">
            <v>Guarantees given</v>
          </cell>
          <cell r="D14">
            <v>0</v>
          </cell>
        </row>
        <row r="17">
          <cell r="C17" t="str">
            <v>Item 1</v>
          </cell>
          <cell r="D17">
            <v>0</v>
          </cell>
        </row>
        <row r="18">
          <cell r="C18" t="str">
            <v>Item 2</v>
          </cell>
          <cell r="D18">
            <v>0</v>
          </cell>
        </row>
        <row r="19">
          <cell r="C19" t="str">
            <v>Item 3</v>
          </cell>
          <cell r="D19">
            <v>0</v>
          </cell>
        </row>
        <row r="20">
          <cell r="C20" t="str">
            <v>Guarantees received</v>
          </cell>
          <cell r="D20">
            <v>0</v>
          </cell>
        </row>
        <row r="22">
          <cell r="C22" t="str">
            <v xml:space="preserve">Source: </v>
          </cell>
        </row>
      </sheetData>
      <sheetData sheetId="60" refreshError="1"/>
      <sheetData sheetId="61" refreshError="1">
        <row r="7">
          <cell r="C7" t="str">
            <v>M€</v>
          </cell>
          <cell r="D7" t="str">
            <v>FY04</v>
          </cell>
          <cell r="E7" t="str">
            <v>FY05</v>
          </cell>
          <cell r="F7" t="str">
            <v>FY06</v>
          </cell>
        </row>
        <row r="8">
          <cell r="D8" t="str">
            <v>Actual</v>
          </cell>
          <cell r="E8" t="str">
            <v>Actual</v>
          </cell>
          <cell r="F8" t="str">
            <v>Actual</v>
          </cell>
        </row>
        <row r="10">
          <cell r="C10" t="str">
            <v>EBIT</v>
          </cell>
          <cell r="D10">
            <v>100</v>
          </cell>
          <cell r="E10">
            <v>200</v>
          </cell>
          <cell r="F10">
            <v>300</v>
          </cell>
        </row>
        <row r="11">
          <cell r="C11" t="str">
            <v>Depreciation / amortisation</v>
          </cell>
          <cell r="D11">
            <v>-10</v>
          </cell>
          <cell r="E11">
            <v>-20</v>
          </cell>
          <cell r="F11">
            <v>-30</v>
          </cell>
        </row>
        <row r="12">
          <cell r="C12" t="str">
            <v>EBITDA</v>
          </cell>
          <cell r="D12">
            <v>110</v>
          </cell>
          <cell r="E12">
            <v>220</v>
          </cell>
          <cell r="F12">
            <v>330</v>
          </cell>
        </row>
        <row r="14">
          <cell r="C14" t="str">
            <v>Change in stocks</v>
          </cell>
          <cell r="D14">
            <v>50</v>
          </cell>
          <cell r="E14">
            <v>50</v>
          </cell>
          <cell r="F14">
            <v>50</v>
          </cell>
        </row>
        <row r="15">
          <cell r="C15" t="str">
            <v>Change in trade receivables</v>
          </cell>
          <cell r="D15">
            <v>50</v>
          </cell>
          <cell r="E15">
            <v>50</v>
          </cell>
          <cell r="F15">
            <v>50</v>
          </cell>
        </row>
        <row r="16">
          <cell r="C16" t="str">
            <v>Change in trade payables</v>
          </cell>
          <cell r="D16">
            <v>-40</v>
          </cell>
          <cell r="E16">
            <v>-40</v>
          </cell>
          <cell r="F16">
            <v>-40</v>
          </cell>
        </row>
        <row r="17">
          <cell r="C17" t="str">
            <v>Change in working capital</v>
          </cell>
          <cell r="D17">
            <v>60</v>
          </cell>
          <cell r="E17">
            <v>60</v>
          </cell>
          <cell r="F17">
            <v>60</v>
          </cell>
        </row>
        <row r="19">
          <cell r="C19" t="str">
            <v>Net cash from operations</v>
          </cell>
          <cell r="D19">
            <v>170</v>
          </cell>
          <cell r="E19">
            <v>280</v>
          </cell>
          <cell r="F19">
            <v>390</v>
          </cell>
        </row>
        <row r="21">
          <cell r="C21" t="str">
            <v>Provision movements</v>
          </cell>
          <cell r="D21">
            <v>-5</v>
          </cell>
          <cell r="E21">
            <v>5</v>
          </cell>
          <cell r="F21">
            <v>-5</v>
          </cell>
        </row>
        <row r="22">
          <cell r="C22" t="str">
            <v>Capital expenditure</v>
          </cell>
          <cell r="D22">
            <v>-100</v>
          </cell>
          <cell r="E22">
            <v>-100</v>
          </cell>
          <cell r="F22">
            <v>-100</v>
          </cell>
        </row>
        <row r="23">
          <cell r="C23" t="str">
            <v>Interest paid</v>
          </cell>
          <cell r="D23">
            <v>-5</v>
          </cell>
          <cell r="E23">
            <v>-5</v>
          </cell>
          <cell r="F23">
            <v>-5</v>
          </cell>
        </row>
        <row r="24">
          <cell r="C24" t="str">
            <v>Tax paid</v>
          </cell>
          <cell r="D24">
            <v>-10</v>
          </cell>
          <cell r="E24">
            <v>-10</v>
          </cell>
          <cell r="F24">
            <v>-10</v>
          </cell>
        </row>
        <row r="25">
          <cell r="C25" t="str">
            <v>Other cash movements</v>
          </cell>
          <cell r="D25">
            <v>0</v>
          </cell>
          <cell r="E25">
            <v>0</v>
          </cell>
          <cell r="F25">
            <v>0</v>
          </cell>
        </row>
        <row r="26">
          <cell r="C26" t="str">
            <v>Net cash flow before financing</v>
          </cell>
          <cell r="D26">
            <v>50</v>
          </cell>
          <cell r="E26">
            <v>170</v>
          </cell>
          <cell r="F26">
            <v>270</v>
          </cell>
        </row>
        <row r="28">
          <cell r="C28" t="str">
            <v>Loans received</v>
          </cell>
          <cell r="D28">
            <v>10</v>
          </cell>
          <cell r="E28">
            <v>10</v>
          </cell>
          <cell r="F28">
            <v>10</v>
          </cell>
        </row>
        <row r="29">
          <cell r="C29" t="str">
            <v>Loan repayments</v>
          </cell>
          <cell r="D29">
            <v>-5</v>
          </cell>
          <cell r="E29">
            <v>-5</v>
          </cell>
          <cell r="F29">
            <v>-20</v>
          </cell>
        </row>
        <row r="30">
          <cell r="C30" t="str">
            <v>Other financing activities</v>
          </cell>
          <cell r="D30">
            <v>0</v>
          </cell>
          <cell r="E30">
            <v>0</v>
          </cell>
          <cell r="F30">
            <v>0</v>
          </cell>
        </row>
        <row r="31">
          <cell r="C31" t="str">
            <v>Net cash in financing activities</v>
          </cell>
          <cell r="D31">
            <v>5</v>
          </cell>
          <cell r="E31">
            <v>5</v>
          </cell>
          <cell r="F31">
            <v>-10</v>
          </cell>
        </row>
        <row r="33">
          <cell r="C33" t="str">
            <v>Net increase / (decrease) in cash</v>
          </cell>
          <cell r="D33">
            <v>55</v>
          </cell>
          <cell r="E33">
            <v>175</v>
          </cell>
          <cell r="F33">
            <v>260</v>
          </cell>
        </row>
        <row r="35">
          <cell r="C35" t="str">
            <v>Opening cash</v>
          </cell>
          <cell r="D35">
            <v>0</v>
          </cell>
          <cell r="E35">
            <v>55</v>
          </cell>
          <cell r="F35">
            <v>230</v>
          </cell>
        </row>
        <row r="36">
          <cell r="C36" t="str">
            <v>Closing cash</v>
          </cell>
          <cell r="D36">
            <v>55</v>
          </cell>
          <cell r="E36">
            <v>230</v>
          </cell>
          <cell r="F36">
            <v>490</v>
          </cell>
        </row>
        <row r="38">
          <cell r="C38" t="str">
            <v>Source:</v>
          </cell>
        </row>
      </sheetData>
      <sheetData sheetId="62" refreshError="1">
        <row r="10">
          <cell r="C10" t="str">
            <v>M€</v>
          </cell>
          <cell r="D10" t="str">
            <v>FY04</v>
          </cell>
          <cell r="E10" t="str">
            <v>FY05</v>
          </cell>
          <cell r="F10" t="str">
            <v>FY06</v>
          </cell>
        </row>
        <row r="11">
          <cell r="D11" t="str">
            <v>Actual</v>
          </cell>
          <cell r="E11" t="str">
            <v>Actual</v>
          </cell>
          <cell r="F11" t="str">
            <v>Actual</v>
          </cell>
        </row>
        <row r="13">
          <cell r="C13" t="str">
            <v>Stock</v>
          </cell>
          <cell r="D13">
            <v>200</v>
          </cell>
          <cell r="E13">
            <v>250</v>
          </cell>
          <cell r="F13">
            <v>400</v>
          </cell>
        </row>
        <row r="14">
          <cell r="C14" t="str">
            <v>Trade receivables</v>
          </cell>
          <cell r="D14">
            <v>200</v>
          </cell>
          <cell r="E14">
            <v>225</v>
          </cell>
          <cell r="F14">
            <v>350</v>
          </cell>
        </row>
        <row r="15">
          <cell r="C15" t="str">
            <v>Other receivables</v>
          </cell>
          <cell r="D15">
            <v>20</v>
          </cell>
          <cell r="E15">
            <v>30</v>
          </cell>
          <cell r="F15">
            <v>25</v>
          </cell>
        </row>
        <row r="16">
          <cell r="C16" t="str">
            <v>Trade payables</v>
          </cell>
          <cell r="D16">
            <v>-300</v>
          </cell>
          <cell r="E16">
            <v>-320</v>
          </cell>
          <cell r="F16">
            <v>-270</v>
          </cell>
        </row>
        <row r="17">
          <cell r="C17" t="str">
            <v>Other payables</v>
          </cell>
          <cell r="D17">
            <v>-10</v>
          </cell>
          <cell r="E17">
            <v>-10</v>
          </cell>
          <cell r="F17">
            <v>-10</v>
          </cell>
        </row>
        <row r="18">
          <cell r="C18" t="str">
            <v>Total working capital</v>
          </cell>
          <cell r="D18">
            <v>110</v>
          </cell>
          <cell r="E18">
            <v>175</v>
          </cell>
          <cell r="F18">
            <v>495</v>
          </cell>
        </row>
        <row r="20">
          <cell r="C20" t="str">
            <v>Ratios</v>
          </cell>
        </row>
        <row r="21">
          <cell r="C21" t="str">
            <v>Stock days (COS)</v>
          </cell>
          <cell r="D21">
            <v>182.5</v>
          </cell>
          <cell r="E21">
            <v>190.10416666666669</v>
          </cell>
          <cell r="F21">
            <v>187.17948717948715</v>
          </cell>
        </row>
        <row r="22">
          <cell r="C22" t="str">
            <v>Debtor days (sales)</v>
          </cell>
          <cell r="D22">
            <v>97.00888888888889</v>
          </cell>
          <cell r="E22">
            <v>109.13499999999999</v>
          </cell>
          <cell r="F22">
            <v>169.76555555555555</v>
          </cell>
        </row>
        <row r="23">
          <cell r="C23" t="str">
            <v>Creditor days (COS)</v>
          </cell>
          <cell r="D23">
            <v>327.40500000000003</v>
          </cell>
          <cell r="E23">
            <v>291.02666666666664</v>
          </cell>
          <cell r="F23">
            <v>151.10999999999999</v>
          </cell>
        </row>
        <row r="25">
          <cell r="C25" t="str">
            <v>Source:</v>
          </cell>
        </row>
      </sheetData>
      <sheetData sheetId="63" refreshError="1"/>
      <sheetData sheetId="64" refreshError="1">
        <row r="9">
          <cell r="C9" t="str">
            <v>M€</v>
          </cell>
          <cell r="D9" t="str">
            <v>FY03</v>
          </cell>
          <cell r="E9" t="str">
            <v>FY04</v>
          </cell>
          <cell r="F9" t="str">
            <v>FY05</v>
          </cell>
        </row>
        <row r="10">
          <cell r="D10" t="str">
            <v>Actual</v>
          </cell>
          <cell r="E10" t="str">
            <v>Actual</v>
          </cell>
          <cell r="F10" t="str">
            <v>Actual</v>
          </cell>
        </row>
        <row r="12">
          <cell r="C12" t="str">
            <v>Stock</v>
          </cell>
          <cell r="D12">
            <v>58.980821917808214</v>
          </cell>
          <cell r="E12">
            <v>70.776986301369845</v>
          </cell>
          <cell r="F12">
            <v>115.01260273972602</v>
          </cell>
        </row>
        <row r="13">
          <cell r="C13" t="str">
            <v>Trade receivables</v>
          </cell>
          <cell r="D13">
            <v>176.94246575342461</v>
          </cell>
          <cell r="E13">
            <v>176.94246575342461</v>
          </cell>
          <cell r="F13">
            <v>176.94246575342461</v>
          </cell>
        </row>
        <row r="14">
          <cell r="C14" t="str">
            <v>Trade payables</v>
          </cell>
          <cell r="D14">
            <v>-117.96164383561643</v>
          </cell>
          <cell r="E14">
            <v>-141.55397260273969</v>
          </cell>
          <cell r="F14">
            <v>-230.02520547945204</v>
          </cell>
        </row>
        <row r="15">
          <cell r="C15" t="str">
            <v>Total working capital</v>
          </cell>
          <cell r="D15">
            <v>117.9616438356164</v>
          </cell>
          <cell r="E15">
            <v>106.16547945205477</v>
          </cell>
          <cell r="F15">
            <v>61.929863013698593</v>
          </cell>
        </row>
        <row r="17">
          <cell r="C17" t="str">
            <v>Ratios</v>
          </cell>
        </row>
        <row r="18">
          <cell r="C18" t="str">
            <v>Stock days (COS)</v>
          </cell>
          <cell r="D18">
            <v>45</v>
          </cell>
          <cell r="E18">
            <v>45</v>
          </cell>
          <cell r="F18">
            <v>45</v>
          </cell>
        </row>
        <row r="19">
          <cell r="C19" t="str">
            <v>Debtor days (sales)</v>
          </cell>
          <cell r="D19">
            <v>60</v>
          </cell>
          <cell r="E19">
            <v>60</v>
          </cell>
          <cell r="F19">
            <v>60</v>
          </cell>
        </row>
        <row r="20">
          <cell r="C20" t="str">
            <v>Creditor days (COS)</v>
          </cell>
          <cell r="D20">
            <v>90</v>
          </cell>
          <cell r="E20">
            <v>90</v>
          </cell>
          <cell r="F20">
            <v>90</v>
          </cell>
        </row>
        <row r="22">
          <cell r="C22" t="str">
            <v>Source:</v>
          </cell>
        </row>
      </sheetData>
      <sheetData sheetId="65" refreshError="1"/>
      <sheetData sheetId="66" refreshError="1"/>
      <sheetData sheetId="67" refreshError="1">
        <row r="8">
          <cell r="C8" t="str">
            <v>M€</v>
          </cell>
          <cell r="D8" t="str">
            <v>FY04</v>
          </cell>
          <cell r="E8" t="str">
            <v>FY05</v>
          </cell>
          <cell r="F8" t="str">
            <v>FY06</v>
          </cell>
        </row>
        <row r="9">
          <cell r="D9" t="str">
            <v>Actual</v>
          </cell>
          <cell r="E9" t="str">
            <v>Actual</v>
          </cell>
          <cell r="F9" t="str">
            <v>Actual</v>
          </cell>
        </row>
        <row r="11">
          <cell r="C11" t="str">
            <v>Project 1</v>
          </cell>
          <cell r="D11">
            <v>1</v>
          </cell>
          <cell r="E11">
            <v>1</v>
          </cell>
          <cell r="F11">
            <v>1</v>
          </cell>
        </row>
        <row r="12">
          <cell r="C12" t="str">
            <v>Project 2</v>
          </cell>
          <cell r="D12">
            <v>1</v>
          </cell>
          <cell r="E12">
            <v>1</v>
          </cell>
          <cell r="F12">
            <v>1</v>
          </cell>
        </row>
        <row r="13">
          <cell r="C13" t="str">
            <v>Project 3</v>
          </cell>
          <cell r="D13">
            <v>1</v>
          </cell>
          <cell r="E13">
            <v>1</v>
          </cell>
          <cell r="F13">
            <v>1</v>
          </cell>
        </row>
        <row r="14">
          <cell r="C14" t="str">
            <v>Project 4</v>
          </cell>
          <cell r="D14">
            <v>1</v>
          </cell>
          <cell r="E14">
            <v>1</v>
          </cell>
          <cell r="F14">
            <v>1</v>
          </cell>
        </row>
        <row r="15">
          <cell r="C15" t="str">
            <v>Project 5</v>
          </cell>
          <cell r="D15">
            <v>1</v>
          </cell>
          <cell r="E15">
            <v>1</v>
          </cell>
          <cell r="F15">
            <v>1</v>
          </cell>
        </row>
        <row r="16">
          <cell r="C16" t="str">
            <v>Growth projects</v>
          </cell>
          <cell r="D16">
            <v>5</v>
          </cell>
          <cell r="E16">
            <v>5</v>
          </cell>
          <cell r="F16">
            <v>5</v>
          </cell>
        </row>
        <row r="18">
          <cell r="C18" t="str">
            <v>Project 6</v>
          </cell>
          <cell r="D18">
            <v>2</v>
          </cell>
          <cell r="E18">
            <v>2</v>
          </cell>
          <cell r="F18">
            <v>2</v>
          </cell>
        </row>
        <row r="19">
          <cell r="C19" t="str">
            <v>Project 7</v>
          </cell>
          <cell r="D19">
            <v>2</v>
          </cell>
          <cell r="E19">
            <v>2</v>
          </cell>
          <cell r="F19">
            <v>2</v>
          </cell>
        </row>
        <row r="20">
          <cell r="C20" t="str">
            <v>Project 8</v>
          </cell>
          <cell r="D20">
            <v>2</v>
          </cell>
          <cell r="E20">
            <v>2</v>
          </cell>
          <cell r="F20">
            <v>2</v>
          </cell>
        </row>
        <row r="21">
          <cell r="C21" t="str">
            <v>Project 9</v>
          </cell>
          <cell r="D21">
            <v>2</v>
          </cell>
          <cell r="E21">
            <v>2</v>
          </cell>
          <cell r="F21">
            <v>2</v>
          </cell>
        </row>
        <row r="22">
          <cell r="C22" t="str">
            <v>Project 10</v>
          </cell>
          <cell r="D22">
            <v>2</v>
          </cell>
          <cell r="E22">
            <v>2</v>
          </cell>
          <cell r="F22">
            <v>2</v>
          </cell>
        </row>
        <row r="23">
          <cell r="C23" t="str">
            <v>Maintenance projects</v>
          </cell>
          <cell r="D23">
            <v>10</v>
          </cell>
          <cell r="E23">
            <v>10</v>
          </cell>
          <cell r="F23">
            <v>10</v>
          </cell>
        </row>
        <row r="25">
          <cell r="C25" t="str">
            <v>Project 11</v>
          </cell>
          <cell r="D25">
            <v>0</v>
          </cell>
          <cell r="E25">
            <v>0</v>
          </cell>
          <cell r="F25">
            <v>0</v>
          </cell>
        </row>
        <row r="26">
          <cell r="C26" t="str">
            <v>Project 12</v>
          </cell>
          <cell r="D26">
            <v>0</v>
          </cell>
          <cell r="E26">
            <v>0</v>
          </cell>
          <cell r="F26">
            <v>0</v>
          </cell>
        </row>
        <row r="27">
          <cell r="C27" t="str">
            <v>Project 13</v>
          </cell>
          <cell r="D27">
            <v>0</v>
          </cell>
          <cell r="E27">
            <v>0</v>
          </cell>
          <cell r="F27">
            <v>0</v>
          </cell>
        </row>
        <row r="28">
          <cell r="C28" t="str">
            <v>Project 14</v>
          </cell>
          <cell r="D28">
            <v>0</v>
          </cell>
          <cell r="E28">
            <v>0</v>
          </cell>
          <cell r="F28">
            <v>0</v>
          </cell>
        </row>
        <row r="29">
          <cell r="C29" t="str">
            <v>Project 15</v>
          </cell>
          <cell r="D29">
            <v>0</v>
          </cell>
          <cell r="E29">
            <v>0</v>
          </cell>
          <cell r="F29">
            <v>0</v>
          </cell>
        </row>
        <row r="30">
          <cell r="C30" t="str">
            <v>Compliance projects</v>
          </cell>
          <cell r="D30">
            <v>0</v>
          </cell>
          <cell r="E30">
            <v>0</v>
          </cell>
          <cell r="F30">
            <v>0</v>
          </cell>
        </row>
        <row r="32">
          <cell r="C32" t="str">
            <v>Total capital expenditure</v>
          </cell>
          <cell r="D32">
            <v>15</v>
          </cell>
          <cell r="E32">
            <v>15</v>
          </cell>
          <cell r="F32">
            <v>15</v>
          </cell>
        </row>
        <row r="33">
          <cell r="C33" t="str">
            <v>Depreciation</v>
          </cell>
          <cell r="D33">
            <v>-23</v>
          </cell>
          <cell r="E33">
            <v>-35</v>
          </cell>
          <cell r="F33">
            <v>-32</v>
          </cell>
        </row>
        <row r="35">
          <cell r="C35" t="str">
            <v xml:space="preserve">Source: </v>
          </cell>
        </row>
      </sheetData>
      <sheetData sheetId="68" refreshError="1"/>
      <sheetData sheetId="69" refreshError="1"/>
      <sheetData sheetId="70" refreshError="1"/>
      <sheetData sheetId="71" refreshError="1"/>
      <sheetData sheetId="72" refreshError="1">
        <row r="7">
          <cell r="C7" t="str">
            <v>M€</v>
          </cell>
          <cell r="D7" t="str">
            <v>FY05</v>
          </cell>
          <cell r="E7" t="str">
            <v>FY06</v>
          </cell>
          <cell r="F7" t="str">
            <v>FY07</v>
          </cell>
          <cell r="G7" t="str">
            <v>FY08</v>
          </cell>
          <cell r="H7" t="str">
            <v>FY09</v>
          </cell>
        </row>
        <row r="8">
          <cell r="D8" t="str">
            <v>Actual</v>
          </cell>
          <cell r="E8" t="str">
            <v>Budget</v>
          </cell>
          <cell r="F8" t="str">
            <v>Forecast</v>
          </cell>
          <cell r="G8" t="str">
            <v>Forecast</v>
          </cell>
          <cell r="H8" t="str">
            <v>Forecast</v>
          </cell>
        </row>
        <row r="10">
          <cell r="C10" t="str">
            <v>Net sales</v>
          </cell>
          <cell r="D10">
            <v>100</v>
          </cell>
          <cell r="E10">
            <v>110</v>
          </cell>
          <cell r="F10">
            <v>120</v>
          </cell>
          <cell r="G10">
            <v>130</v>
          </cell>
          <cell r="H10">
            <v>140</v>
          </cell>
        </row>
        <row r="11">
          <cell r="C11" t="str">
            <v>% growth</v>
          </cell>
          <cell r="E11">
            <v>0.10000000000000009</v>
          </cell>
          <cell r="F11">
            <v>9.0909090909090828E-2</v>
          </cell>
          <cell r="G11">
            <v>8.3333333333333259E-2</v>
          </cell>
          <cell r="H11">
            <v>0.27272727272727271</v>
          </cell>
        </row>
        <row r="13">
          <cell r="C13" t="str">
            <v>Costs of sales</v>
          </cell>
          <cell r="D13">
            <v>-80</v>
          </cell>
          <cell r="E13">
            <v>-85</v>
          </cell>
          <cell r="F13">
            <v>-85</v>
          </cell>
          <cell r="G13">
            <v>-85</v>
          </cell>
          <cell r="H13">
            <v>-93</v>
          </cell>
        </row>
        <row r="15">
          <cell r="C15" t="str">
            <v>Gross margin</v>
          </cell>
          <cell r="D15">
            <v>20</v>
          </cell>
          <cell r="E15">
            <v>25</v>
          </cell>
          <cell r="F15">
            <v>35</v>
          </cell>
          <cell r="G15">
            <v>45</v>
          </cell>
          <cell r="H15">
            <v>47</v>
          </cell>
        </row>
        <row r="16">
          <cell r="C16" t="str">
            <v>Gross margin / net sales</v>
          </cell>
          <cell r="D16">
            <v>0.2</v>
          </cell>
          <cell r="E16">
            <v>0.22727272727272727</v>
          </cell>
          <cell r="F16">
            <v>0.29166666666666669</v>
          </cell>
          <cell r="G16">
            <v>0.34615384615384615</v>
          </cell>
          <cell r="H16">
            <v>0.33571428571428569</v>
          </cell>
        </row>
        <row r="18">
          <cell r="C18" t="str">
            <v>Staff costs</v>
          </cell>
          <cell r="D18">
            <v>-3.2</v>
          </cell>
          <cell r="E18">
            <v>-5</v>
          </cell>
          <cell r="F18">
            <v>-3.2</v>
          </cell>
          <cell r="G18">
            <v>-3.2</v>
          </cell>
          <cell r="H18">
            <v>-3.2</v>
          </cell>
        </row>
        <row r="19">
          <cell r="C19" t="str">
            <v>R&amp;D costs</v>
          </cell>
          <cell r="D19">
            <v>0</v>
          </cell>
          <cell r="E19">
            <v>0</v>
          </cell>
          <cell r="F19">
            <v>0</v>
          </cell>
          <cell r="G19">
            <v>0</v>
          </cell>
          <cell r="H19">
            <v>0</v>
          </cell>
        </row>
        <row r="20">
          <cell r="C20" t="str">
            <v>SG&amp;A</v>
          </cell>
          <cell r="D20">
            <v>-2.2999999999999998</v>
          </cell>
          <cell r="E20">
            <v>-2.2999999999999998</v>
          </cell>
          <cell r="F20">
            <v>-2.2999999999999998</v>
          </cell>
          <cell r="G20">
            <v>-2.2999999999999998</v>
          </cell>
          <cell r="H20">
            <v>-2.2999999999999998</v>
          </cell>
        </row>
        <row r="21">
          <cell r="C21" t="str">
            <v>Other income / expenses</v>
          </cell>
          <cell r="D21">
            <v>0</v>
          </cell>
          <cell r="E21">
            <v>0</v>
          </cell>
          <cell r="F21">
            <v>0</v>
          </cell>
          <cell r="G21">
            <v>0</v>
          </cell>
          <cell r="H21">
            <v>0</v>
          </cell>
        </row>
        <row r="22">
          <cell r="C22" t="str">
            <v>EBITDA</v>
          </cell>
          <cell r="D22">
            <v>14.5</v>
          </cell>
          <cell r="E22">
            <v>17.7</v>
          </cell>
          <cell r="F22">
            <v>29.5</v>
          </cell>
          <cell r="G22">
            <v>39.5</v>
          </cell>
          <cell r="H22">
            <v>41.5</v>
          </cell>
        </row>
        <row r="23">
          <cell r="C23" t="str">
            <v>EBITDA / net sales</v>
          </cell>
          <cell r="D23">
            <v>0.14499999999999999</v>
          </cell>
          <cell r="E23">
            <v>0.16090909090909089</v>
          </cell>
          <cell r="F23">
            <v>0.24583333333333332</v>
          </cell>
          <cell r="G23">
            <v>0.30384615384615382</v>
          </cell>
          <cell r="H23">
            <v>0.29642857142857143</v>
          </cell>
        </row>
        <row r="25">
          <cell r="C25" t="str">
            <v>Depreciation</v>
          </cell>
          <cell r="D25">
            <v>-5</v>
          </cell>
          <cell r="E25">
            <v>-5.0999999999999996</v>
          </cell>
          <cell r="F25">
            <v>-5.0999999999999996</v>
          </cell>
          <cell r="G25">
            <v>-5.0999999999999996</v>
          </cell>
          <cell r="H25">
            <v>-5.2</v>
          </cell>
        </row>
        <row r="26">
          <cell r="C26" t="str">
            <v>Amortisation</v>
          </cell>
          <cell r="D26">
            <v>-2.2999999999999998</v>
          </cell>
          <cell r="E26">
            <v>-3</v>
          </cell>
          <cell r="F26">
            <v>-3</v>
          </cell>
          <cell r="G26">
            <v>-3</v>
          </cell>
          <cell r="H26">
            <v>-4</v>
          </cell>
        </row>
        <row r="27">
          <cell r="C27" t="str">
            <v>EBIT</v>
          </cell>
          <cell r="D27">
            <v>7.2</v>
          </cell>
          <cell r="E27">
            <v>9.6</v>
          </cell>
          <cell r="F27">
            <v>21.4</v>
          </cell>
          <cell r="G27">
            <v>31.4</v>
          </cell>
          <cell r="H27">
            <v>32.299999999999997</v>
          </cell>
        </row>
        <row r="28">
          <cell r="C28" t="str">
            <v>EBIT / net sales</v>
          </cell>
          <cell r="D28">
            <v>7.2000000000000008E-2</v>
          </cell>
          <cell r="E28">
            <v>8.7272727272727266E-2</v>
          </cell>
          <cell r="F28">
            <v>0.17833333333333332</v>
          </cell>
          <cell r="G28">
            <v>0.24153846153846154</v>
          </cell>
          <cell r="H28">
            <v>0.23071428571428571</v>
          </cell>
        </row>
        <row r="30">
          <cell r="C30" t="str">
            <v>Interest</v>
          </cell>
          <cell r="D30">
            <v>-4</v>
          </cell>
          <cell r="E30">
            <v>-4</v>
          </cell>
          <cell r="F30">
            <v>-4</v>
          </cell>
          <cell r="G30">
            <v>-4</v>
          </cell>
          <cell r="H30">
            <v>-4</v>
          </cell>
        </row>
        <row r="31">
          <cell r="C31" t="str">
            <v>Tax</v>
          </cell>
          <cell r="D31">
            <v>-1</v>
          </cell>
          <cell r="E31">
            <v>-1</v>
          </cell>
          <cell r="F31">
            <v>-1</v>
          </cell>
          <cell r="G31">
            <v>-1</v>
          </cell>
          <cell r="H31">
            <v>-1</v>
          </cell>
        </row>
        <row r="32">
          <cell r="C32" t="str">
            <v>Net profit / (loss)</v>
          </cell>
          <cell r="D32">
            <v>2.2000000000000002</v>
          </cell>
          <cell r="E32">
            <v>4.5999999999999996</v>
          </cell>
          <cell r="F32">
            <v>16.399999999999999</v>
          </cell>
          <cell r="G32">
            <v>26.4</v>
          </cell>
          <cell r="H32">
            <v>27.299999999999997</v>
          </cell>
        </row>
        <row r="34">
          <cell r="C34" t="str">
            <v xml:space="preserve">Source: </v>
          </cell>
        </row>
      </sheetData>
      <sheetData sheetId="73" refreshError="1"/>
      <sheetData sheetId="74" refreshError="1">
        <row r="9">
          <cell r="C9" t="str">
            <v>M€</v>
          </cell>
          <cell r="D9" t="str">
            <v>FY05</v>
          </cell>
          <cell r="E9" t="str">
            <v>FY06</v>
          </cell>
          <cell r="F9" t="str">
            <v>FY07</v>
          </cell>
          <cell r="G9" t="str">
            <v>FY08</v>
          </cell>
          <cell r="H9" t="str">
            <v>FY09</v>
          </cell>
        </row>
        <row r="10">
          <cell r="D10" t="str">
            <v>Actual</v>
          </cell>
          <cell r="E10" t="str">
            <v>Budget</v>
          </cell>
          <cell r="F10" t="str">
            <v>Forecast</v>
          </cell>
          <cell r="G10" t="str">
            <v>Forecast</v>
          </cell>
          <cell r="H10" t="str">
            <v>Forecast</v>
          </cell>
        </row>
        <row r="12">
          <cell r="C12" t="str">
            <v>Material</v>
          </cell>
          <cell r="D12">
            <v>12</v>
          </cell>
          <cell r="E12">
            <v>12</v>
          </cell>
          <cell r="F12">
            <v>12</v>
          </cell>
          <cell r="G12">
            <v>13</v>
          </cell>
          <cell r="H12">
            <v>17</v>
          </cell>
        </row>
        <row r="13">
          <cell r="C13" t="str">
            <v>Labour</v>
          </cell>
          <cell r="D13">
            <v>12</v>
          </cell>
          <cell r="E13">
            <v>12</v>
          </cell>
          <cell r="F13">
            <v>12</v>
          </cell>
          <cell r="G13">
            <v>13</v>
          </cell>
          <cell r="H13">
            <v>17</v>
          </cell>
        </row>
        <row r="14">
          <cell r="C14" t="str">
            <v>Overheads</v>
          </cell>
          <cell r="D14">
            <v>12</v>
          </cell>
          <cell r="E14">
            <v>12</v>
          </cell>
          <cell r="F14">
            <v>12</v>
          </cell>
          <cell r="G14">
            <v>13</v>
          </cell>
          <cell r="H14">
            <v>17</v>
          </cell>
        </row>
        <row r="15">
          <cell r="C15" t="str">
            <v>Cost line 4</v>
          </cell>
          <cell r="D15">
            <v>12</v>
          </cell>
          <cell r="E15">
            <v>12</v>
          </cell>
          <cell r="F15">
            <v>12</v>
          </cell>
          <cell r="G15">
            <v>13</v>
          </cell>
          <cell r="H15">
            <v>17</v>
          </cell>
        </row>
        <row r="16">
          <cell r="C16" t="str">
            <v>Cost line 5</v>
          </cell>
          <cell r="D16">
            <v>12</v>
          </cell>
          <cell r="E16">
            <v>12</v>
          </cell>
          <cell r="F16">
            <v>12</v>
          </cell>
          <cell r="G16">
            <v>13</v>
          </cell>
          <cell r="H16">
            <v>17</v>
          </cell>
        </row>
        <row r="17">
          <cell r="C17" t="str">
            <v>Cost line 6</v>
          </cell>
          <cell r="D17">
            <v>12</v>
          </cell>
          <cell r="E17">
            <v>12</v>
          </cell>
          <cell r="F17">
            <v>12</v>
          </cell>
          <cell r="G17">
            <v>13</v>
          </cell>
          <cell r="H17">
            <v>17</v>
          </cell>
        </row>
        <row r="18">
          <cell r="C18" t="str">
            <v>Cost line 7</v>
          </cell>
          <cell r="D18">
            <v>12</v>
          </cell>
          <cell r="E18">
            <v>12</v>
          </cell>
          <cell r="F18">
            <v>12</v>
          </cell>
          <cell r="G18">
            <v>13</v>
          </cell>
          <cell r="H18">
            <v>17</v>
          </cell>
        </row>
        <row r="19">
          <cell r="C19" t="str">
            <v>Cost line 8</v>
          </cell>
          <cell r="D19">
            <v>12</v>
          </cell>
          <cell r="E19">
            <v>12</v>
          </cell>
          <cell r="F19">
            <v>12</v>
          </cell>
          <cell r="G19">
            <v>13</v>
          </cell>
          <cell r="H19">
            <v>17</v>
          </cell>
        </row>
        <row r="20">
          <cell r="C20" t="str">
            <v>Cost line 9</v>
          </cell>
          <cell r="D20">
            <v>12</v>
          </cell>
          <cell r="E20">
            <v>12</v>
          </cell>
          <cell r="F20">
            <v>12</v>
          </cell>
          <cell r="G20">
            <v>13</v>
          </cell>
          <cell r="H20">
            <v>17</v>
          </cell>
        </row>
        <row r="21">
          <cell r="C21" t="str">
            <v>Cost line 10</v>
          </cell>
          <cell r="D21">
            <v>12</v>
          </cell>
          <cell r="E21">
            <v>12</v>
          </cell>
          <cell r="F21">
            <v>12</v>
          </cell>
          <cell r="G21">
            <v>13</v>
          </cell>
          <cell r="H21">
            <v>17</v>
          </cell>
        </row>
        <row r="22">
          <cell r="C22" t="str">
            <v>Others</v>
          </cell>
          <cell r="D22">
            <v>10</v>
          </cell>
          <cell r="E22">
            <v>10</v>
          </cell>
          <cell r="F22">
            <v>10</v>
          </cell>
          <cell r="G22">
            <v>14</v>
          </cell>
          <cell r="H22">
            <v>15</v>
          </cell>
        </row>
        <row r="23">
          <cell r="C23" t="str">
            <v>Cost of sales</v>
          </cell>
          <cell r="D23">
            <v>130</v>
          </cell>
          <cell r="E23">
            <v>130</v>
          </cell>
          <cell r="F23">
            <v>130</v>
          </cell>
          <cell r="G23">
            <v>144</v>
          </cell>
          <cell r="H23">
            <v>185</v>
          </cell>
        </row>
        <row r="25">
          <cell r="C25" t="str">
            <v>Source:</v>
          </cell>
        </row>
        <row r="27">
          <cell r="C27" t="str">
            <v>As a % of net sales</v>
          </cell>
        </row>
        <row r="28">
          <cell r="C28" t="str">
            <v xml:space="preserve">   Material</v>
          </cell>
          <cell r="D28">
            <v>0.12</v>
          </cell>
          <cell r="E28">
            <v>0.10909090909090909</v>
          </cell>
          <cell r="F28">
            <v>0.1</v>
          </cell>
          <cell r="G28">
            <v>0.1</v>
          </cell>
          <cell r="H28">
            <v>0.12142857142857143</v>
          </cell>
        </row>
        <row r="29">
          <cell r="C29" t="str">
            <v xml:space="preserve">   Labour</v>
          </cell>
          <cell r="D29">
            <v>0.12</v>
          </cell>
          <cell r="E29">
            <v>0.10909090909090909</v>
          </cell>
          <cell r="F29">
            <v>0.1</v>
          </cell>
          <cell r="G29">
            <v>0.1</v>
          </cell>
          <cell r="H29">
            <v>0.12142857142857143</v>
          </cell>
        </row>
        <row r="30">
          <cell r="C30" t="str">
            <v xml:space="preserve">   Overheads</v>
          </cell>
          <cell r="D30">
            <v>0.12</v>
          </cell>
          <cell r="E30">
            <v>0.10909090909090909</v>
          </cell>
          <cell r="F30">
            <v>0.1</v>
          </cell>
          <cell r="G30">
            <v>0.1</v>
          </cell>
          <cell r="H30">
            <v>0.12142857142857143</v>
          </cell>
        </row>
        <row r="31">
          <cell r="C31" t="str">
            <v xml:space="preserve">   Cost line 4</v>
          </cell>
          <cell r="D31">
            <v>0.12</v>
          </cell>
          <cell r="E31">
            <v>0.10909090909090909</v>
          </cell>
          <cell r="F31">
            <v>0.1</v>
          </cell>
          <cell r="G31">
            <v>0.1</v>
          </cell>
          <cell r="H31">
            <v>0.12142857142857143</v>
          </cell>
        </row>
        <row r="33">
          <cell r="C33" t="str">
            <v>Source:</v>
          </cell>
        </row>
      </sheetData>
      <sheetData sheetId="75" refreshError="1">
        <row r="8">
          <cell r="C8" t="str">
            <v>M€</v>
          </cell>
          <cell r="D8" t="str">
            <v>FY05</v>
          </cell>
          <cell r="E8" t="str">
            <v>FY06</v>
          </cell>
          <cell r="F8" t="str">
            <v>FY07</v>
          </cell>
          <cell r="G8" t="str">
            <v>FY08</v>
          </cell>
          <cell r="H8" t="str">
            <v>FY09</v>
          </cell>
        </row>
        <row r="9">
          <cell r="D9" t="str">
            <v>Actual</v>
          </cell>
          <cell r="E9" t="str">
            <v>Budget</v>
          </cell>
          <cell r="F9" t="str">
            <v>Forecast</v>
          </cell>
          <cell r="G9" t="str">
            <v>Forecast</v>
          </cell>
          <cell r="H9" t="str">
            <v>Forecast</v>
          </cell>
        </row>
        <row r="11">
          <cell r="C11" t="str">
            <v>Cost line 1</v>
          </cell>
          <cell r="D11">
            <v>12</v>
          </cell>
          <cell r="E11">
            <v>12</v>
          </cell>
          <cell r="F11">
            <v>12</v>
          </cell>
          <cell r="G11">
            <v>13</v>
          </cell>
          <cell r="H11">
            <v>17</v>
          </cell>
        </row>
        <row r="12">
          <cell r="C12" t="str">
            <v>Cost line 2</v>
          </cell>
          <cell r="D12">
            <v>12</v>
          </cell>
          <cell r="E12">
            <v>12</v>
          </cell>
          <cell r="F12">
            <v>12</v>
          </cell>
          <cell r="G12">
            <v>13</v>
          </cell>
          <cell r="H12">
            <v>17</v>
          </cell>
        </row>
        <row r="13">
          <cell r="C13" t="str">
            <v>Cost line 3</v>
          </cell>
          <cell r="D13">
            <v>12</v>
          </cell>
          <cell r="E13">
            <v>12</v>
          </cell>
          <cell r="F13">
            <v>12</v>
          </cell>
          <cell r="G13">
            <v>13</v>
          </cell>
          <cell r="H13">
            <v>17</v>
          </cell>
        </row>
        <row r="14">
          <cell r="C14" t="str">
            <v>Cost line 4</v>
          </cell>
          <cell r="D14">
            <v>12</v>
          </cell>
          <cell r="E14">
            <v>12</v>
          </cell>
          <cell r="F14">
            <v>12</v>
          </cell>
          <cell r="G14">
            <v>13</v>
          </cell>
          <cell r="H14">
            <v>17</v>
          </cell>
        </row>
        <row r="15">
          <cell r="C15" t="str">
            <v>Cost line 5</v>
          </cell>
          <cell r="D15">
            <v>12</v>
          </cell>
          <cell r="E15">
            <v>12</v>
          </cell>
          <cell r="F15">
            <v>12</v>
          </cell>
          <cell r="G15">
            <v>13</v>
          </cell>
          <cell r="H15">
            <v>17</v>
          </cell>
        </row>
        <row r="16">
          <cell r="C16" t="str">
            <v>Cost line 6</v>
          </cell>
          <cell r="D16">
            <v>12</v>
          </cell>
          <cell r="E16">
            <v>12</v>
          </cell>
          <cell r="F16">
            <v>12</v>
          </cell>
          <cell r="G16">
            <v>13</v>
          </cell>
          <cell r="H16">
            <v>17</v>
          </cell>
        </row>
        <row r="17">
          <cell r="C17" t="str">
            <v>Cost line 7</v>
          </cell>
          <cell r="D17">
            <v>12</v>
          </cell>
          <cell r="E17">
            <v>12</v>
          </cell>
          <cell r="F17">
            <v>12</v>
          </cell>
          <cell r="G17">
            <v>13</v>
          </cell>
          <cell r="H17">
            <v>17</v>
          </cell>
        </row>
        <row r="18">
          <cell r="C18" t="str">
            <v>Cost line 8</v>
          </cell>
          <cell r="D18">
            <v>12</v>
          </cell>
          <cell r="E18">
            <v>12</v>
          </cell>
          <cell r="F18">
            <v>12</v>
          </cell>
          <cell r="G18">
            <v>13</v>
          </cell>
          <cell r="H18">
            <v>17</v>
          </cell>
        </row>
        <row r="19">
          <cell r="C19" t="str">
            <v>Cost line 9</v>
          </cell>
          <cell r="D19">
            <v>12</v>
          </cell>
          <cell r="E19">
            <v>12</v>
          </cell>
          <cell r="F19">
            <v>12</v>
          </cell>
          <cell r="G19">
            <v>13</v>
          </cell>
          <cell r="H19">
            <v>17</v>
          </cell>
        </row>
        <row r="20">
          <cell r="C20" t="str">
            <v>Cost line 10</v>
          </cell>
          <cell r="D20">
            <v>12</v>
          </cell>
          <cell r="E20">
            <v>12</v>
          </cell>
          <cell r="F20">
            <v>12</v>
          </cell>
          <cell r="G20">
            <v>13</v>
          </cell>
          <cell r="H20">
            <v>17</v>
          </cell>
        </row>
        <row r="21">
          <cell r="C21" t="str">
            <v>Others</v>
          </cell>
          <cell r="D21">
            <v>10</v>
          </cell>
          <cell r="E21">
            <v>10</v>
          </cell>
          <cell r="F21">
            <v>10</v>
          </cell>
          <cell r="G21">
            <v>14</v>
          </cell>
          <cell r="H21">
            <v>15</v>
          </cell>
        </row>
        <row r="22">
          <cell r="C22" t="str">
            <v>SG&amp;A</v>
          </cell>
          <cell r="D22">
            <v>130</v>
          </cell>
          <cell r="E22">
            <v>130</v>
          </cell>
          <cell r="F22">
            <v>130</v>
          </cell>
          <cell r="G22">
            <v>144</v>
          </cell>
          <cell r="H22">
            <v>185</v>
          </cell>
        </row>
        <row r="24">
          <cell r="C24" t="str">
            <v>Source:</v>
          </cell>
        </row>
        <row r="26">
          <cell r="C26" t="str">
            <v>As a % of net sales</v>
          </cell>
        </row>
        <row r="27">
          <cell r="C27" t="str">
            <v xml:space="preserve">   Cost line 1</v>
          </cell>
          <cell r="D27">
            <v>0.12</v>
          </cell>
          <cell r="E27">
            <v>0.10909090909090909</v>
          </cell>
          <cell r="F27">
            <v>0.1</v>
          </cell>
          <cell r="G27">
            <v>0.1</v>
          </cell>
          <cell r="H27">
            <v>0.12142857142857143</v>
          </cell>
        </row>
        <row r="28">
          <cell r="C28" t="str">
            <v xml:space="preserve">   Cost line 2</v>
          </cell>
          <cell r="D28">
            <v>0.12</v>
          </cell>
          <cell r="E28">
            <v>0.10909090909090909</v>
          </cell>
          <cell r="F28">
            <v>0.1</v>
          </cell>
          <cell r="G28">
            <v>0.1</v>
          </cell>
          <cell r="H28">
            <v>0.12142857142857143</v>
          </cell>
        </row>
        <row r="29">
          <cell r="C29" t="str">
            <v xml:space="preserve">   Cost line 3</v>
          </cell>
          <cell r="D29">
            <v>0.12</v>
          </cell>
          <cell r="E29">
            <v>0.10909090909090909</v>
          </cell>
          <cell r="F29">
            <v>0.1</v>
          </cell>
          <cell r="G29">
            <v>0.1</v>
          </cell>
          <cell r="H29">
            <v>0.12142857142857143</v>
          </cell>
        </row>
        <row r="30">
          <cell r="C30" t="str">
            <v xml:space="preserve">   Cost line 4</v>
          </cell>
          <cell r="D30">
            <v>0.12</v>
          </cell>
          <cell r="E30">
            <v>0.10909090909090909</v>
          </cell>
          <cell r="F30">
            <v>0.1</v>
          </cell>
          <cell r="G30">
            <v>0.1</v>
          </cell>
          <cell r="H30">
            <v>0.12142857142857143</v>
          </cell>
        </row>
        <row r="32">
          <cell r="C32" t="str">
            <v>Source:</v>
          </cell>
        </row>
      </sheetData>
      <sheetData sheetId="76" refreshError="1">
        <row r="7">
          <cell r="C7" t="str">
            <v>M€</v>
          </cell>
          <cell r="D7" t="str">
            <v>FY05</v>
          </cell>
          <cell r="E7" t="str">
            <v>FY06</v>
          </cell>
          <cell r="F7" t="str">
            <v>FY07</v>
          </cell>
          <cell r="G7" t="str">
            <v>FY08</v>
          </cell>
          <cell r="H7" t="str">
            <v>FY09</v>
          </cell>
          <cell r="I7" t="str">
            <v>FY10</v>
          </cell>
          <cell r="J7" t="str">
            <v>FY11</v>
          </cell>
        </row>
        <row r="8">
          <cell r="D8" t="str">
            <v>Actual</v>
          </cell>
          <cell r="E8" t="str">
            <v>Actual</v>
          </cell>
          <cell r="F8" t="str">
            <v>BP</v>
          </cell>
          <cell r="G8" t="str">
            <v>BP</v>
          </cell>
          <cell r="H8" t="str">
            <v>BP</v>
          </cell>
          <cell r="I8" t="str">
            <v>BP</v>
          </cell>
          <cell r="J8" t="str">
            <v>BP</v>
          </cell>
        </row>
        <row r="10">
          <cell r="C10" t="str">
            <v>EBIT</v>
          </cell>
          <cell r="D10">
            <v>100</v>
          </cell>
          <cell r="E10">
            <v>200</v>
          </cell>
          <cell r="F10">
            <v>200</v>
          </cell>
          <cell r="G10">
            <v>200</v>
          </cell>
          <cell r="H10">
            <v>200</v>
          </cell>
          <cell r="I10">
            <v>200</v>
          </cell>
          <cell r="J10">
            <v>200</v>
          </cell>
        </row>
        <row r="11">
          <cell r="C11" t="str">
            <v>Depreciation / amortisation</v>
          </cell>
          <cell r="D11">
            <v>-10</v>
          </cell>
          <cell r="E11">
            <v>-20</v>
          </cell>
          <cell r="F11">
            <v>-20</v>
          </cell>
          <cell r="G11">
            <v>-20</v>
          </cell>
          <cell r="H11">
            <v>-20</v>
          </cell>
          <cell r="I11">
            <v>-20</v>
          </cell>
          <cell r="J11">
            <v>-20</v>
          </cell>
        </row>
        <row r="12">
          <cell r="C12" t="str">
            <v>EBITDA</v>
          </cell>
          <cell r="D12">
            <v>110</v>
          </cell>
          <cell r="E12">
            <v>220</v>
          </cell>
          <cell r="F12">
            <v>220</v>
          </cell>
          <cell r="G12">
            <v>220</v>
          </cell>
          <cell r="H12">
            <v>220</v>
          </cell>
          <cell r="I12">
            <v>220</v>
          </cell>
          <cell r="J12">
            <v>220</v>
          </cell>
        </row>
        <row r="14">
          <cell r="C14" t="str">
            <v>Change in stocks</v>
          </cell>
          <cell r="D14">
            <v>50</v>
          </cell>
          <cell r="E14">
            <v>50</v>
          </cell>
          <cell r="F14">
            <v>50</v>
          </cell>
          <cell r="G14">
            <v>50</v>
          </cell>
          <cell r="H14">
            <v>50</v>
          </cell>
          <cell r="I14">
            <v>50</v>
          </cell>
          <cell r="J14">
            <v>50</v>
          </cell>
        </row>
        <row r="15">
          <cell r="C15" t="str">
            <v>Change in trade receivables</v>
          </cell>
          <cell r="D15">
            <v>50</v>
          </cell>
          <cell r="E15">
            <v>50</v>
          </cell>
          <cell r="F15">
            <v>50</v>
          </cell>
          <cell r="G15">
            <v>50</v>
          </cell>
          <cell r="H15">
            <v>50</v>
          </cell>
          <cell r="I15">
            <v>50</v>
          </cell>
          <cell r="J15">
            <v>50</v>
          </cell>
        </row>
        <row r="16">
          <cell r="C16" t="str">
            <v>Change in trade payables</v>
          </cell>
          <cell r="D16">
            <v>-40</v>
          </cell>
          <cell r="E16">
            <v>-40</v>
          </cell>
          <cell r="F16">
            <v>-40</v>
          </cell>
          <cell r="G16">
            <v>-40</v>
          </cell>
          <cell r="H16">
            <v>-40</v>
          </cell>
          <cell r="I16">
            <v>-40</v>
          </cell>
          <cell r="J16">
            <v>-40</v>
          </cell>
        </row>
        <row r="17">
          <cell r="C17" t="str">
            <v>Change in working capital</v>
          </cell>
          <cell r="D17">
            <v>60</v>
          </cell>
          <cell r="E17">
            <v>60</v>
          </cell>
          <cell r="F17">
            <v>60</v>
          </cell>
          <cell r="G17">
            <v>60</v>
          </cell>
          <cell r="H17">
            <v>60</v>
          </cell>
          <cell r="I17">
            <v>60</v>
          </cell>
          <cell r="J17">
            <v>60</v>
          </cell>
        </row>
        <row r="19">
          <cell r="C19" t="str">
            <v>Net cash from operations</v>
          </cell>
          <cell r="D19">
            <v>170</v>
          </cell>
          <cell r="E19">
            <v>280</v>
          </cell>
          <cell r="F19">
            <v>280</v>
          </cell>
          <cell r="G19">
            <v>280</v>
          </cell>
          <cell r="H19">
            <v>280</v>
          </cell>
          <cell r="I19">
            <v>280</v>
          </cell>
          <cell r="J19">
            <v>280</v>
          </cell>
        </row>
        <row r="21">
          <cell r="C21" t="str">
            <v>Provision movements</v>
          </cell>
          <cell r="D21">
            <v>-5</v>
          </cell>
          <cell r="E21">
            <v>5</v>
          </cell>
          <cell r="F21">
            <v>5</v>
          </cell>
          <cell r="G21">
            <v>5</v>
          </cell>
          <cell r="H21">
            <v>5</v>
          </cell>
          <cell r="I21">
            <v>5</v>
          </cell>
          <cell r="J21">
            <v>5</v>
          </cell>
        </row>
        <row r="22">
          <cell r="C22" t="str">
            <v>Capital expenditure</v>
          </cell>
          <cell r="D22">
            <v>-100</v>
          </cell>
          <cell r="E22">
            <v>-100</v>
          </cell>
          <cell r="F22">
            <v>-100</v>
          </cell>
          <cell r="G22">
            <v>-100</v>
          </cell>
          <cell r="H22">
            <v>-100</v>
          </cell>
          <cell r="I22">
            <v>-100</v>
          </cell>
          <cell r="J22">
            <v>-100</v>
          </cell>
        </row>
        <row r="23">
          <cell r="C23" t="str">
            <v>Interest paid</v>
          </cell>
          <cell r="D23">
            <v>-5</v>
          </cell>
          <cell r="E23">
            <v>-5</v>
          </cell>
          <cell r="F23">
            <v>-5</v>
          </cell>
          <cell r="G23">
            <v>-5</v>
          </cell>
          <cell r="H23">
            <v>-5</v>
          </cell>
          <cell r="I23">
            <v>-5</v>
          </cell>
          <cell r="J23">
            <v>-5</v>
          </cell>
        </row>
        <row r="24">
          <cell r="C24" t="str">
            <v>Tax paid</v>
          </cell>
          <cell r="D24">
            <v>-10</v>
          </cell>
          <cell r="E24">
            <v>-10</v>
          </cell>
          <cell r="F24">
            <v>-10</v>
          </cell>
          <cell r="G24">
            <v>-10</v>
          </cell>
          <cell r="H24">
            <v>-10</v>
          </cell>
          <cell r="I24">
            <v>-10</v>
          </cell>
          <cell r="J24">
            <v>-10</v>
          </cell>
        </row>
        <row r="25">
          <cell r="C25" t="str">
            <v>Other cash movements</v>
          </cell>
          <cell r="D25">
            <v>0</v>
          </cell>
          <cell r="E25">
            <v>0</v>
          </cell>
          <cell r="F25">
            <v>0</v>
          </cell>
          <cell r="G25">
            <v>0</v>
          </cell>
          <cell r="H25">
            <v>0</v>
          </cell>
          <cell r="I25">
            <v>0</v>
          </cell>
          <cell r="J25">
            <v>0</v>
          </cell>
        </row>
        <row r="26">
          <cell r="C26" t="str">
            <v>Net cash flow before financing</v>
          </cell>
          <cell r="D26">
            <v>50</v>
          </cell>
          <cell r="E26">
            <v>170</v>
          </cell>
          <cell r="F26">
            <v>170</v>
          </cell>
          <cell r="G26">
            <v>170</v>
          </cell>
          <cell r="H26">
            <v>170</v>
          </cell>
          <cell r="I26">
            <v>170</v>
          </cell>
          <cell r="J26">
            <v>170</v>
          </cell>
        </row>
        <row r="28">
          <cell r="C28" t="str">
            <v>Loans received</v>
          </cell>
          <cell r="D28">
            <v>10</v>
          </cell>
          <cell r="E28">
            <v>10</v>
          </cell>
          <cell r="F28">
            <v>10</v>
          </cell>
          <cell r="G28">
            <v>10</v>
          </cell>
          <cell r="H28">
            <v>10</v>
          </cell>
          <cell r="I28">
            <v>10</v>
          </cell>
          <cell r="J28">
            <v>10</v>
          </cell>
        </row>
        <row r="29">
          <cell r="C29" t="str">
            <v>Loan repayments</v>
          </cell>
          <cell r="D29">
            <v>-5</v>
          </cell>
          <cell r="E29">
            <v>-5</v>
          </cell>
          <cell r="F29">
            <v>-5</v>
          </cell>
          <cell r="G29">
            <v>-5</v>
          </cell>
          <cell r="H29">
            <v>-5</v>
          </cell>
          <cell r="I29">
            <v>-5</v>
          </cell>
          <cell r="J29">
            <v>-5</v>
          </cell>
        </row>
        <row r="30">
          <cell r="C30" t="str">
            <v>Other financing activities</v>
          </cell>
          <cell r="D30">
            <v>0</v>
          </cell>
          <cell r="E30">
            <v>0</v>
          </cell>
          <cell r="F30">
            <v>0</v>
          </cell>
          <cell r="G30">
            <v>0</v>
          </cell>
          <cell r="H30">
            <v>0</v>
          </cell>
          <cell r="I30">
            <v>0</v>
          </cell>
          <cell r="J30">
            <v>0</v>
          </cell>
        </row>
        <row r="31">
          <cell r="C31" t="str">
            <v>Net cash in financing activities</v>
          </cell>
          <cell r="D31">
            <v>5</v>
          </cell>
          <cell r="E31">
            <v>5</v>
          </cell>
          <cell r="F31">
            <v>5</v>
          </cell>
          <cell r="G31">
            <v>5</v>
          </cell>
          <cell r="H31">
            <v>5</v>
          </cell>
          <cell r="I31">
            <v>5</v>
          </cell>
          <cell r="J31">
            <v>5</v>
          </cell>
        </row>
        <row r="33">
          <cell r="C33" t="str">
            <v>Net increase / (decrease) in cash</v>
          </cell>
          <cell r="D33">
            <v>55</v>
          </cell>
          <cell r="E33">
            <v>175</v>
          </cell>
          <cell r="F33">
            <v>175</v>
          </cell>
          <cell r="G33">
            <v>175</v>
          </cell>
          <cell r="H33">
            <v>175</v>
          </cell>
          <cell r="I33">
            <v>175</v>
          </cell>
          <cell r="J33">
            <v>175</v>
          </cell>
        </row>
        <row r="35">
          <cell r="C35" t="str">
            <v>Opening cash</v>
          </cell>
          <cell r="D35">
            <v>0</v>
          </cell>
          <cell r="E35">
            <v>55</v>
          </cell>
          <cell r="F35">
            <v>230</v>
          </cell>
          <cell r="G35">
            <v>405</v>
          </cell>
          <cell r="H35">
            <v>580</v>
          </cell>
          <cell r="I35">
            <v>755</v>
          </cell>
          <cell r="J35">
            <v>930</v>
          </cell>
        </row>
        <row r="36">
          <cell r="C36" t="str">
            <v>Closing cash</v>
          </cell>
          <cell r="D36">
            <v>55</v>
          </cell>
          <cell r="E36">
            <v>230</v>
          </cell>
          <cell r="F36">
            <v>405</v>
          </cell>
          <cell r="G36">
            <v>580</v>
          </cell>
          <cell r="H36">
            <v>755</v>
          </cell>
          <cell r="I36">
            <v>930</v>
          </cell>
          <cell r="J36">
            <v>1105</v>
          </cell>
        </row>
        <row r="38">
          <cell r="C38" t="str">
            <v>Source:</v>
          </cell>
        </row>
      </sheetData>
      <sheetData sheetId="77" refreshError="1">
        <row r="8">
          <cell r="C8" t="str">
            <v>M€</v>
          </cell>
          <cell r="D8" t="str">
            <v>FY05</v>
          </cell>
          <cell r="E8" t="str">
            <v>FY06</v>
          </cell>
          <cell r="F8" t="str">
            <v>FY07</v>
          </cell>
          <cell r="G8" t="str">
            <v>FY08</v>
          </cell>
          <cell r="H8" t="str">
            <v>FY09</v>
          </cell>
        </row>
        <row r="9">
          <cell r="D9" t="str">
            <v>Actual</v>
          </cell>
          <cell r="E9" t="str">
            <v>Budget</v>
          </cell>
          <cell r="F9" t="str">
            <v>Forecast</v>
          </cell>
          <cell r="G9" t="str">
            <v>Forecast</v>
          </cell>
          <cell r="H9" t="str">
            <v>Forecast</v>
          </cell>
        </row>
        <row r="11">
          <cell r="C11" t="str">
            <v>Growth</v>
          </cell>
          <cell r="D11">
            <v>10</v>
          </cell>
          <cell r="E11">
            <v>10</v>
          </cell>
          <cell r="F11">
            <v>10</v>
          </cell>
          <cell r="G11">
            <v>10</v>
          </cell>
          <cell r="H11">
            <v>10</v>
          </cell>
        </row>
        <row r="12">
          <cell r="C12" t="str">
            <v>Maintenance</v>
          </cell>
          <cell r="D12">
            <v>10</v>
          </cell>
          <cell r="E12">
            <v>10</v>
          </cell>
          <cell r="F12">
            <v>10</v>
          </cell>
          <cell r="G12">
            <v>10</v>
          </cell>
          <cell r="H12">
            <v>10</v>
          </cell>
        </row>
        <row r="13">
          <cell r="C13" t="str">
            <v>Compliance</v>
          </cell>
          <cell r="D13">
            <v>10</v>
          </cell>
          <cell r="E13">
            <v>10</v>
          </cell>
          <cell r="F13">
            <v>10</v>
          </cell>
          <cell r="G13">
            <v>10</v>
          </cell>
          <cell r="H13">
            <v>10</v>
          </cell>
        </row>
        <row r="14">
          <cell r="C14" t="str">
            <v>Total capital expenditure</v>
          </cell>
          <cell r="D14">
            <v>30</v>
          </cell>
          <cell r="E14">
            <v>30</v>
          </cell>
          <cell r="F14">
            <v>30</v>
          </cell>
          <cell r="G14">
            <v>30</v>
          </cell>
          <cell r="H14">
            <v>30</v>
          </cell>
        </row>
        <row r="15">
          <cell r="C15" t="str">
            <v>Depreciation</v>
          </cell>
          <cell r="D15">
            <v>-23</v>
          </cell>
          <cell r="E15">
            <v>-23</v>
          </cell>
          <cell r="F15">
            <v>-23</v>
          </cell>
          <cell r="G15">
            <v>-35</v>
          </cell>
          <cell r="H15">
            <v>-32</v>
          </cell>
        </row>
        <row r="17">
          <cell r="C17" t="str">
            <v>Source:</v>
          </cell>
        </row>
      </sheetData>
      <sheetData sheetId="78" refreshError="1"/>
      <sheetData sheetId="79" refreshError="1">
        <row r="7">
          <cell r="C7" t="str">
            <v>M€</v>
          </cell>
          <cell r="D7" t="str">
            <v>FY05</v>
          </cell>
          <cell r="E7" t="str">
            <v>FY06</v>
          </cell>
          <cell r="F7" t="str">
            <v>FY07</v>
          </cell>
          <cell r="G7" t="str">
            <v>FY08</v>
          </cell>
          <cell r="H7" t="str">
            <v>FY09</v>
          </cell>
          <cell r="I7" t="str">
            <v>FY10</v>
          </cell>
          <cell r="J7" t="str">
            <v>FY11</v>
          </cell>
        </row>
        <row r="8">
          <cell r="D8" t="str">
            <v>Actual</v>
          </cell>
          <cell r="E8" t="str">
            <v>Actual</v>
          </cell>
          <cell r="F8" t="str">
            <v>Forecast</v>
          </cell>
          <cell r="G8" t="str">
            <v>Forecast</v>
          </cell>
          <cell r="H8" t="str">
            <v>Forecast</v>
          </cell>
          <cell r="I8" t="str">
            <v>Forecast</v>
          </cell>
          <cell r="J8" t="str">
            <v>Forecast</v>
          </cell>
        </row>
        <row r="10">
          <cell r="C10" t="str">
            <v>EBITDA as per BP</v>
          </cell>
          <cell r="D10">
            <v>14.5</v>
          </cell>
          <cell r="E10">
            <v>17.7</v>
          </cell>
          <cell r="F10">
            <v>29.5</v>
          </cell>
          <cell r="G10">
            <v>39.5</v>
          </cell>
          <cell r="H10">
            <v>41.5</v>
          </cell>
          <cell r="I10">
            <v>43</v>
          </cell>
          <cell r="J10">
            <v>45</v>
          </cell>
        </row>
        <row r="11">
          <cell r="C11" t="str">
            <v>Sensitivity 1</v>
          </cell>
          <cell r="D11">
            <v>-2.2999999999999998</v>
          </cell>
          <cell r="E11">
            <v>-3</v>
          </cell>
          <cell r="F11">
            <v>-3</v>
          </cell>
          <cell r="G11">
            <v>-3</v>
          </cell>
          <cell r="H11">
            <v>-2</v>
          </cell>
          <cell r="I11">
            <v>-1</v>
          </cell>
          <cell r="J11">
            <v>0</v>
          </cell>
        </row>
        <row r="12">
          <cell r="C12" t="str">
            <v>EBITDA after sensitivity 1</v>
          </cell>
          <cell r="D12">
            <v>12.2</v>
          </cell>
          <cell r="E12">
            <v>14.7</v>
          </cell>
          <cell r="F12">
            <v>26.5</v>
          </cell>
          <cell r="G12">
            <v>36.5</v>
          </cell>
          <cell r="H12">
            <v>39.5</v>
          </cell>
          <cell r="I12">
            <v>42</v>
          </cell>
          <cell r="J12">
            <v>45</v>
          </cell>
        </row>
        <row r="14">
          <cell r="C14" t="str">
            <v>EBITDA as per BP</v>
          </cell>
          <cell r="D14">
            <v>14.5</v>
          </cell>
          <cell r="E14">
            <v>17.7</v>
          </cell>
          <cell r="F14">
            <v>29.5</v>
          </cell>
          <cell r="G14">
            <v>39.5</v>
          </cell>
          <cell r="H14">
            <v>41.5</v>
          </cell>
          <cell r="I14">
            <v>43</v>
          </cell>
          <cell r="J14">
            <v>45</v>
          </cell>
        </row>
        <row r="15">
          <cell r="C15" t="str">
            <v>Sensitivity 2</v>
          </cell>
          <cell r="D15">
            <v>2</v>
          </cell>
          <cell r="E15">
            <v>4</v>
          </cell>
          <cell r="F15">
            <v>3</v>
          </cell>
          <cell r="G15">
            <v>3</v>
          </cell>
          <cell r="H15">
            <v>4</v>
          </cell>
          <cell r="I15">
            <v>5</v>
          </cell>
          <cell r="J15">
            <v>6</v>
          </cell>
        </row>
        <row r="16">
          <cell r="C16" t="str">
            <v>EBITDA after sensitivity 2</v>
          </cell>
          <cell r="D16">
            <v>16.5</v>
          </cell>
          <cell r="E16">
            <v>21.7</v>
          </cell>
          <cell r="F16">
            <v>32.5</v>
          </cell>
          <cell r="G16">
            <v>42.5</v>
          </cell>
          <cell r="H16">
            <v>45.5</v>
          </cell>
          <cell r="I16">
            <v>48</v>
          </cell>
          <cell r="J16">
            <v>51</v>
          </cell>
        </row>
        <row r="18">
          <cell r="C18" t="str">
            <v xml:space="preserve">Source: </v>
          </cell>
        </row>
      </sheetData>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RRELA 1993 à 1999"/>
      <sheetName val="MENU"/>
      <sheetName val="Analyse"/>
      <sheetName val="Graph PDM glissante 12 mois"/>
      <sheetName val="Graph mortalité glissante 12 mo"/>
      <sheetName val="Graph PDM non glissantes"/>
      <sheetName val="Tableau données pour graphiques"/>
      <sheetName val="Etude"/>
      <sheetName val="Calcul &quot;Nationale&quot;"/>
      <sheetName val="TABLEAU"/>
      <sheetName val="TABLEAU ECARTS"/>
      <sheetName val="Synthèse graphique"/>
      <sheetName val="INSEE"/>
      <sheetName val="Saisonnalité"/>
      <sheetName val="Synthèse obsèques complètes"/>
      <sheetName val="Acquisitions_1996"/>
      <sheetName val="Acquisitions_1997"/>
      <sheetName val="Acquisitions_1998"/>
      <sheetName val="Acquisitions_1999"/>
      <sheetName val="Acquisitions_2000"/>
      <sheetName val="SOMOTHA"/>
      <sheetName val="Liste des sociétés"/>
      <sheetName val="Archivage tableau écarts"/>
      <sheetName val="Archivage tableau PDM"/>
      <sheetName val="Module1"/>
      <sheetName val="Module2"/>
    </sheetNames>
    <sheetDataSet>
      <sheetData sheetId="0" refreshError="1">
        <row r="9">
          <cell r="B9">
            <v>49231</v>
          </cell>
          <cell r="C9">
            <v>17896</v>
          </cell>
          <cell r="D9">
            <v>2423691361</v>
          </cell>
          <cell r="E9">
            <v>320266816</v>
          </cell>
          <cell r="F9">
            <v>881037976</v>
          </cell>
        </row>
        <row r="10">
          <cell r="B10">
            <v>43185</v>
          </cell>
          <cell r="C10">
            <v>15521</v>
          </cell>
          <cell r="D10">
            <v>1864944225</v>
          </cell>
          <cell r="E10">
            <v>240901441</v>
          </cell>
          <cell r="F10">
            <v>670274385</v>
          </cell>
        </row>
        <row r="11">
          <cell r="B11">
            <v>49688</v>
          </cell>
          <cell r="C11">
            <v>14974</v>
          </cell>
          <cell r="D11">
            <v>2468897344</v>
          </cell>
          <cell r="E11">
            <v>224220676</v>
          </cell>
          <cell r="F11">
            <v>744028112</v>
          </cell>
        </row>
        <row r="12">
          <cell r="B12">
            <v>43686</v>
          </cell>
          <cell r="C12">
            <v>14326</v>
          </cell>
          <cell r="D12">
            <v>1908466596</v>
          </cell>
          <cell r="E12">
            <v>205234276</v>
          </cell>
          <cell r="F12">
            <v>625845636</v>
          </cell>
        </row>
        <row r="13">
          <cell r="B13">
            <v>42331</v>
          </cell>
          <cell r="C13">
            <v>13300</v>
          </cell>
          <cell r="D13">
            <v>1791913561</v>
          </cell>
          <cell r="E13">
            <v>176890000</v>
          </cell>
          <cell r="F13">
            <v>563002300</v>
          </cell>
        </row>
        <row r="14">
          <cell r="B14">
            <v>40678</v>
          </cell>
          <cell r="C14">
            <v>13511</v>
          </cell>
          <cell r="D14">
            <v>1654699684</v>
          </cell>
          <cell r="E14">
            <v>182547121</v>
          </cell>
          <cell r="F14">
            <v>549600458</v>
          </cell>
        </row>
        <row r="15">
          <cell r="B15">
            <v>41063</v>
          </cell>
          <cell r="C15">
            <v>14106</v>
          </cell>
          <cell r="D15">
            <v>1686169969</v>
          </cell>
          <cell r="E15">
            <v>198979236</v>
          </cell>
          <cell r="F15">
            <v>579234678</v>
          </cell>
        </row>
        <row r="16">
          <cell r="B16">
            <v>40987</v>
          </cell>
          <cell r="C16">
            <v>13571</v>
          </cell>
          <cell r="D16">
            <v>1679934169</v>
          </cell>
          <cell r="E16">
            <v>184172041</v>
          </cell>
          <cell r="F16">
            <v>556234577</v>
          </cell>
        </row>
        <row r="17">
          <cell r="B17">
            <v>40571</v>
          </cell>
          <cell r="C17">
            <v>13459</v>
          </cell>
          <cell r="D17">
            <v>1646006041</v>
          </cell>
          <cell r="E17">
            <v>181144681</v>
          </cell>
          <cell r="F17">
            <v>546045089</v>
          </cell>
        </row>
        <row r="18">
          <cell r="B18">
            <v>43938</v>
          </cell>
          <cell r="C18">
            <v>14297</v>
          </cell>
          <cell r="D18">
            <v>1930547844</v>
          </cell>
          <cell r="E18">
            <v>204404209</v>
          </cell>
          <cell r="F18">
            <v>628181586</v>
          </cell>
        </row>
        <row r="19">
          <cell r="B19">
            <v>44017</v>
          </cell>
          <cell r="C19">
            <v>13290</v>
          </cell>
          <cell r="D19">
            <v>1937496289</v>
          </cell>
          <cell r="E19">
            <v>176624100</v>
          </cell>
          <cell r="F19">
            <v>584985930</v>
          </cell>
        </row>
        <row r="20">
          <cell r="B20">
            <v>52888</v>
          </cell>
          <cell r="C20">
            <v>14862</v>
          </cell>
          <cell r="D20">
            <v>2797140544</v>
          </cell>
          <cell r="E20">
            <v>220879044</v>
          </cell>
          <cell r="F20">
            <v>786021456</v>
          </cell>
        </row>
        <row r="21">
          <cell r="B21">
            <v>49932</v>
          </cell>
          <cell r="C21">
            <v>15091</v>
          </cell>
          <cell r="D21">
            <v>2493204624</v>
          </cell>
          <cell r="E21">
            <v>227738281</v>
          </cell>
          <cell r="F21">
            <v>753523812</v>
          </cell>
        </row>
        <row r="22">
          <cell r="B22">
            <v>42613</v>
          </cell>
          <cell r="C22">
            <v>12979</v>
          </cell>
          <cell r="D22">
            <v>1815867769</v>
          </cell>
          <cell r="E22">
            <v>168454441</v>
          </cell>
          <cell r="F22">
            <v>553074127</v>
          </cell>
        </row>
        <row r="23">
          <cell r="B23">
            <v>44356</v>
          </cell>
          <cell r="C23">
            <v>14009</v>
          </cell>
          <cell r="D23">
            <v>1967454736</v>
          </cell>
          <cell r="E23">
            <v>196252081</v>
          </cell>
          <cell r="F23">
            <v>621383204</v>
          </cell>
        </row>
        <row r="24">
          <cell r="B24">
            <v>43104</v>
          </cell>
          <cell r="C24">
            <v>13088</v>
          </cell>
          <cell r="D24">
            <v>1857954816</v>
          </cell>
          <cell r="E24">
            <v>171295744</v>
          </cell>
          <cell r="F24">
            <v>564145152</v>
          </cell>
        </row>
        <row r="25">
          <cell r="B25">
            <v>41841</v>
          </cell>
          <cell r="C25">
            <v>12369</v>
          </cell>
          <cell r="D25">
            <v>1750669281</v>
          </cell>
          <cell r="E25">
            <v>152992161</v>
          </cell>
          <cell r="F25">
            <v>517531329</v>
          </cell>
        </row>
        <row r="26">
          <cell r="B26">
            <v>40573</v>
          </cell>
          <cell r="C26">
            <v>12308</v>
          </cell>
          <cell r="D26">
            <v>1646168329</v>
          </cell>
          <cell r="E26">
            <v>151486864</v>
          </cell>
          <cell r="F26">
            <v>499372484</v>
          </cell>
        </row>
        <row r="27">
          <cell r="B27">
            <v>43940</v>
          </cell>
          <cell r="C27">
            <v>12845</v>
          </cell>
          <cell r="D27">
            <v>1930723600</v>
          </cell>
          <cell r="E27">
            <v>164994025</v>
          </cell>
          <cell r="F27">
            <v>564409300</v>
          </cell>
        </row>
        <row r="28">
          <cell r="B28">
            <v>41822</v>
          </cell>
          <cell r="C28">
            <v>13298</v>
          </cell>
          <cell r="D28">
            <v>1749079684</v>
          </cell>
          <cell r="E28">
            <v>176836804</v>
          </cell>
          <cell r="F28">
            <v>556148956</v>
          </cell>
        </row>
        <row r="29">
          <cell r="B29">
            <v>41050</v>
          </cell>
          <cell r="C29">
            <v>12454</v>
          </cell>
          <cell r="D29">
            <v>1685102500</v>
          </cell>
          <cell r="E29">
            <v>155102116</v>
          </cell>
          <cell r="F29">
            <v>511236700</v>
          </cell>
        </row>
        <row r="30">
          <cell r="B30">
            <v>43503</v>
          </cell>
          <cell r="C30">
            <v>12617</v>
          </cell>
          <cell r="D30">
            <v>1892511009</v>
          </cell>
          <cell r="E30">
            <v>159188689</v>
          </cell>
          <cell r="F30">
            <v>548877351</v>
          </cell>
        </row>
        <row r="31">
          <cell r="B31">
            <v>41833</v>
          </cell>
          <cell r="C31">
            <v>12434</v>
          </cell>
          <cell r="D31">
            <v>1749999889</v>
          </cell>
          <cell r="E31">
            <v>154604356</v>
          </cell>
          <cell r="F31">
            <v>520151522</v>
          </cell>
        </row>
        <row r="32">
          <cell r="B32">
            <v>45398</v>
          </cell>
          <cell r="C32">
            <v>13155</v>
          </cell>
          <cell r="D32">
            <v>2060978404</v>
          </cell>
          <cell r="E32">
            <v>173054025</v>
          </cell>
          <cell r="F32">
            <v>597210690</v>
          </cell>
        </row>
        <row r="33">
          <cell r="B33">
            <v>48788</v>
          </cell>
          <cell r="C33">
            <v>14169</v>
          </cell>
          <cell r="D33">
            <v>2380268944</v>
          </cell>
          <cell r="E33">
            <v>200760561</v>
          </cell>
          <cell r="F33">
            <v>691277172</v>
          </cell>
        </row>
        <row r="34">
          <cell r="B34">
            <v>40937</v>
          </cell>
          <cell r="C34">
            <v>12150</v>
          </cell>
          <cell r="D34">
            <v>1675837969</v>
          </cell>
          <cell r="E34">
            <v>147622500</v>
          </cell>
          <cell r="F34">
            <v>497384550</v>
          </cell>
        </row>
        <row r="35">
          <cell r="B35">
            <v>46454</v>
          </cell>
          <cell r="C35">
            <v>13800</v>
          </cell>
          <cell r="D35">
            <v>2157974116</v>
          </cell>
          <cell r="E35">
            <v>190440000</v>
          </cell>
          <cell r="F35">
            <v>641065200</v>
          </cell>
        </row>
        <row r="36">
          <cell r="B36">
            <v>45670</v>
          </cell>
          <cell r="C36">
            <v>12611</v>
          </cell>
          <cell r="D36">
            <v>2085748900</v>
          </cell>
          <cell r="E36">
            <v>159037321</v>
          </cell>
          <cell r="F36">
            <v>575944370</v>
          </cell>
        </row>
        <row r="37">
          <cell r="B37">
            <v>43965</v>
          </cell>
          <cell r="C37">
            <v>13005</v>
          </cell>
          <cell r="D37">
            <v>1932921225</v>
          </cell>
          <cell r="E37">
            <v>169130025</v>
          </cell>
          <cell r="F37">
            <v>571764825</v>
          </cell>
        </row>
        <row r="38">
          <cell r="B38">
            <v>41742</v>
          </cell>
          <cell r="C38">
            <v>12451</v>
          </cell>
          <cell r="D38">
            <v>1742394564</v>
          </cell>
          <cell r="E38">
            <v>155027401</v>
          </cell>
          <cell r="F38">
            <v>519729642</v>
          </cell>
        </row>
        <row r="39">
          <cell r="B39">
            <v>43819</v>
          </cell>
          <cell r="C39">
            <v>12522</v>
          </cell>
          <cell r="D39">
            <v>1920104761</v>
          </cell>
          <cell r="E39">
            <v>156800484</v>
          </cell>
          <cell r="F39">
            <v>548701518</v>
          </cell>
        </row>
        <row r="40">
          <cell r="B40">
            <v>42078</v>
          </cell>
          <cell r="C40">
            <v>12741</v>
          </cell>
          <cell r="D40">
            <v>1770558084</v>
          </cell>
          <cell r="E40">
            <v>162333081</v>
          </cell>
          <cell r="F40">
            <v>536115798</v>
          </cell>
        </row>
        <row r="41">
          <cell r="B41">
            <v>40873</v>
          </cell>
          <cell r="C41">
            <v>11629</v>
          </cell>
          <cell r="D41">
            <v>1670602129</v>
          </cell>
          <cell r="E41">
            <v>135233641</v>
          </cell>
          <cell r="F41">
            <v>475312117</v>
          </cell>
        </row>
        <row r="42">
          <cell r="B42">
            <v>43462</v>
          </cell>
          <cell r="C42">
            <v>12519</v>
          </cell>
          <cell r="D42">
            <v>1888945444</v>
          </cell>
          <cell r="E42">
            <v>156725361</v>
          </cell>
          <cell r="F42">
            <v>544100778</v>
          </cell>
        </row>
        <row r="43">
          <cell r="B43">
            <v>43346</v>
          </cell>
          <cell r="C43">
            <v>12514</v>
          </cell>
          <cell r="D43">
            <v>1878875716</v>
          </cell>
          <cell r="E43">
            <v>156600196</v>
          </cell>
          <cell r="F43">
            <v>542431844</v>
          </cell>
        </row>
        <row r="44">
          <cell r="B44">
            <v>50484</v>
          </cell>
          <cell r="C44">
            <v>13764</v>
          </cell>
          <cell r="D44">
            <v>2548634256</v>
          </cell>
          <cell r="E44">
            <v>189447696</v>
          </cell>
          <cell r="F44">
            <v>694861776</v>
          </cell>
        </row>
        <row r="45">
          <cell r="B45">
            <v>51341</v>
          </cell>
          <cell r="C45">
            <v>15262</v>
          </cell>
          <cell r="D45">
            <v>2635898281</v>
          </cell>
          <cell r="E45">
            <v>232928644</v>
          </cell>
          <cell r="F45">
            <v>783566342</v>
          </cell>
        </row>
        <row r="46">
          <cell r="B46">
            <v>46604</v>
          </cell>
          <cell r="C46">
            <v>13386</v>
          </cell>
          <cell r="D46">
            <v>2171932816</v>
          </cell>
          <cell r="E46">
            <v>179184996</v>
          </cell>
          <cell r="F46">
            <v>623841144</v>
          </cell>
        </row>
        <row r="47">
          <cell r="B47">
            <v>47495</v>
          </cell>
          <cell r="C47">
            <v>13009</v>
          </cell>
          <cell r="D47">
            <v>2255775025</v>
          </cell>
          <cell r="E47">
            <v>169234081</v>
          </cell>
          <cell r="F47">
            <v>617862455</v>
          </cell>
        </row>
        <row r="48">
          <cell r="B48">
            <v>44833</v>
          </cell>
          <cell r="C48">
            <v>13085</v>
          </cell>
          <cell r="D48">
            <v>2009997889</v>
          </cell>
          <cell r="E48">
            <v>171217225</v>
          </cell>
          <cell r="F48">
            <v>586639805</v>
          </cell>
        </row>
        <row r="49">
          <cell r="B49">
            <v>43636</v>
          </cell>
          <cell r="C49">
            <v>12330</v>
          </cell>
          <cell r="D49">
            <v>1904100496</v>
          </cell>
          <cell r="E49">
            <v>152028900</v>
          </cell>
          <cell r="F49">
            <v>538031880</v>
          </cell>
        </row>
        <row r="50">
          <cell r="B50">
            <v>41237</v>
          </cell>
          <cell r="C50">
            <v>11508</v>
          </cell>
          <cell r="D50">
            <v>1700490169</v>
          </cell>
          <cell r="E50">
            <v>132434064</v>
          </cell>
          <cell r="F50">
            <v>474555396</v>
          </cell>
        </row>
        <row r="51">
          <cell r="B51">
            <v>42390</v>
          </cell>
          <cell r="C51">
            <v>12186</v>
          </cell>
          <cell r="D51">
            <v>1796912100</v>
          </cell>
          <cell r="E51">
            <v>148498596</v>
          </cell>
          <cell r="F51">
            <v>516564540</v>
          </cell>
        </row>
        <row r="52">
          <cell r="B52">
            <v>39915</v>
          </cell>
          <cell r="C52">
            <v>11491</v>
          </cell>
          <cell r="D52">
            <v>1593207225</v>
          </cell>
          <cell r="E52">
            <v>132043081</v>
          </cell>
          <cell r="F52">
            <v>458663265</v>
          </cell>
        </row>
        <row r="53">
          <cell r="B53">
            <v>40680</v>
          </cell>
          <cell r="C53">
            <v>11130</v>
          </cell>
          <cell r="D53">
            <v>1654862400</v>
          </cell>
          <cell r="E53">
            <v>123876900</v>
          </cell>
          <cell r="F53">
            <v>452768400</v>
          </cell>
        </row>
        <row r="54">
          <cell r="B54">
            <v>42725</v>
          </cell>
          <cell r="C54">
            <v>12595</v>
          </cell>
          <cell r="D54">
            <v>1825425625</v>
          </cell>
          <cell r="E54">
            <v>158634025</v>
          </cell>
          <cell r="F54">
            <v>538121375</v>
          </cell>
        </row>
        <row r="55">
          <cell r="B55">
            <v>43337</v>
          </cell>
          <cell r="C55">
            <v>11793</v>
          </cell>
          <cell r="D55">
            <v>1878095569</v>
          </cell>
          <cell r="E55">
            <v>139074849</v>
          </cell>
          <cell r="F55">
            <v>511073241</v>
          </cell>
        </row>
        <row r="56">
          <cell r="B56">
            <v>51582</v>
          </cell>
          <cell r="C56">
            <v>13737</v>
          </cell>
          <cell r="D56">
            <v>2660702724</v>
          </cell>
          <cell r="E56">
            <v>188705169</v>
          </cell>
          <cell r="F56">
            <v>708581934</v>
          </cell>
        </row>
        <row r="57">
          <cell r="B57">
            <v>59227</v>
          </cell>
          <cell r="C57">
            <v>17528</v>
          </cell>
          <cell r="D57">
            <v>3507837529</v>
          </cell>
          <cell r="E57">
            <v>307230784</v>
          </cell>
          <cell r="F57">
            <v>1038130856</v>
          </cell>
        </row>
        <row r="58">
          <cell r="B58">
            <v>44788</v>
          </cell>
          <cell r="C58">
            <v>12668</v>
          </cell>
          <cell r="D58">
            <v>2005964944</v>
          </cell>
          <cell r="E58">
            <v>160478224</v>
          </cell>
          <cell r="F58">
            <v>567374384</v>
          </cell>
        </row>
        <row r="59">
          <cell r="B59">
            <v>45218</v>
          </cell>
          <cell r="C59">
            <v>11574</v>
          </cell>
          <cell r="D59">
            <v>2044667524</v>
          </cell>
          <cell r="E59">
            <v>133957476</v>
          </cell>
          <cell r="F59">
            <v>523353132</v>
          </cell>
        </row>
        <row r="60">
          <cell r="B60">
            <v>43954</v>
          </cell>
          <cell r="C60">
            <v>12894</v>
          </cell>
          <cell r="D60">
            <v>1931954116</v>
          </cell>
          <cell r="E60">
            <v>166255236</v>
          </cell>
          <cell r="F60">
            <v>566742876</v>
          </cell>
        </row>
        <row r="61">
          <cell r="B61">
            <v>42644</v>
          </cell>
          <cell r="C61">
            <v>11484</v>
          </cell>
          <cell r="D61">
            <v>1818510736</v>
          </cell>
          <cell r="E61">
            <v>131882256</v>
          </cell>
          <cell r="F61">
            <v>489723696</v>
          </cell>
        </row>
        <row r="62">
          <cell r="B62">
            <v>39325</v>
          </cell>
          <cell r="C62">
            <v>10690</v>
          </cell>
          <cell r="D62">
            <v>1546455625</v>
          </cell>
          <cell r="E62">
            <v>114276100</v>
          </cell>
          <cell r="F62">
            <v>420384250</v>
          </cell>
        </row>
        <row r="63">
          <cell r="B63">
            <v>42105</v>
          </cell>
          <cell r="C63">
            <v>11947</v>
          </cell>
          <cell r="D63">
            <v>1772831025</v>
          </cell>
          <cell r="E63">
            <v>142730809</v>
          </cell>
          <cell r="F63">
            <v>503028435</v>
          </cell>
        </row>
        <row r="64">
          <cell r="B64">
            <v>42519</v>
          </cell>
          <cell r="C64">
            <v>11599</v>
          </cell>
          <cell r="D64">
            <v>1807865361</v>
          </cell>
          <cell r="E64">
            <v>134536801</v>
          </cell>
          <cell r="F64">
            <v>493177881</v>
          </cell>
        </row>
        <row r="65">
          <cell r="B65">
            <v>39394</v>
          </cell>
          <cell r="C65">
            <v>11272</v>
          </cell>
          <cell r="D65">
            <v>1551887236</v>
          </cell>
          <cell r="E65">
            <v>127057984</v>
          </cell>
          <cell r="F65">
            <v>444049168</v>
          </cell>
        </row>
        <row r="66">
          <cell r="B66">
            <v>42266</v>
          </cell>
          <cell r="C66">
            <v>12202</v>
          </cell>
          <cell r="D66">
            <v>1786414756</v>
          </cell>
          <cell r="E66">
            <v>148888804</v>
          </cell>
          <cell r="F66">
            <v>515729732</v>
          </cell>
        </row>
        <row r="67">
          <cell r="B67">
            <v>43100</v>
          </cell>
          <cell r="C67">
            <v>11240</v>
          </cell>
          <cell r="D67">
            <v>1857610000</v>
          </cell>
          <cell r="E67">
            <v>126337600</v>
          </cell>
          <cell r="F67">
            <v>484444000</v>
          </cell>
        </row>
        <row r="68">
          <cell r="B68">
            <v>45779</v>
          </cell>
          <cell r="C68">
            <v>13012</v>
          </cell>
          <cell r="D68">
            <v>2095716841</v>
          </cell>
          <cell r="E68">
            <v>169312144</v>
          </cell>
          <cell r="F68">
            <v>595676348</v>
          </cell>
        </row>
        <row r="69">
          <cell r="B69">
            <v>48000</v>
          </cell>
          <cell r="C69">
            <v>12707</v>
          </cell>
          <cell r="D69">
            <v>2304000000</v>
          </cell>
          <cell r="E69">
            <v>161467849</v>
          </cell>
          <cell r="F69">
            <v>609936000</v>
          </cell>
        </row>
        <row r="70">
          <cell r="B70">
            <v>46900</v>
          </cell>
          <cell r="C70">
            <v>12800</v>
          </cell>
          <cell r="D70">
            <v>2199610000</v>
          </cell>
          <cell r="E70">
            <v>163840000</v>
          </cell>
          <cell r="F70">
            <v>600320000</v>
          </cell>
        </row>
        <row r="71">
          <cell r="B71">
            <v>52600</v>
          </cell>
          <cell r="C71">
            <v>13750</v>
          </cell>
          <cell r="D71">
            <v>2766760000</v>
          </cell>
          <cell r="E71">
            <v>189062500</v>
          </cell>
          <cell r="F71">
            <v>723250000</v>
          </cell>
        </row>
        <row r="72">
          <cell r="B72">
            <v>49000</v>
          </cell>
          <cell r="C72">
            <v>13397</v>
          </cell>
          <cell r="D72">
            <v>2401000000</v>
          </cell>
          <cell r="E72">
            <v>179479609</v>
          </cell>
          <cell r="F72">
            <v>656453000</v>
          </cell>
        </row>
        <row r="73">
          <cell r="B73">
            <v>44300</v>
          </cell>
          <cell r="C73">
            <v>11437</v>
          </cell>
          <cell r="D73">
            <v>1962490000</v>
          </cell>
          <cell r="E73">
            <v>130804969</v>
          </cell>
          <cell r="F73">
            <v>506659100</v>
          </cell>
        </row>
        <row r="74">
          <cell r="B74">
            <v>41200</v>
          </cell>
          <cell r="C74">
            <v>12006</v>
          </cell>
          <cell r="D74">
            <v>1697440000</v>
          </cell>
          <cell r="E74">
            <v>144144036</v>
          </cell>
          <cell r="F74">
            <v>494647200</v>
          </cell>
        </row>
        <row r="75">
          <cell r="B75">
            <v>42000</v>
          </cell>
          <cell r="C75">
            <v>11877</v>
          </cell>
          <cell r="D75">
            <v>1764000000</v>
          </cell>
          <cell r="E75">
            <v>141063129</v>
          </cell>
          <cell r="F75">
            <v>498834000</v>
          </cell>
        </row>
        <row r="76">
          <cell r="B76">
            <v>42200</v>
          </cell>
          <cell r="C76">
            <v>11637</v>
          </cell>
          <cell r="D76">
            <v>1780840000</v>
          </cell>
          <cell r="E76">
            <v>135419769</v>
          </cell>
          <cell r="F76">
            <v>491081400</v>
          </cell>
        </row>
        <row r="77">
          <cell r="B77">
            <v>40700</v>
          </cell>
          <cell r="C77">
            <v>11571</v>
          </cell>
          <cell r="D77">
            <v>1656490000</v>
          </cell>
          <cell r="E77">
            <v>133888041</v>
          </cell>
          <cell r="F77">
            <v>470939700</v>
          </cell>
        </row>
        <row r="78">
          <cell r="B78">
            <v>43600</v>
          </cell>
          <cell r="C78">
            <v>11256</v>
          </cell>
          <cell r="D78">
            <v>1900960000</v>
          </cell>
          <cell r="E78">
            <v>126697536</v>
          </cell>
          <cell r="F78">
            <v>490761600</v>
          </cell>
        </row>
        <row r="79">
          <cell r="B79">
            <v>43800</v>
          </cell>
          <cell r="C79">
            <v>11790</v>
          </cell>
          <cell r="D79">
            <v>1918440000</v>
          </cell>
          <cell r="E79">
            <v>139004100</v>
          </cell>
          <cell r="F79">
            <v>516402000</v>
          </cell>
        </row>
        <row r="80">
          <cell r="B80">
            <v>46100</v>
          </cell>
          <cell r="C80">
            <v>13766</v>
          </cell>
          <cell r="D80">
            <v>2125210000</v>
          </cell>
          <cell r="E80">
            <v>189502756</v>
          </cell>
          <cell r="F80">
            <v>634612600</v>
          </cell>
        </row>
        <row r="81">
          <cell r="B81">
            <v>52000</v>
          </cell>
          <cell r="C81">
            <v>13804</v>
          </cell>
          <cell r="D81">
            <v>2704000000</v>
          </cell>
          <cell r="E81">
            <v>190550416</v>
          </cell>
          <cell r="F81">
            <v>717808000</v>
          </cell>
        </row>
        <row r="82">
          <cell r="B82">
            <v>49900</v>
          </cell>
          <cell r="C82">
            <v>13714</v>
          </cell>
          <cell r="D82">
            <v>2490010000</v>
          </cell>
          <cell r="E82">
            <v>188073796</v>
          </cell>
          <cell r="F82">
            <v>684328600</v>
          </cell>
        </row>
        <row r="83">
          <cell r="B83">
            <v>51100</v>
          </cell>
          <cell r="C83">
            <v>14497</v>
          </cell>
          <cell r="D83">
            <v>2611210000</v>
          </cell>
          <cell r="E83">
            <v>210163009</v>
          </cell>
          <cell r="F83">
            <v>740796700</v>
          </cell>
        </row>
        <row r="84">
          <cell r="B84">
            <v>43900</v>
          </cell>
          <cell r="C84">
            <v>12417</v>
          </cell>
          <cell r="D84">
            <v>1927210000</v>
          </cell>
          <cell r="E84">
            <v>154181889</v>
          </cell>
          <cell r="F84">
            <v>545106300</v>
          </cell>
        </row>
        <row r="85">
          <cell r="B85">
            <v>42200</v>
          </cell>
          <cell r="C85">
            <v>11110</v>
          </cell>
          <cell r="D85">
            <v>1780840000</v>
          </cell>
          <cell r="E85">
            <v>123432100</v>
          </cell>
          <cell r="F85">
            <v>468842000</v>
          </cell>
        </row>
        <row r="86">
          <cell r="B86">
            <v>40600</v>
          </cell>
          <cell r="C86">
            <v>11121</v>
          </cell>
          <cell r="D86">
            <v>1648360000</v>
          </cell>
          <cell r="E86">
            <v>123676641</v>
          </cell>
          <cell r="F86">
            <v>451512600</v>
          </cell>
        </row>
        <row r="87">
          <cell r="B87">
            <v>42200</v>
          </cell>
          <cell r="C87">
            <v>12099</v>
          </cell>
          <cell r="D87">
            <v>1780840000</v>
          </cell>
          <cell r="E87">
            <v>146385801</v>
          </cell>
          <cell r="F87">
            <v>510577800</v>
          </cell>
        </row>
        <row r="88">
          <cell r="B88">
            <v>41100</v>
          </cell>
          <cell r="C88">
            <v>11145</v>
          </cell>
          <cell r="D88">
            <v>1689210000</v>
          </cell>
          <cell r="E88">
            <v>124211025</v>
          </cell>
          <cell r="F88">
            <v>458059500</v>
          </cell>
        </row>
        <row r="89">
          <cell r="B89">
            <v>40564</v>
          </cell>
          <cell r="C89">
            <v>11108</v>
          </cell>
          <cell r="D89">
            <v>1645438096</v>
          </cell>
          <cell r="E89">
            <v>123387664</v>
          </cell>
          <cell r="F89">
            <v>450584912</v>
          </cell>
        </row>
        <row r="90">
          <cell r="B90">
            <v>42571</v>
          </cell>
          <cell r="C90">
            <v>11256</v>
          </cell>
          <cell r="D90">
            <v>1812290041</v>
          </cell>
          <cell r="E90">
            <v>126697536</v>
          </cell>
          <cell r="F90">
            <v>479179176</v>
          </cell>
        </row>
        <row r="91">
          <cell r="B91">
            <v>42791</v>
          </cell>
          <cell r="C91">
            <v>11790</v>
          </cell>
          <cell r="D91">
            <v>1831069681</v>
          </cell>
          <cell r="E91">
            <v>139004100</v>
          </cell>
          <cell r="F91">
            <v>504505890</v>
          </cell>
        </row>
        <row r="92">
          <cell r="B92">
            <v>45647</v>
          </cell>
          <cell r="C92">
            <v>13766</v>
          </cell>
          <cell r="D92">
            <v>2083648609</v>
          </cell>
          <cell r="E92">
            <v>189502756</v>
          </cell>
          <cell r="F92">
            <v>628376602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row r="3">
          <cell r="C3" t="str">
            <v>January</v>
          </cell>
          <cell r="D3" t="str">
            <v>February</v>
          </cell>
          <cell r="E3" t="str">
            <v>CTD</v>
          </cell>
          <cell r="F3" t="str">
            <v>March</v>
          </cell>
          <cell r="G3" t="str">
            <v>CTD</v>
          </cell>
          <cell r="H3" t="str">
            <v>April</v>
          </cell>
          <cell r="I3" t="str">
            <v>CTD</v>
          </cell>
          <cell r="J3" t="str">
            <v>May</v>
          </cell>
          <cell r="K3" t="str">
            <v>CTD</v>
          </cell>
          <cell r="L3" t="str">
            <v>June</v>
          </cell>
          <cell r="M3" t="str">
            <v>CTD</v>
          </cell>
          <cell r="N3" t="str">
            <v>July</v>
          </cell>
          <cell r="O3" t="str">
            <v>CTD</v>
          </cell>
          <cell r="P3" t="str">
            <v>August</v>
          </cell>
          <cell r="Q3" t="str">
            <v>CTD</v>
          </cell>
          <cell r="R3" t="str">
            <v>September</v>
          </cell>
          <cell r="S3" t="str">
            <v>CTD</v>
          </cell>
          <cell r="T3" t="str">
            <v>October</v>
          </cell>
          <cell r="U3" t="str">
            <v>CTD</v>
          </cell>
          <cell r="V3" t="str">
            <v>November</v>
          </cell>
          <cell r="W3" t="str">
            <v>CTD</v>
          </cell>
          <cell r="X3" t="str">
            <v>Décember</v>
          </cell>
          <cell r="Y3" t="str">
            <v>YTD</v>
          </cell>
        </row>
        <row r="5">
          <cell r="B5">
            <v>2000</v>
          </cell>
        </row>
        <row r="6">
          <cell r="B6" t="str">
            <v>Mortality used</v>
          </cell>
          <cell r="C6">
            <v>52400</v>
          </cell>
          <cell r="D6">
            <v>47465</v>
          </cell>
          <cell r="E6">
            <v>99865</v>
          </cell>
          <cell r="G6">
            <v>0</v>
          </cell>
          <cell r="I6">
            <v>0</v>
          </cell>
          <cell r="K6">
            <v>0</v>
          </cell>
          <cell r="M6">
            <v>0</v>
          </cell>
          <cell r="O6">
            <v>0</v>
          </cell>
          <cell r="Q6">
            <v>0</v>
          </cell>
          <cell r="S6">
            <v>0</v>
          </cell>
          <cell r="U6">
            <v>0</v>
          </cell>
          <cell r="W6">
            <v>0</v>
          </cell>
          <cell r="Y6">
            <v>0</v>
          </cell>
        </row>
        <row r="7">
          <cell r="B7" t="str">
            <v>Funerals PC 01/01/1996</v>
          </cell>
          <cell r="C7">
            <v>12339</v>
          </cell>
          <cell r="D7">
            <v>11214</v>
          </cell>
          <cell r="E7">
            <v>23553</v>
          </cell>
          <cell r="F7">
            <v>12319</v>
          </cell>
          <cell r="G7">
            <v>35872</v>
          </cell>
          <cell r="H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row>
        <row r="8">
          <cell r="B8" t="str">
            <v>PDM PC 01/01/1996</v>
          </cell>
          <cell r="C8">
            <v>0.23547709923664123</v>
          </cell>
          <cell r="D8">
            <v>0.23625829558622144</v>
          </cell>
          <cell r="E8">
            <v>0.2358483953337005</v>
          </cell>
          <cell r="F8">
            <v>0</v>
          </cell>
          <cell r="G8">
            <v>0</v>
          </cell>
          <cell r="H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row>
        <row r="9">
          <cell r="B9" t="str">
            <v>Funerals acq. 1996</v>
          </cell>
          <cell r="C9">
            <v>276</v>
          </cell>
          <cell r="D9">
            <v>208</v>
          </cell>
          <cell r="E9">
            <v>484</v>
          </cell>
          <cell r="F9">
            <v>239</v>
          </cell>
          <cell r="G9">
            <v>723</v>
          </cell>
          <cell r="H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row>
        <row r="10">
          <cell r="B10" t="str">
            <v>PDM PC + acquisitions 1996</v>
          </cell>
          <cell r="C10">
            <v>0.2407442748091603</v>
          </cell>
          <cell r="D10">
            <v>0.24064047192668281</v>
          </cell>
          <cell r="E10">
            <v>0.24069493816652482</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row>
        <row r="11">
          <cell r="B11" t="str">
            <v>Funerals acq. 1997</v>
          </cell>
          <cell r="C11">
            <v>543</v>
          </cell>
          <cell r="D11">
            <v>470</v>
          </cell>
          <cell r="E11">
            <v>1013</v>
          </cell>
          <cell r="F11">
            <v>486</v>
          </cell>
          <cell r="G11">
            <v>1499</v>
          </cell>
          <cell r="H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row>
        <row r="12">
          <cell r="B12" t="str">
            <v>PDM PC + acq. 1996 et 1997</v>
          </cell>
          <cell r="C12">
            <v>0.25110687022900763</v>
          </cell>
          <cell r="D12">
            <v>0.25054250500368691</v>
          </cell>
          <cell r="E12">
            <v>0.25083863215340713</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row>
        <row r="13">
          <cell r="B13" t="str">
            <v>Funerals acq. 1998</v>
          </cell>
          <cell r="C13">
            <v>589</v>
          </cell>
          <cell r="D13">
            <v>534</v>
          </cell>
          <cell r="E13">
            <v>1123</v>
          </cell>
          <cell r="F13">
            <v>587</v>
          </cell>
          <cell r="G13">
            <v>1710</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row>
        <row r="14">
          <cell r="B14" t="str">
            <v>PDM PC + acq. 1996, 1997, 1998</v>
          </cell>
          <cell r="C14">
            <v>0.26234732824427481</v>
          </cell>
          <cell r="D14">
            <v>0.26179290003160222</v>
          </cell>
          <cell r="E14">
            <v>0.26208381314774948</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row>
        <row r="15">
          <cell r="B15" t="str">
            <v>Funerals acq. 1999</v>
          </cell>
          <cell r="C15">
            <v>300</v>
          </cell>
          <cell r="D15">
            <v>221</v>
          </cell>
          <cell r="E15">
            <v>521</v>
          </cell>
          <cell r="F15">
            <v>277</v>
          </cell>
          <cell r="G15">
            <v>798</v>
          </cell>
          <cell r="H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row>
        <row r="16">
          <cell r="B16" t="str">
            <v>PDM PC + acqu. 1999 + before acqu.1999</v>
          </cell>
          <cell r="C16">
            <v>0.26807251908396945</v>
          </cell>
          <cell r="D16">
            <v>0.26644896239334248</v>
          </cell>
          <cell r="E16">
            <v>0.26730085615581034</v>
          </cell>
          <cell r="F16" t="e">
            <v>#DIV/0!</v>
          </cell>
          <cell r="G16" t="e">
            <v>#VALUE!</v>
          </cell>
          <cell r="H16" t="e">
            <v>#VALUE!</v>
          </cell>
          <cell r="I16" t="e">
            <v>#VALUE!</v>
          </cell>
          <cell r="J16" t="e">
            <v>#VALUE!</v>
          </cell>
          <cell r="K16" t="e">
            <v>#VALUE!</v>
          </cell>
          <cell r="L16" t="e">
            <v>#VALUE!</v>
          </cell>
          <cell r="M16" t="e">
            <v>#VALUE!</v>
          </cell>
          <cell r="N16" t="e">
            <v>#VALUE!</v>
          </cell>
          <cell r="O16" t="e">
            <v>#VALUE!</v>
          </cell>
          <cell r="P16" t="e">
            <v>#VALUE!</v>
          </cell>
          <cell r="Q16" t="e">
            <v>#VALUE!</v>
          </cell>
          <cell r="R16" t="e">
            <v>#VALUE!</v>
          </cell>
          <cell r="S16" t="e">
            <v>#VALUE!</v>
          </cell>
          <cell r="T16" t="e">
            <v>#VALUE!</v>
          </cell>
          <cell r="U16" t="e">
            <v>#VALUE!</v>
          </cell>
          <cell r="V16" t="e">
            <v>#VALUE!</v>
          </cell>
          <cell r="W16" t="e">
            <v>#VALUE!</v>
          </cell>
          <cell r="X16" t="e">
            <v>#VALUE!</v>
          </cell>
          <cell r="Y16" t="e">
            <v>#VALUE!</v>
          </cell>
        </row>
        <row r="17">
          <cell r="B17" t="str">
            <v>Funerals acq. 2000</v>
          </cell>
          <cell r="C17">
            <v>0</v>
          </cell>
        </row>
        <row r="18">
          <cell r="B18" t="str">
            <v>PDM PC + all acquisitions</v>
          </cell>
          <cell r="C18">
            <v>14047</v>
          </cell>
          <cell r="D18">
            <v>0</v>
          </cell>
          <cell r="E18">
            <v>0</v>
          </cell>
          <cell r="F18">
            <v>0</v>
          </cell>
          <cell r="G18">
            <v>0</v>
          </cell>
          <cell r="H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row>
        <row r="20">
          <cell r="B20">
            <v>1999</v>
          </cell>
        </row>
        <row r="21">
          <cell r="B21" t="str">
            <v>Mortality used</v>
          </cell>
          <cell r="C21">
            <v>52000</v>
          </cell>
          <cell r="D21">
            <v>49900</v>
          </cell>
          <cell r="E21">
            <v>101900</v>
          </cell>
          <cell r="F21">
            <v>51100</v>
          </cell>
          <cell r="G21">
            <v>153000</v>
          </cell>
          <cell r="H21">
            <v>43900</v>
          </cell>
          <cell r="I21">
            <v>196900</v>
          </cell>
          <cell r="J21">
            <v>42200</v>
          </cell>
          <cell r="K21">
            <v>239100</v>
          </cell>
          <cell r="L21">
            <v>40600</v>
          </cell>
          <cell r="M21">
            <v>279700</v>
          </cell>
          <cell r="N21">
            <v>42200</v>
          </cell>
          <cell r="O21">
            <v>321900</v>
          </cell>
          <cell r="P21">
            <v>41500</v>
          </cell>
          <cell r="Q21">
            <v>363400</v>
          </cell>
          <cell r="R21">
            <v>40300</v>
          </cell>
          <cell r="S21">
            <v>403700</v>
          </cell>
          <cell r="T21">
            <v>43800</v>
          </cell>
          <cell r="U21">
            <v>447500</v>
          </cell>
          <cell r="V21">
            <v>43900</v>
          </cell>
          <cell r="W21">
            <v>491400</v>
          </cell>
          <cell r="X21">
            <v>50200</v>
          </cell>
          <cell r="Y21">
            <v>541600</v>
          </cell>
        </row>
        <row r="22">
          <cell r="B22" t="str">
            <v>Funerals PC 01/01/1996</v>
          </cell>
          <cell r="C22">
            <v>12455</v>
          </cell>
          <cell r="D22">
            <v>12183</v>
          </cell>
          <cell r="E22">
            <v>24638</v>
          </cell>
          <cell r="F22">
            <v>13019</v>
          </cell>
          <cell r="G22">
            <v>37657</v>
          </cell>
          <cell r="H22">
            <v>11157</v>
          </cell>
          <cell r="I22">
            <v>48814</v>
          </cell>
          <cell r="J22">
            <v>9865</v>
          </cell>
          <cell r="K22">
            <v>58679</v>
          </cell>
          <cell r="L22">
            <v>9902</v>
          </cell>
          <cell r="M22">
            <v>68581</v>
          </cell>
          <cell r="N22">
            <v>10825</v>
          </cell>
          <cell r="O22">
            <v>79406</v>
          </cell>
          <cell r="P22">
            <v>9938</v>
          </cell>
          <cell r="Q22">
            <v>89344</v>
          </cell>
          <cell r="R22">
            <v>9965</v>
          </cell>
          <cell r="S22">
            <v>99309</v>
          </cell>
          <cell r="T22">
            <v>10014</v>
          </cell>
          <cell r="U22">
            <v>109323</v>
          </cell>
          <cell r="V22">
            <v>10261</v>
          </cell>
          <cell r="W22">
            <v>119584</v>
          </cell>
          <cell r="X22">
            <v>11738</v>
          </cell>
          <cell r="Y22">
            <v>131322</v>
          </cell>
        </row>
        <row r="23">
          <cell r="B23" t="str">
            <v>PDM PC 01/01/1996</v>
          </cell>
          <cell r="C23">
            <v>0.23951923076923076</v>
          </cell>
          <cell r="D23">
            <v>0.24414829659318638</v>
          </cell>
          <cell r="E23">
            <v>0.24178606476938175</v>
          </cell>
          <cell r="F23">
            <v>0.25477495107632092</v>
          </cell>
          <cell r="G23">
            <v>0.24612418300653593</v>
          </cell>
          <cell r="H23">
            <v>0.25414578587699316</v>
          </cell>
          <cell r="I23">
            <v>0.24791264601320467</v>
          </cell>
          <cell r="J23">
            <v>0.23376777251184835</v>
          </cell>
          <cell r="K23">
            <v>0.24541614387285654</v>
          </cell>
          <cell r="L23">
            <v>0.24389162561576355</v>
          </cell>
          <cell r="M23">
            <v>0.24519485162674293</v>
          </cell>
          <cell r="N23">
            <v>0.25651658767772512</v>
          </cell>
          <cell r="O23">
            <v>0.24667909288598944</v>
          </cell>
          <cell r="P23">
            <v>0.23946987951807228</v>
          </cell>
          <cell r="Q23">
            <v>0.24585580627407816</v>
          </cell>
          <cell r="R23">
            <v>0.24727047146401984</v>
          </cell>
          <cell r="S23">
            <v>0.2459970274956651</v>
          </cell>
          <cell r="T23">
            <v>0.22863013698630136</v>
          </cell>
          <cell r="U23">
            <v>0.24429720670391061</v>
          </cell>
          <cell r="V23">
            <v>0.23373576309794988</v>
          </cell>
          <cell r="W23">
            <v>0.24335368335368335</v>
          </cell>
          <cell r="X23">
            <v>0.23382470119521911</v>
          </cell>
          <cell r="Y23">
            <v>0.24247045790251107</v>
          </cell>
        </row>
        <row r="24">
          <cell r="B24" t="str">
            <v>Funerals acq. 1996</v>
          </cell>
          <cell r="C24">
            <v>263</v>
          </cell>
          <cell r="D24">
            <v>268</v>
          </cell>
          <cell r="E24">
            <v>531</v>
          </cell>
          <cell r="F24">
            <v>266</v>
          </cell>
          <cell r="G24">
            <v>797</v>
          </cell>
          <cell r="H24">
            <v>212</v>
          </cell>
          <cell r="I24">
            <v>1009</v>
          </cell>
          <cell r="J24">
            <v>206</v>
          </cell>
          <cell r="K24">
            <v>1215</v>
          </cell>
          <cell r="L24">
            <v>219</v>
          </cell>
          <cell r="M24">
            <v>1434</v>
          </cell>
          <cell r="N24">
            <v>225</v>
          </cell>
          <cell r="O24">
            <v>1659</v>
          </cell>
          <cell r="P24">
            <v>207</v>
          </cell>
          <cell r="Q24">
            <v>1866</v>
          </cell>
          <cell r="R24">
            <v>207</v>
          </cell>
          <cell r="S24">
            <v>2073</v>
          </cell>
          <cell r="T24">
            <v>187</v>
          </cell>
          <cell r="U24">
            <v>2260</v>
          </cell>
          <cell r="V24">
            <v>224</v>
          </cell>
          <cell r="W24">
            <v>2484</v>
          </cell>
          <cell r="X24">
            <v>254</v>
          </cell>
          <cell r="Y24">
            <v>2738</v>
          </cell>
        </row>
        <row r="25">
          <cell r="B25" t="str">
            <v>PDM PC + acquisitions 1996</v>
          </cell>
          <cell r="C25">
            <v>0.24457692307692308</v>
          </cell>
          <cell r="D25">
            <v>0.24951903807615231</v>
          </cell>
          <cell r="E25">
            <v>0.24699705593719332</v>
          </cell>
          <cell r="F25">
            <v>0.25998043052837572</v>
          </cell>
          <cell r="G25">
            <v>0.25133333333333335</v>
          </cell>
          <cell r="H25">
            <v>0.25897494305239183</v>
          </cell>
          <cell r="I25">
            <v>0.25303707465718639</v>
          </cell>
          <cell r="J25">
            <v>0.23864928909952607</v>
          </cell>
          <cell r="K25">
            <v>0.25049769970723545</v>
          </cell>
          <cell r="L25">
            <v>0.24928571428571428</v>
          </cell>
          <cell r="M25">
            <v>0.25032177332856631</v>
          </cell>
          <cell r="N25">
            <v>0.2618483412322275</v>
          </cell>
          <cell r="O25">
            <v>0.25183286735010874</v>
          </cell>
          <cell r="P25">
            <v>0.24445783132530122</v>
          </cell>
          <cell r="Q25">
            <v>0.25099064391854703</v>
          </cell>
          <cell r="R25">
            <v>0.25240694789081886</v>
          </cell>
          <cell r="S25">
            <v>0.25113202873420859</v>
          </cell>
          <cell r="T25">
            <v>0.23289954337899543</v>
          </cell>
          <cell r="U25">
            <v>0.24934748603351956</v>
          </cell>
          <cell r="V25">
            <v>0.2388382687927107</v>
          </cell>
          <cell r="W25">
            <v>0.2484086284086284</v>
          </cell>
          <cell r="X25">
            <v>0.23888446215139442</v>
          </cell>
          <cell r="Y25">
            <v>0.24752584933530281</v>
          </cell>
        </row>
        <row r="26">
          <cell r="B26" t="str">
            <v>Funerals acq. 1997</v>
          </cell>
          <cell r="C26">
            <v>489</v>
          </cell>
          <cell r="D26">
            <v>523</v>
          </cell>
          <cell r="E26">
            <v>1012</v>
          </cell>
          <cell r="F26">
            <v>495</v>
          </cell>
          <cell r="G26">
            <v>1507</v>
          </cell>
          <cell r="H26">
            <v>424</v>
          </cell>
          <cell r="I26">
            <v>1931</v>
          </cell>
          <cell r="J26">
            <v>433</v>
          </cell>
          <cell r="K26">
            <v>2364</v>
          </cell>
          <cell r="L26">
            <v>391</v>
          </cell>
          <cell r="M26">
            <v>2755</v>
          </cell>
          <cell r="N26">
            <v>409</v>
          </cell>
          <cell r="O26">
            <v>3164</v>
          </cell>
          <cell r="P26">
            <v>422</v>
          </cell>
          <cell r="Q26">
            <v>3586</v>
          </cell>
          <cell r="R26">
            <v>390</v>
          </cell>
          <cell r="S26">
            <v>3976</v>
          </cell>
          <cell r="T26">
            <v>464</v>
          </cell>
          <cell r="U26">
            <v>4440</v>
          </cell>
          <cell r="V26">
            <v>450</v>
          </cell>
          <cell r="W26">
            <v>4890</v>
          </cell>
          <cell r="X26">
            <v>496</v>
          </cell>
          <cell r="Y26">
            <v>5386</v>
          </cell>
        </row>
        <row r="27">
          <cell r="B27" t="str">
            <v>PDM PC + acq. 1996 et 1997</v>
          </cell>
          <cell r="C27">
            <v>0.25398076923076923</v>
          </cell>
          <cell r="D27">
            <v>0.26</v>
          </cell>
          <cell r="E27">
            <v>0.25692836113837098</v>
          </cell>
          <cell r="F27">
            <v>0.26966731898238749</v>
          </cell>
          <cell r="G27">
            <v>0.26118300653594773</v>
          </cell>
          <cell r="H27">
            <v>0.26863325740318905</v>
          </cell>
          <cell r="I27">
            <v>0.26284408329101067</v>
          </cell>
          <cell r="J27">
            <v>0.24890995260663507</v>
          </cell>
          <cell r="K27">
            <v>0.26038477624424927</v>
          </cell>
          <cell r="L27">
            <v>0.25891625615763547</v>
          </cell>
          <cell r="M27">
            <v>0.26017161244190201</v>
          </cell>
          <cell r="N27">
            <v>0.27154028436018957</v>
          </cell>
          <cell r="O27">
            <v>0.26166200683442065</v>
          </cell>
          <cell r="P27">
            <v>0.25462650602409637</v>
          </cell>
          <cell r="Q27">
            <v>0.26085855806274078</v>
          </cell>
          <cell r="R27">
            <v>0.26208436724565759</v>
          </cell>
          <cell r="S27">
            <v>0.26098092643051773</v>
          </cell>
          <cell r="T27">
            <v>0.24349315068493152</v>
          </cell>
          <cell r="U27">
            <v>0.25926927374301678</v>
          </cell>
          <cell r="V27">
            <v>0.24908883826879272</v>
          </cell>
          <cell r="W27">
            <v>0.25835978835978834</v>
          </cell>
          <cell r="X27">
            <v>0.24876494023904383</v>
          </cell>
          <cell r="Y27">
            <v>0.25747045790251105</v>
          </cell>
        </row>
        <row r="28">
          <cell r="B28" t="str">
            <v>Funerals acq. 1998</v>
          </cell>
          <cell r="C28">
            <v>512</v>
          </cell>
          <cell r="D28">
            <v>548</v>
          </cell>
          <cell r="E28">
            <v>1060</v>
          </cell>
          <cell r="F28">
            <v>547</v>
          </cell>
          <cell r="G28">
            <v>1607</v>
          </cell>
          <cell r="H28">
            <v>466</v>
          </cell>
          <cell r="I28">
            <v>2073</v>
          </cell>
          <cell r="J28">
            <v>420</v>
          </cell>
          <cell r="K28">
            <v>2493</v>
          </cell>
          <cell r="L28">
            <v>430</v>
          </cell>
          <cell r="M28">
            <v>2923</v>
          </cell>
          <cell r="N28">
            <v>443</v>
          </cell>
          <cell r="O28">
            <v>3366</v>
          </cell>
          <cell r="P28">
            <v>410</v>
          </cell>
          <cell r="Q28">
            <v>3776</v>
          </cell>
          <cell r="R28">
            <v>388</v>
          </cell>
          <cell r="S28">
            <v>4164</v>
          </cell>
          <cell r="T28">
            <v>435</v>
          </cell>
          <cell r="U28">
            <v>4599</v>
          </cell>
          <cell r="V28">
            <v>468</v>
          </cell>
          <cell r="W28">
            <v>5067</v>
          </cell>
          <cell r="X28">
            <v>548</v>
          </cell>
          <cell r="Y28">
            <v>5615</v>
          </cell>
        </row>
        <row r="29">
          <cell r="B29" t="str">
            <v>PDM PC + acq. 1996, 1997, 1998</v>
          </cell>
          <cell r="C29">
            <v>0.26382692307692307</v>
          </cell>
          <cell r="D29">
            <v>0.27098196392785573</v>
          </cell>
          <cell r="E29">
            <v>0.26733071638861627</v>
          </cell>
          <cell r="F29">
            <v>0.28037181996086108</v>
          </cell>
          <cell r="G29">
            <v>0.27168627450980393</v>
          </cell>
          <cell r="H29">
            <v>0.27924829157175396</v>
          </cell>
          <cell r="I29">
            <v>0.27337227018791266</v>
          </cell>
          <cell r="J29">
            <v>0.25886255924170615</v>
          </cell>
          <cell r="K29">
            <v>0.27081137599330823</v>
          </cell>
          <cell r="L29">
            <v>0.26950738916256156</v>
          </cell>
          <cell r="M29">
            <v>0.27062209510189489</v>
          </cell>
          <cell r="N29">
            <v>0.28203791469194311</v>
          </cell>
          <cell r="O29">
            <v>0.27211867039453247</v>
          </cell>
          <cell r="P29">
            <v>0.26450602409638552</v>
          </cell>
          <cell r="Q29">
            <v>0.27124931205283437</v>
          </cell>
          <cell r="R29">
            <v>0.27171215880893301</v>
          </cell>
          <cell r="S29">
            <v>0.27129551647262817</v>
          </cell>
          <cell r="T29">
            <v>0.25342465753424659</v>
          </cell>
          <cell r="U29">
            <v>0.26954636871508381</v>
          </cell>
          <cell r="V29">
            <v>0.25974943052391797</v>
          </cell>
          <cell r="W29">
            <v>0.2686711436711437</v>
          </cell>
          <cell r="X29">
            <v>0.25968127490039838</v>
          </cell>
          <cell r="Y29">
            <v>0.26783788774002953</v>
          </cell>
        </row>
        <row r="30">
          <cell r="B30" t="str">
            <v>Funerals acq. 1999</v>
          </cell>
          <cell r="C30">
            <v>85</v>
          </cell>
          <cell r="D30">
            <v>192</v>
          </cell>
          <cell r="E30">
            <v>277</v>
          </cell>
          <cell r="F30">
            <v>170</v>
          </cell>
          <cell r="G30">
            <v>447</v>
          </cell>
          <cell r="H30">
            <v>158</v>
          </cell>
          <cell r="I30">
            <v>605</v>
          </cell>
          <cell r="J30">
            <v>186</v>
          </cell>
          <cell r="K30">
            <v>791</v>
          </cell>
          <cell r="L30">
            <v>179</v>
          </cell>
          <cell r="M30">
            <v>970</v>
          </cell>
          <cell r="N30">
            <v>197</v>
          </cell>
          <cell r="O30">
            <v>1167</v>
          </cell>
          <cell r="P30">
            <v>168</v>
          </cell>
          <cell r="Q30">
            <v>1335</v>
          </cell>
          <cell r="R30">
            <v>158</v>
          </cell>
          <cell r="S30">
            <v>1493</v>
          </cell>
          <cell r="T30">
            <v>178</v>
          </cell>
          <cell r="U30">
            <v>1671</v>
          </cell>
          <cell r="V30">
            <v>196</v>
          </cell>
          <cell r="W30">
            <v>1867</v>
          </cell>
          <cell r="X30">
            <v>206</v>
          </cell>
          <cell r="Y30">
            <v>2073</v>
          </cell>
        </row>
        <row r="31">
          <cell r="B31" t="str">
            <v>PDM PC + all acquisitions</v>
          </cell>
          <cell r="C31">
            <v>0.26546153846153847</v>
          </cell>
          <cell r="D31">
            <v>0.27482965931863729</v>
          </cell>
          <cell r="E31">
            <v>0.27004906771344456</v>
          </cell>
          <cell r="F31">
            <v>0.28369863013698632</v>
          </cell>
          <cell r="G31">
            <v>0.27460784313725489</v>
          </cell>
          <cell r="H31">
            <v>0.28284738041002278</v>
          </cell>
          <cell r="I31">
            <v>0.27644489588623666</v>
          </cell>
          <cell r="J31">
            <v>0.26327014218009481</v>
          </cell>
          <cell r="K31">
            <v>0.27411961522375577</v>
          </cell>
          <cell r="L31">
            <v>0.27391625615763548</v>
          </cell>
          <cell r="M31">
            <v>0.27409009653199856</v>
          </cell>
          <cell r="N31">
            <v>0.28670616113744074</v>
          </cell>
          <cell r="O31">
            <v>0.27574401988195091</v>
          </cell>
          <cell r="P31">
            <v>0.26855421686746989</v>
          </cell>
          <cell r="Q31">
            <v>0.27492294991744631</v>
          </cell>
          <cell r="R31">
            <v>0.27563275434243178</v>
          </cell>
          <cell r="S31">
            <v>0.27499380728263562</v>
          </cell>
          <cell r="T31">
            <v>0.25748858447488582</v>
          </cell>
          <cell r="U31">
            <v>0.2732804469273743</v>
          </cell>
          <cell r="V31">
            <v>0.26421412300683372</v>
          </cell>
          <cell r="W31">
            <v>0.27247049247049249</v>
          </cell>
          <cell r="X31">
            <v>0.26378486055776895</v>
          </cell>
          <cell r="Y31">
            <v>0.27166543574593799</v>
          </cell>
        </row>
        <row r="34">
          <cell r="B34">
            <v>1998</v>
          </cell>
        </row>
        <row r="35">
          <cell r="B35" t="str">
            <v>Mortality used</v>
          </cell>
          <cell r="C35">
            <v>48000</v>
          </cell>
          <cell r="D35">
            <v>46900</v>
          </cell>
          <cell r="E35">
            <v>94900</v>
          </cell>
          <cell r="F35">
            <v>52600</v>
          </cell>
          <cell r="G35">
            <v>147500</v>
          </cell>
          <cell r="H35">
            <v>49000</v>
          </cell>
          <cell r="I35">
            <v>196500</v>
          </cell>
          <cell r="J35">
            <v>44300</v>
          </cell>
          <cell r="K35">
            <v>240800</v>
          </cell>
          <cell r="L35">
            <v>41200</v>
          </cell>
          <cell r="M35">
            <v>282000</v>
          </cell>
          <cell r="N35">
            <v>42000</v>
          </cell>
          <cell r="O35">
            <v>324000</v>
          </cell>
          <cell r="P35">
            <v>42200</v>
          </cell>
          <cell r="Q35">
            <v>366200</v>
          </cell>
          <cell r="R35">
            <v>40700</v>
          </cell>
          <cell r="S35">
            <v>406900</v>
          </cell>
          <cell r="T35">
            <v>43600</v>
          </cell>
          <cell r="U35">
            <v>450500</v>
          </cell>
          <cell r="V35">
            <v>43800</v>
          </cell>
          <cell r="W35">
            <v>494300</v>
          </cell>
          <cell r="X35">
            <v>46100</v>
          </cell>
          <cell r="Y35">
            <v>540400</v>
          </cell>
        </row>
        <row r="36">
          <cell r="B36" t="str">
            <v>Funerals PC 01/01/1996</v>
          </cell>
          <cell r="C36">
            <v>12005</v>
          </cell>
          <cell r="D36">
            <v>12067</v>
          </cell>
          <cell r="E36">
            <v>24072</v>
          </cell>
          <cell r="F36">
            <v>12908</v>
          </cell>
          <cell r="G36">
            <v>36980</v>
          </cell>
          <cell r="H36">
            <v>12489</v>
          </cell>
          <cell r="I36">
            <v>49469</v>
          </cell>
          <cell r="J36">
            <v>10531</v>
          </cell>
          <cell r="K36">
            <v>60000</v>
          </cell>
          <cell r="L36">
            <v>11015</v>
          </cell>
          <cell r="M36">
            <v>71015</v>
          </cell>
          <cell r="N36">
            <v>10941</v>
          </cell>
          <cell r="O36">
            <v>81956</v>
          </cell>
          <cell r="P36">
            <v>10638</v>
          </cell>
          <cell r="Q36">
            <v>92594</v>
          </cell>
          <cell r="R36">
            <v>10563</v>
          </cell>
          <cell r="S36">
            <v>103157</v>
          </cell>
          <cell r="T36">
            <v>10159</v>
          </cell>
          <cell r="U36">
            <v>113316</v>
          </cell>
          <cell r="V36">
            <v>10766</v>
          </cell>
          <cell r="W36">
            <v>124082</v>
          </cell>
          <cell r="X36">
            <v>12575</v>
          </cell>
          <cell r="Y36">
            <v>136657</v>
          </cell>
        </row>
        <row r="37">
          <cell r="B37" t="str">
            <v>PDM PC 01/01/1996</v>
          </cell>
          <cell r="C37">
            <v>0.25010416666666668</v>
          </cell>
          <cell r="D37">
            <v>0.25729211087420045</v>
          </cell>
          <cell r="E37">
            <v>0.25365648050579559</v>
          </cell>
          <cell r="F37">
            <v>0.24539923954372622</v>
          </cell>
          <cell r="G37">
            <v>0.25071186440677967</v>
          </cell>
          <cell r="H37">
            <v>0.25487755102040816</v>
          </cell>
          <cell r="I37">
            <v>0.25175063613231552</v>
          </cell>
          <cell r="J37">
            <v>0.23772009029345373</v>
          </cell>
          <cell r="K37">
            <v>0.24916943521594684</v>
          </cell>
          <cell r="L37">
            <v>0.26735436893203884</v>
          </cell>
          <cell r="M37">
            <v>0.25182624113475177</v>
          </cell>
          <cell r="N37">
            <v>0.26050000000000001</v>
          </cell>
          <cell r="O37">
            <v>0.25295061728395063</v>
          </cell>
          <cell r="P37">
            <v>0.25208530805687202</v>
          </cell>
          <cell r="Q37">
            <v>0.25285090114691428</v>
          </cell>
          <cell r="R37">
            <v>0.25953316953316952</v>
          </cell>
          <cell r="S37">
            <v>0.25351929220938807</v>
          </cell>
          <cell r="T37">
            <v>0.23300458715596331</v>
          </cell>
          <cell r="U37">
            <v>0.25153385127635958</v>
          </cell>
          <cell r="V37">
            <v>0.24579908675799086</v>
          </cell>
          <cell r="W37">
            <v>0.25102569289904914</v>
          </cell>
          <cell r="X37">
            <v>0.27277657266811278</v>
          </cell>
          <cell r="Y37">
            <v>0.25288119911176904</v>
          </cell>
        </row>
        <row r="38">
          <cell r="B38" t="str">
            <v>Funerals acq. 1996</v>
          </cell>
          <cell r="C38">
            <v>227</v>
          </cell>
          <cell r="D38">
            <v>227</v>
          </cell>
          <cell r="E38">
            <v>454</v>
          </cell>
          <cell r="F38">
            <v>251</v>
          </cell>
          <cell r="G38">
            <v>705</v>
          </cell>
          <cell r="H38">
            <v>263</v>
          </cell>
          <cell r="I38">
            <v>968</v>
          </cell>
          <cell r="J38">
            <v>234</v>
          </cell>
          <cell r="K38">
            <v>1202</v>
          </cell>
          <cell r="L38">
            <v>245</v>
          </cell>
          <cell r="M38">
            <v>1447</v>
          </cell>
          <cell r="N38">
            <v>219</v>
          </cell>
          <cell r="O38">
            <v>1666</v>
          </cell>
          <cell r="P38">
            <v>234</v>
          </cell>
          <cell r="Q38">
            <v>1900</v>
          </cell>
          <cell r="R38">
            <v>223</v>
          </cell>
          <cell r="S38">
            <v>2123</v>
          </cell>
          <cell r="T38">
            <v>204</v>
          </cell>
          <cell r="U38">
            <v>2327</v>
          </cell>
          <cell r="V38">
            <v>214</v>
          </cell>
          <cell r="W38">
            <v>2541</v>
          </cell>
          <cell r="X38">
            <v>253</v>
          </cell>
          <cell r="Y38">
            <v>2794</v>
          </cell>
        </row>
        <row r="39">
          <cell r="B39" t="str">
            <v>PDM PC + acquisitions 1996</v>
          </cell>
          <cell r="C39">
            <v>0.25483333333333336</v>
          </cell>
          <cell r="D39">
            <v>0.26213219616204692</v>
          </cell>
          <cell r="E39">
            <v>0.25844046364594309</v>
          </cell>
          <cell r="F39">
            <v>0.25017110266159698</v>
          </cell>
          <cell r="G39">
            <v>0.25549152542372883</v>
          </cell>
          <cell r="H39">
            <v>0.26024489795918365</v>
          </cell>
          <cell r="I39">
            <v>0.256676844783715</v>
          </cell>
          <cell r="J39">
            <v>0.24300225733634312</v>
          </cell>
          <cell r="K39">
            <v>0.25416112956810633</v>
          </cell>
          <cell r="L39">
            <v>0.27330097087378641</v>
          </cell>
          <cell r="M39">
            <v>0.25695744680851063</v>
          </cell>
          <cell r="N39">
            <v>0.26571428571428574</v>
          </cell>
          <cell r="O39">
            <v>0.2580925925925926</v>
          </cell>
          <cell r="P39">
            <v>0.25763033175355449</v>
          </cell>
          <cell r="Q39">
            <v>0.25803932277444019</v>
          </cell>
          <cell r="R39">
            <v>0.26501228501228502</v>
          </cell>
          <cell r="S39">
            <v>0.25873679036618336</v>
          </cell>
          <cell r="T39">
            <v>0.23768348623853211</v>
          </cell>
          <cell r="U39">
            <v>0.25669922308546061</v>
          </cell>
          <cell r="V39">
            <v>0.25068493150684934</v>
          </cell>
          <cell r="W39">
            <v>0.2561662957717985</v>
          </cell>
          <cell r="X39">
            <v>0.27826464208242951</v>
          </cell>
          <cell r="Y39">
            <v>0.25805144337527758</v>
          </cell>
        </row>
        <row r="40">
          <cell r="B40" t="str">
            <v>Funerals acq. 1997</v>
          </cell>
          <cell r="C40">
            <v>298</v>
          </cell>
          <cell r="D40">
            <v>292</v>
          </cell>
          <cell r="E40">
            <v>590</v>
          </cell>
          <cell r="F40">
            <v>353</v>
          </cell>
          <cell r="G40">
            <v>943</v>
          </cell>
          <cell r="H40">
            <v>338</v>
          </cell>
          <cell r="I40">
            <v>1281</v>
          </cell>
          <cell r="J40">
            <v>302</v>
          </cell>
          <cell r="K40">
            <v>1583</v>
          </cell>
          <cell r="L40">
            <v>322</v>
          </cell>
          <cell r="M40">
            <v>1905</v>
          </cell>
          <cell r="N40">
            <v>273</v>
          </cell>
          <cell r="O40">
            <v>2178</v>
          </cell>
          <cell r="P40">
            <v>270</v>
          </cell>
          <cell r="Q40">
            <v>2448</v>
          </cell>
          <cell r="R40">
            <v>288</v>
          </cell>
          <cell r="S40">
            <v>2736</v>
          </cell>
          <cell r="T40">
            <v>298</v>
          </cell>
          <cell r="U40">
            <v>3034</v>
          </cell>
          <cell r="V40">
            <v>244</v>
          </cell>
          <cell r="W40">
            <v>3278</v>
          </cell>
          <cell r="X40">
            <v>340</v>
          </cell>
          <cell r="Y40">
            <v>3618</v>
          </cell>
        </row>
        <row r="41">
          <cell r="B41" t="str">
            <v>PDM PC + acq. 1996 et 1997</v>
          </cell>
          <cell r="C41">
            <v>0.26104166666666667</v>
          </cell>
          <cell r="D41">
            <v>0.26835820895522389</v>
          </cell>
          <cell r="E41">
            <v>0.26465753424657534</v>
          </cell>
          <cell r="F41">
            <v>0.25688212927756654</v>
          </cell>
          <cell r="G41">
            <v>0.26188474576271187</v>
          </cell>
          <cell r="H41">
            <v>0.26714285714285713</v>
          </cell>
          <cell r="I41">
            <v>0.26319592875318065</v>
          </cell>
          <cell r="J41">
            <v>0.24981941309255079</v>
          </cell>
          <cell r="K41">
            <v>0.26073504983388707</v>
          </cell>
          <cell r="L41">
            <v>0.28111650485436895</v>
          </cell>
          <cell r="M41">
            <v>0.2637127659574468</v>
          </cell>
          <cell r="N41">
            <v>0.27221428571428574</v>
          </cell>
          <cell r="O41">
            <v>0.26481481481481484</v>
          </cell>
          <cell r="P41">
            <v>0.26402843601895737</v>
          </cell>
          <cell r="Q41">
            <v>0.26472419442927364</v>
          </cell>
          <cell r="R41">
            <v>0.27208845208845212</v>
          </cell>
          <cell r="S41">
            <v>0.26546080117965104</v>
          </cell>
          <cell r="T41">
            <v>0.24451834862385322</v>
          </cell>
          <cell r="U41">
            <v>0.26343396226415094</v>
          </cell>
          <cell r="V41">
            <v>0.25625570776255707</v>
          </cell>
          <cell r="W41">
            <v>0.26279789601456605</v>
          </cell>
          <cell r="X41">
            <v>0.28563991323210414</v>
          </cell>
          <cell r="Y41">
            <v>0.26474648408586232</v>
          </cell>
        </row>
        <row r="42">
          <cell r="B42" t="str">
            <v>Funerals acq. 1998</v>
          </cell>
          <cell r="C42">
            <v>124</v>
          </cell>
          <cell r="D42">
            <v>161</v>
          </cell>
          <cell r="E42">
            <v>285</v>
          </cell>
          <cell r="F42">
            <v>185</v>
          </cell>
          <cell r="G42">
            <v>470</v>
          </cell>
          <cell r="H42">
            <v>254</v>
          </cell>
          <cell r="I42">
            <v>724</v>
          </cell>
          <cell r="J42">
            <v>317</v>
          </cell>
          <cell r="K42">
            <v>1041</v>
          </cell>
          <cell r="L42">
            <v>371</v>
          </cell>
          <cell r="M42">
            <v>1412</v>
          </cell>
          <cell r="N42">
            <v>391</v>
          </cell>
          <cell r="O42">
            <v>1803</v>
          </cell>
          <cell r="P42">
            <v>442</v>
          </cell>
          <cell r="Q42">
            <v>2245</v>
          </cell>
          <cell r="R42">
            <v>444</v>
          </cell>
          <cell r="S42">
            <v>2689</v>
          </cell>
          <cell r="T42">
            <v>542</v>
          </cell>
          <cell r="U42">
            <v>3231</v>
          </cell>
          <cell r="V42">
            <v>513</v>
          </cell>
          <cell r="W42">
            <v>3744</v>
          </cell>
          <cell r="X42">
            <v>598</v>
          </cell>
          <cell r="Y42">
            <v>4342</v>
          </cell>
        </row>
        <row r="43">
          <cell r="B43" t="str">
            <v>PDM PC + all acquisitions</v>
          </cell>
          <cell r="C43">
            <v>0.263625</v>
          </cell>
          <cell r="D43">
            <v>0.27179104477611943</v>
          </cell>
          <cell r="E43">
            <v>0.26766069546891463</v>
          </cell>
          <cell r="F43">
            <v>0.26039923954372624</v>
          </cell>
          <cell r="G43">
            <v>0.26507118644067795</v>
          </cell>
          <cell r="H43">
            <v>0.27232653061224488</v>
          </cell>
          <cell r="I43">
            <v>0.26688040712468192</v>
          </cell>
          <cell r="J43">
            <v>0.25697516930022574</v>
          </cell>
          <cell r="K43">
            <v>0.26505813953488372</v>
          </cell>
          <cell r="L43">
            <v>0.29012135922330096</v>
          </cell>
          <cell r="M43">
            <v>0.26871985815602839</v>
          </cell>
          <cell r="N43">
            <v>0.28152380952380951</v>
          </cell>
          <cell r="O43">
            <v>0.27037962962962964</v>
          </cell>
          <cell r="P43">
            <v>0.27450236966824643</v>
          </cell>
          <cell r="Q43">
            <v>0.2708547241944293</v>
          </cell>
          <cell r="R43">
            <v>0.28299754299754298</v>
          </cell>
          <cell r="S43">
            <v>0.27206930449741951</v>
          </cell>
          <cell r="T43">
            <v>0.25694954128440367</v>
          </cell>
          <cell r="U43">
            <v>0.27060599334073254</v>
          </cell>
          <cell r="V43">
            <v>0.26796803652968038</v>
          </cell>
          <cell r="W43">
            <v>0.27037224357677525</v>
          </cell>
          <cell r="X43">
            <v>0.29861171366594358</v>
          </cell>
          <cell r="Y43">
            <v>0.27278127313101408</v>
          </cell>
        </row>
        <row r="45">
          <cell r="Y45">
            <v>0</v>
          </cell>
        </row>
        <row r="46">
          <cell r="B46">
            <v>1997</v>
          </cell>
        </row>
        <row r="47">
          <cell r="B47" t="str">
            <v>Mortality used</v>
          </cell>
          <cell r="C47">
            <v>59227</v>
          </cell>
          <cell r="D47">
            <v>44788</v>
          </cell>
          <cell r="E47">
            <v>104015</v>
          </cell>
          <cell r="F47">
            <v>45218</v>
          </cell>
          <cell r="G47">
            <v>149233</v>
          </cell>
          <cell r="H47">
            <v>43954</v>
          </cell>
          <cell r="I47">
            <v>193187</v>
          </cell>
          <cell r="J47">
            <v>42644</v>
          </cell>
          <cell r="K47">
            <v>235831</v>
          </cell>
          <cell r="L47">
            <v>39325</v>
          </cell>
          <cell r="M47">
            <v>275156</v>
          </cell>
          <cell r="N47">
            <v>42105</v>
          </cell>
          <cell r="O47">
            <v>317261</v>
          </cell>
          <cell r="P47">
            <v>42519</v>
          </cell>
          <cell r="Q47">
            <v>359780</v>
          </cell>
          <cell r="R47">
            <v>39394</v>
          </cell>
          <cell r="S47">
            <v>399174</v>
          </cell>
          <cell r="T47">
            <v>42266</v>
          </cell>
          <cell r="U47">
            <v>441440</v>
          </cell>
          <cell r="V47">
            <v>43100</v>
          </cell>
          <cell r="W47">
            <v>484540</v>
          </cell>
          <cell r="X47">
            <v>45779</v>
          </cell>
          <cell r="Y47">
            <v>530319</v>
          </cell>
        </row>
        <row r="48">
          <cell r="B48" t="str">
            <v>Funerals PC 01/01/1996</v>
          </cell>
          <cell r="C48">
            <v>17186</v>
          </cell>
          <cell r="D48">
            <v>12411</v>
          </cell>
          <cell r="E48">
            <v>29597</v>
          </cell>
          <cell r="F48">
            <v>11308</v>
          </cell>
          <cell r="G48">
            <v>40905</v>
          </cell>
          <cell r="H48">
            <v>12571</v>
          </cell>
          <cell r="I48">
            <v>53476</v>
          </cell>
          <cell r="J48">
            <v>11190</v>
          </cell>
          <cell r="K48">
            <v>64666</v>
          </cell>
          <cell r="L48">
            <v>10319</v>
          </cell>
          <cell r="M48">
            <v>74985</v>
          </cell>
          <cell r="N48">
            <v>11636</v>
          </cell>
          <cell r="O48">
            <v>86621</v>
          </cell>
          <cell r="P48">
            <v>11297</v>
          </cell>
          <cell r="Q48">
            <v>97918</v>
          </cell>
          <cell r="R48">
            <v>10898</v>
          </cell>
          <cell r="S48">
            <v>108816</v>
          </cell>
          <cell r="T48">
            <v>11739</v>
          </cell>
          <cell r="U48">
            <v>120555</v>
          </cell>
          <cell r="V48">
            <v>10850</v>
          </cell>
          <cell r="W48">
            <v>131405</v>
          </cell>
          <cell r="X48">
            <v>12481</v>
          </cell>
          <cell r="Y48">
            <v>143886</v>
          </cell>
        </row>
        <row r="49">
          <cell r="B49" t="str">
            <v>PDM PC 01/01/1996</v>
          </cell>
          <cell r="C49">
            <v>0.29017171222584293</v>
          </cell>
          <cell r="D49">
            <v>0.27710547468071806</v>
          </cell>
          <cell r="E49">
            <v>0.28454549824544539</v>
          </cell>
          <cell r="F49">
            <v>0.25007740280419299</v>
          </cell>
          <cell r="G49">
            <v>0.2741015727084492</v>
          </cell>
          <cell r="H49">
            <v>0.28600354916503617</v>
          </cell>
          <cell r="I49">
            <v>0.27680951616827221</v>
          </cell>
          <cell r="J49">
            <v>0.2624050276709502</v>
          </cell>
          <cell r="K49">
            <v>0.27420483312202382</v>
          </cell>
          <cell r="L49">
            <v>0.26240305149396059</v>
          </cell>
          <cell r="M49">
            <v>0.27251813516695983</v>
          </cell>
          <cell r="N49">
            <v>0.27635672722954518</v>
          </cell>
          <cell r="O49">
            <v>0.27302757036005054</v>
          </cell>
          <cell r="P49">
            <v>0.2656929843128954</v>
          </cell>
          <cell r="Q49">
            <v>0.27216076491189062</v>
          </cell>
          <cell r="R49">
            <v>0.27664111285982634</v>
          </cell>
          <cell r="S49">
            <v>0.27260292504020806</v>
          </cell>
          <cell r="T49">
            <v>0.27774097383239482</v>
          </cell>
          <cell r="U49">
            <v>0.27309487133019211</v>
          </cell>
          <cell r="V49">
            <v>0.25174013921113692</v>
          </cell>
          <cell r="W49">
            <v>0.27119536054814875</v>
          </cell>
          <cell r="X49">
            <v>0.27263592476899889</v>
          </cell>
          <cell r="Y49">
            <v>0.2713197151148648</v>
          </cell>
        </row>
        <row r="50">
          <cell r="B50" t="str">
            <v>Funerals acq. 1996</v>
          </cell>
          <cell r="C50">
            <v>291</v>
          </cell>
          <cell r="D50">
            <v>222</v>
          </cell>
          <cell r="E50">
            <v>513</v>
          </cell>
          <cell r="F50">
            <v>229</v>
          </cell>
          <cell r="G50">
            <v>742</v>
          </cell>
          <cell r="H50">
            <v>223</v>
          </cell>
          <cell r="I50">
            <v>965</v>
          </cell>
          <cell r="J50">
            <v>215</v>
          </cell>
          <cell r="K50">
            <v>1180</v>
          </cell>
          <cell r="L50">
            <v>210</v>
          </cell>
          <cell r="M50">
            <v>1390</v>
          </cell>
          <cell r="N50">
            <v>195</v>
          </cell>
          <cell r="O50">
            <v>1585</v>
          </cell>
          <cell r="P50">
            <v>198</v>
          </cell>
          <cell r="Q50">
            <v>1783</v>
          </cell>
          <cell r="R50">
            <v>191</v>
          </cell>
          <cell r="S50">
            <v>1974</v>
          </cell>
          <cell r="T50">
            <v>198</v>
          </cell>
          <cell r="U50">
            <v>2172</v>
          </cell>
          <cell r="V50">
            <v>160</v>
          </cell>
          <cell r="W50">
            <v>2332</v>
          </cell>
          <cell r="X50">
            <v>250</v>
          </cell>
          <cell r="Y50">
            <v>2582</v>
          </cell>
        </row>
        <row r="51">
          <cell r="B51" t="str">
            <v>PDM PC + acquisitions 1996</v>
          </cell>
          <cell r="C51">
            <v>0.2950850119033549</v>
          </cell>
          <cell r="D51">
            <v>0.2820621595070108</v>
          </cell>
          <cell r="E51">
            <v>0.28947747920972938</v>
          </cell>
          <cell r="F51">
            <v>0.25514175770710779</v>
          </cell>
          <cell r="G51">
            <v>0.27907366333183681</v>
          </cell>
          <cell r="H51">
            <v>0.29107703508213134</v>
          </cell>
          <cell r="I51">
            <v>0.28180467629809458</v>
          </cell>
          <cell r="J51">
            <v>0.26744676859581651</v>
          </cell>
          <cell r="K51">
            <v>0.27920841619634401</v>
          </cell>
          <cell r="L51">
            <v>0.26774316592498409</v>
          </cell>
          <cell r="M51">
            <v>0.27756981494134236</v>
          </cell>
          <cell r="N51">
            <v>0.28098800617503861</v>
          </cell>
          <cell r="O51">
            <v>0.2780234570274947</v>
          </cell>
          <cell r="P51">
            <v>0.27034972600484491</v>
          </cell>
          <cell r="Q51">
            <v>0.27711657123797878</v>
          </cell>
          <cell r="R51">
            <v>0.2814895669391278</v>
          </cell>
          <cell r="S51">
            <v>0.27754813690270408</v>
          </cell>
          <cell r="T51">
            <v>0.28242559030899539</v>
          </cell>
          <cell r="U51">
            <v>0.27801513229430952</v>
          </cell>
          <cell r="V51">
            <v>0.2554524361948956</v>
          </cell>
          <cell r="W51">
            <v>0.27600817269988032</v>
          </cell>
          <cell r="X51">
            <v>0.27809694401363072</v>
          </cell>
          <cell r="Y51">
            <v>0.27618848278111852</v>
          </cell>
        </row>
        <row r="52">
          <cell r="B52" t="str">
            <v>Funerals acq. 1997</v>
          </cell>
          <cell r="C52">
            <v>1</v>
          </cell>
          <cell r="D52">
            <v>0</v>
          </cell>
          <cell r="E52">
            <v>1</v>
          </cell>
          <cell r="F52">
            <v>4</v>
          </cell>
          <cell r="G52">
            <v>5</v>
          </cell>
          <cell r="H52">
            <v>64</v>
          </cell>
          <cell r="I52">
            <v>69</v>
          </cell>
          <cell r="J52">
            <v>48</v>
          </cell>
          <cell r="K52">
            <v>117</v>
          </cell>
          <cell r="L52">
            <v>114</v>
          </cell>
          <cell r="M52">
            <v>231</v>
          </cell>
          <cell r="N52">
            <v>66</v>
          </cell>
          <cell r="O52">
            <v>297</v>
          </cell>
          <cell r="P52">
            <v>59</v>
          </cell>
          <cell r="Q52">
            <v>356</v>
          </cell>
          <cell r="R52">
            <v>140</v>
          </cell>
          <cell r="S52">
            <v>496</v>
          </cell>
          <cell r="T52">
            <v>225</v>
          </cell>
          <cell r="U52">
            <v>721</v>
          </cell>
          <cell r="V52">
            <v>185</v>
          </cell>
          <cell r="W52">
            <v>906</v>
          </cell>
          <cell r="X52">
            <v>248</v>
          </cell>
          <cell r="Y52">
            <v>1154</v>
          </cell>
        </row>
        <row r="53">
          <cell r="B53" t="str">
            <v>PDM PC + all acquisitions</v>
          </cell>
          <cell r="C53">
            <v>0.29510189609468657</v>
          </cell>
          <cell r="D53">
            <v>0.2820621595070108</v>
          </cell>
          <cell r="E53">
            <v>0.28948709320771043</v>
          </cell>
          <cell r="F53">
            <v>0.25523021805475693</v>
          </cell>
          <cell r="G53">
            <v>0.27910716798563323</v>
          </cell>
          <cell r="H53">
            <v>0.29253310278927969</v>
          </cell>
          <cell r="I53">
            <v>0.28216184318820625</v>
          </cell>
          <cell r="J53">
            <v>0.26857236656974015</v>
          </cell>
          <cell r="K53">
            <v>0.27970453417913677</v>
          </cell>
          <cell r="L53">
            <v>0.27064208518753974</v>
          </cell>
          <cell r="M53">
            <v>0.2784093387024088</v>
          </cell>
          <cell r="N53">
            <v>0.28255551597197481</v>
          </cell>
          <cell r="O53">
            <v>0.27895959478158361</v>
          </cell>
          <cell r="P53">
            <v>0.27173734095345609</v>
          </cell>
          <cell r="Q53">
            <v>0.27810606481738842</v>
          </cell>
          <cell r="R53">
            <v>0.28504340762552671</v>
          </cell>
          <cell r="S53">
            <v>0.27879070280128465</v>
          </cell>
          <cell r="T53">
            <v>0.28774901812331427</v>
          </cell>
          <cell r="U53">
            <v>0.27964842334179052</v>
          </cell>
          <cell r="V53">
            <v>0.25974477958236658</v>
          </cell>
          <cell r="W53">
            <v>0.27787798736946384</v>
          </cell>
          <cell r="X53">
            <v>0.28351427510430549</v>
          </cell>
          <cell r="Y53">
            <v>0.27836453153667889</v>
          </cell>
        </row>
        <row r="56">
          <cell r="B56">
            <v>1996</v>
          </cell>
        </row>
        <row r="57">
          <cell r="B57" t="str">
            <v>Décès INSEE</v>
          </cell>
          <cell r="C57">
            <v>52070</v>
          </cell>
          <cell r="D57">
            <v>46550</v>
          </cell>
          <cell r="E57">
            <v>98620</v>
          </cell>
          <cell r="F57">
            <v>47980</v>
          </cell>
          <cell r="G57">
            <v>146600</v>
          </cell>
          <cell r="H57">
            <v>44610</v>
          </cell>
          <cell r="I57">
            <v>191210</v>
          </cell>
          <cell r="J57">
            <v>43630</v>
          </cell>
          <cell r="K57">
            <v>234840</v>
          </cell>
          <cell r="L57">
            <v>41400</v>
          </cell>
          <cell r="M57">
            <v>276240</v>
          </cell>
          <cell r="N57">
            <v>42430</v>
          </cell>
          <cell r="O57">
            <v>318670</v>
          </cell>
          <cell r="P57">
            <v>39810</v>
          </cell>
          <cell r="Q57">
            <v>358480</v>
          </cell>
          <cell r="R57">
            <v>40660</v>
          </cell>
          <cell r="S57">
            <v>399140</v>
          </cell>
          <cell r="T57">
            <v>42840</v>
          </cell>
          <cell r="U57">
            <v>441980</v>
          </cell>
          <cell r="V57">
            <v>43000</v>
          </cell>
          <cell r="W57">
            <v>484980</v>
          </cell>
          <cell r="X57">
            <v>51680</v>
          </cell>
          <cell r="Y57">
            <v>536660</v>
          </cell>
        </row>
        <row r="58">
          <cell r="B58" t="str">
            <v>Famille Recues</v>
          </cell>
          <cell r="C58">
            <v>15110</v>
          </cell>
          <cell r="D58">
            <v>13192</v>
          </cell>
          <cell r="E58">
            <v>28302</v>
          </cell>
          <cell r="F58">
            <v>12917</v>
          </cell>
          <cell r="G58">
            <v>41219</v>
          </cell>
          <cell r="H58">
            <v>12848</v>
          </cell>
          <cell r="I58">
            <v>54067</v>
          </cell>
          <cell r="J58">
            <v>12174</v>
          </cell>
          <cell r="K58">
            <v>66241</v>
          </cell>
          <cell r="L58">
            <v>11478</v>
          </cell>
          <cell r="M58">
            <v>77719</v>
          </cell>
          <cell r="N58">
            <v>11946</v>
          </cell>
          <cell r="O58">
            <v>89665</v>
          </cell>
          <cell r="P58">
            <v>11336</v>
          </cell>
          <cell r="Q58">
            <v>101001</v>
          </cell>
          <cell r="R58">
            <v>11192</v>
          </cell>
          <cell r="S58">
            <v>112193</v>
          </cell>
          <cell r="T58">
            <v>12246</v>
          </cell>
          <cell r="U58">
            <v>124439</v>
          </cell>
          <cell r="V58">
            <v>11608</v>
          </cell>
          <cell r="W58">
            <v>136047</v>
          </cell>
          <cell r="X58">
            <v>13744</v>
          </cell>
          <cell r="Y58">
            <v>149791</v>
          </cell>
        </row>
        <row r="59">
          <cell r="B59" t="str">
            <v>PDM P. C. (01/01/1996)</v>
          </cell>
          <cell r="C59">
            <v>0.29018628768964855</v>
          </cell>
          <cell r="D59">
            <v>0.28339419978517721</v>
          </cell>
          <cell r="E59">
            <v>0.28698032853376598</v>
          </cell>
          <cell r="F59">
            <v>0.26921634014172574</v>
          </cell>
          <cell r="G59">
            <v>0.28116643929058666</v>
          </cell>
          <cell r="H59">
            <v>0.28800717327953373</v>
          </cell>
          <cell r="I59">
            <v>0.28276240782385859</v>
          </cell>
          <cell r="J59">
            <v>0.27902819161127662</v>
          </cell>
          <cell r="K59">
            <v>0.28206864247998636</v>
          </cell>
          <cell r="L59">
            <v>0.2772463768115942</v>
          </cell>
          <cell r="M59">
            <v>0.28134593107442801</v>
          </cell>
          <cell r="N59">
            <v>0.28154607588970071</v>
          </cell>
          <cell r="O59">
            <v>0.28137257978473029</v>
          </cell>
          <cell r="P59">
            <v>0.28475257472996734</v>
          </cell>
          <cell r="Q59">
            <v>0.28174793572863199</v>
          </cell>
          <cell r="R59">
            <v>0.27525823905558289</v>
          </cell>
          <cell r="S59">
            <v>0.28108683669890266</v>
          </cell>
          <cell r="T59">
            <v>0.28585434173669466</v>
          </cell>
          <cell r="U59">
            <v>0.28154893886601201</v>
          </cell>
          <cell r="V59">
            <v>0.26995348837209304</v>
          </cell>
          <cell r="W59">
            <v>0.28052084622046269</v>
          </cell>
          <cell r="X59">
            <v>0.26594427244582042</v>
          </cell>
          <cell r="Y59">
            <v>0.27911713188983717</v>
          </cell>
        </row>
        <row r="60">
          <cell r="B60" t="str">
            <v>PDM avec acquisitions</v>
          </cell>
          <cell r="C60">
            <v>0.2903783368542347</v>
          </cell>
          <cell r="D60">
            <v>0.28360902255639098</v>
          </cell>
          <cell r="E60">
            <v>0.28726424660312311</v>
          </cell>
          <cell r="F60">
            <v>0.26959149645685704</v>
          </cell>
          <cell r="G60">
            <v>0.28145293315143249</v>
          </cell>
          <cell r="H60">
            <v>0.28854516924456403</v>
          </cell>
          <cell r="I60">
            <v>0.28311803775953143</v>
          </cell>
          <cell r="J60">
            <v>0.28003667201466881</v>
          </cell>
          <cell r="K60">
            <v>0.28243910747743145</v>
          </cell>
          <cell r="L60">
            <v>0.27828502415458939</v>
          </cell>
          <cell r="M60">
            <v>0.28173327541268461</v>
          </cell>
          <cell r="N60">
            <v>0.28305444261135987</v>
          </cell>
          <cell r="O60">
            <v>0.28194684156023475</v>
          </cell>
          <cell r="P60">
            <v>0.28774177342376289</v>
          </cell>
          <cell r="Q60">
            <v>0.28260432939076097</v>
          </cell>
          <cell r="R60">
            <v>0.27988194786030496</v>
          </cell>
          <cell r="S60">
            <v>0.28214160444956654</v>
          </cell>
          <cell r="T60">
            <v>0.2913</v>
          </cell>
          <cell r="U60">
            <v>0.28210000000000002</v>
          </cell>
          <cell r="V60">
            <v>0.27729999999999999</v>
          </cell>
          <cell r="W60">
            <v>0.28170000000000001</v>
          </cell>
          <cell r="X60">
            <v>0.27450000000000002</v>
          </cell>
          <cell r="Y60">
            <v>0.28079999999999999</v>
          </cell>
        </row>
        <row r="63">
          <cell r="B63">
            <v>1995</v>
          </cell>
        </row>
        <row r="64">
          <cell r="B64" t="str">
            <v>Décès INSEE</v>
          </cell>
          <cell r="C64">
            <v>48788</v>
          </cell>
          <cell r="D64">
            <v>40937</v>
          </cell>
          <cell r="E64">
            <v>89725</v>
          </cell>
          <cell r="F64">
            <v>46454</v>
          </cell>
          <cell r="G64">
            <v>136179</v>
          </cell>
          <cell r="H64">
            <v>45670</v>
          </cell>
          <cell r="I64">
            <v>181849</v>
          </cell>
          <cell r="J64">
            <v>43965</v>
          </cell>
          <cell r="K64">
            <v>225814</v>
          </cell>
          <cell r="L64">
            <v>41742</v>
          </cell>
          <cell r="M64">
            <v>267556</v>
          </cell>
          <cell r="N64">
            <v>43819</v>
          </cell>
          <cell r="O64">
            <v>311375</v>
          </cell>
          <cell r="P64">
            <v>42078</v>
          </cell>
          <cell r="Q64">
            <v>353453</v>
          </cell>
          <cell r="R64">
            <v>40873</v>
          </cell>
          <cell r="S64">
            <v>394326</v>
          </cell>
          <cell r="T64">
            <v>43462</v>
          </cell>
          <cell r="U64">
            <v>437788</v>
          </cell>
          <cell r="V64">
            <v>43346</v>
          </cell>
          <cell r="W64">
            <v>481134</v>
          </cell>
          <cell r="X64">
            <v>50484</v>
          </cell>
          <cell r="Y64">
            <v>531618</v>
          </cell>
        </row>
        <row r="65">
          <cell r="B65" t="str">
            <v>Famille Recues</v>
          </cell>
          <cell r="C65">
            <v>14169</v>
          </cell>
          <cell r="D65">
            <v>12150</v>
          </cell>
          <cell r="E65">
            <v>26319</v>
          </cell>
          <cell r="F65">
            <v>13800</v>
          </cell>
          <cell r="G65">
            <v>40119</v>
          </cell>
          <cell r="H65">
            <v>12611</v>
          </cell>
          <cell r="I65">
            <v>52730</v>
          </cell>
          <cell r="J65">
            <v>13005</v>
          </cell>
          <cell r="K65">
            <v>65735</v>
          </cell>
          <cell r="L65">
            <v>12451</v>
          </cell>
          <cell r="M65">
            <v>78186</v>
          </cell>
          <cell r="N65">
            <v>12522</v>
          </cell>
          <cell r="O65">
            <v>90708</v>
          </cell>
          <cell r="P65">
            <v>12741</v>
          </cell>
          <cell r="Q65">
            <v>103449</v>
          </cell>
          <cell r="R65">
            <v>11629</v>
          </cell>
          <cell r="S65">
            <v>115078</v>
          </cell>
          <cell r="T65">
            <v>12519</v>
          </cell>
          <cell r="U65">
            <v>127597</v>
          </cell>
          <cell r="V65">
            <v>12154</v>
          </cell>
          <cell r="W65">
            <v>139751</v>
          </cell>
          <cell r="X65">
            <v>13764</v>
          </cell>
          <cell r="Y65">
            <v>153515</v>
          </cell>
        </row>
        <row r="66">
          <cell r="B66" t="str">
            <v>Part de marché</v>
          </cell>
          <cell r="C66">
            <v>0.2904197753545954</v>
          </cell>
          <cell r="D66">
            <v>0.29679751813762612</v>
          </cell>
          <cell r="E66">
            <v>0.29332961827807191</v>
          </cell>
          <cell r="F66">
            <v>0.29706806733542862</v>
          </cell>
          <cell r="G66">
            <v>0.29460489502786774</v>
          </cell>
          <cell r="H66">
            <v>0.27613312896868841</v>
          </cell>
          <cell r="I66">
            <v>0.2899658507882914</v>
          </cell>
          <cell r="J66">
            <v>0.29580348004094165</v>
          </cell>
          <cell r="K66">
            <v>0.29110241171937967</v>
          </cell>
          <cell r="L66">
            <v>0.29828470126012169</v>
          </cell>
          <cell r="M66">
            <v>0.29222293650674996</v>
          </cell>
          <cell r="N66">
            <v>0.28576644834432552</v>
          </cell>
          <cell r="O66">
            <v>0.29131433159373743</v>
          </cell>
          <cell r="P66">
            <v>0.30279480963924144</v>
          </cell>
          <cell r="Q66">
            <v>0.29268106367749036</v>
          </cell>
          <cell r="R66">
            <v>0.28451545029726227</v>
          </cell>
          <cell r="S66">
            <v>0.29183467486293069</v>
          </cell>
          <cell r="T66">
            <v>0.28804472872854447</v>
          </cell>
          <cell r="U66">
            <v>0.29145842279824941</v>
          </cell>
          <cell r="V66">
            <v>0.28039496147280024</v>
          </cell>
          <cell r="W66">
            <v>0.29046170089829443</v>
          </cell>
          <cell r="X66">
            <v>0.27264083670073685</v>
          </cell>
          <cell r="Y66">
            <v>0.28876937951687115</v>
          </cell>
        </row>
        <row r="69">
          <cell r="B69">
            <v>1994</v>
          </cell>
        </row>
        <row r="70">
          <cell r="B70" t="str">
            <v>Décès INSEE</v>
          </cell>
          <cell r="C70">
            <v>49932</v>
          </cell>
          <cell r="D70">
            <v>42613</v>
          </cell>
          <cell r="E70">
            <v>92545</v>
          </cell>
          <cell r="F70">
            <v>44356</v>
          </cell>
          <cell r="G70">
            <v>136901</v>
          </cell>
          <cell r="H70">
            <v>43104</v>
          </cell>
          <cell r="I70">
            <v>180005</v>
          </cell>
          <cell r="J70">
            <v>41841</v>
          </cell>
          <cell r="K70">
            <v>221846</v>
          </cell>
          <cell r="L70">
            <v>40573</v>
          </cell>
          <cell r="M70">
            <v>262419</v>
          </cell>
          <cell r="N70">
            <v>43940</v>
          </cell>
          <cell r="O70">
            <v>306359</v>
          </cell>
          <cell r="P70">
            <v>41822</v>
          </cell>
          <cell r="Q70">
            <v>348181</v>
          </cell>
          <cell r="R70">
            <v>41050</v>
          </cell>
          <cell r="S70">
            <v>389231</v>
          </cell>
          <cell r="T70">
            <v>43503</v>
          </cell>
          <cell r="U70">
            <v>432734</v>
          </cell>
          <cell r="V70">
            <v>41833</v>
          </cell>
          <cell r="W70">
            <v>474567</v>
          </cell>
          <cell r="X70">
            <v>45398</v>
          </cell>
          <cell r="Y70">
            <v>519965</v>
          </cell>
        </row>
        <row r="71">
          <cell r="B71" t="str">
            <v>Famille Recues</v>
          </cell>
          <cell r="C71">
            <v>15091</v>
          </cell>
          <cell r="D71">
            <v>12979</v>
          </cell>
          <cell r="E71">
            <v>28070</v>
          </cell>
          <cell r="F71">
            <v>14009</v>
          </cell>
          <cell r="G71">
            <v>42079</v>
          </cell>
          <cell r="H71">
            <v>13088</v>
          </cell>
          <cell r="I71">
            <v>55167</v>
          </cell>
          <cell r="J71">
            <v>12369</v>
          </cell>
          <cell r="K71">
            <v>67536</v>
          </cell>
          <cell r="L71">
            <v>12308</v>
          </cell>
          <cell r="M71">
            <v>79844</v>
          </cell>
          <cell r="N71">
            <v>12845</v>
          </cell>
          <cell r="O71">
            <v>92689</v>
          </cell>
          <cell r="P71">
            <v>13298</v>
          </cell>
          <cell r="Q71">
            <v>105987</v>
          </cell>
          <cell r="R71">
            <v>12454</v>
          </cell>
          <cell r="S71">
            <v>118441</v>
          </cell>
          <cell r="T71">
            <v>12617</v>
          </cell>
          <cell r="U71">
            <v>131058</v>
          </cell>
          <cell r="V71">
            <v>12434</v>
          </cell>
          <cell r="W71">
            <v>143492</v>
          </cell>
          <cell r="X71">
            <v>13155</v>
          </cell>
          <cell r="Y71">
            <v>156647</v>
          </cell>
        </row>
        <row r="72">
          <cell r="B72" t="str">
            <v>Part de marché</v>
          </cell>
          <cell r="C72">
            <v>0.30223103420652087</v>
          </cell>
          <cell r="D72">
            <v>0.30457841503766458</v>
          </cell>
          <cell r="E72">
            <v>0.30331190231779137</v>
          </cell>
          <cell r="F72">
            <v>0.31583100369735773</v>
          </cell>
          <cell r="G72">
            <v>0.30736809811469601</v>
          </cell>
          <cell r="H72">
            <v>0.30363771343726798</v>
          </cell>
          <cell r="I72">
            <v>0.30647482014388489</v>
          </cell>
          <cell r="J72">
            <v>0.29561912956191294</v>
          </cell>
          <cell r="K72">
            <v>0.30442739558071813</v>
          </cell>
          <cell r="L72">
            <v>0.30335444753900376</v>
          </cell>
          <cell r="M72">
            <v>0.30426150545501662</v>
          </cell>
          <cell r="N72">
            <v>0.29233045061447427</v>
          </cell>
          <cell r="O72">
            <v>0.30255027598340511</v>
          </cell>
          <cell r="P72">
            <v>0.31796662043900342</v>
          </cell>
          <cell r="Q72">
            <v>0.30440202078803841</v>
          </cell>
          <cell r="R72">
            <v>0.30338611449451885</v>
          </cell>
          <cell r="S72">
            <v>0.30429487887655404</v>
          </cell>
          <cell r="T72">
            <v>0.29002597522009976</v>
          </cell>
          <cell r="U72">
            <v>0.30286041771619515</v>
          </cell>
          <cell r="V72">
            <v>0.29722945999569717</v>
          </cell>
          <cell r="W72">
            <v>0.30236404975482911</v>
          </cell>
          <cell r="X72">
            <v>0.28977047447024096</v>
          </cell>
          <cell r="Y72">
            <v>0.30126450818805112</v>
          </cell>
        </row>
      </sheetData>
      <sheetData sheetId="10" refreshError="1">
        <row r="3">
          <cell r="B3" t="str">
            <v>January</v>
          </cell>
          <cell r="C3" t="str">
            <v>February</v>
          </cell>
          <cell r="D3" t="str">
            <v>CTD</v>
          </cell>
          <cell r="E3" t="str">
            <v>March</v>
          </cell>
          <cell r="F3" t="str">
            <v>CTD</v>
          </cell>
          <cell r="G3" t="str">
            <v>April</v>
          </cell>
          <cell r="H3" t="str">
            <v>CTD</v>
          </cell>
          <cell r="I3" t="str">
            <v>May</v>
          </cell>
          <cell r="J3" t="str">
            <v>CTD</v>
          </cell>
          <cell r="K3" t="str">
            <v>June</v>
          </cell>
          <cell r="L3" t="str">
            <v>CTD</v>
          </cell>
          <cell r="M3" t="str">
            <v>July</v>
          </cell>
          <cell r="N3" t="str">
            <v>CTD</v>
          </cell>
          <cell r="O3" t="str">
            <v>August</v>
          </cell>
          <cell r="P3" t="str">
            <v>CTD</v>
          </cell>
          <cell r="Q3" t="str">
            <v>September</v>
          </cell>
          <cell r="R3" t="str">
            <v>CTD</v>
          </cell>
          <cell r="S3" t="str">
            <v>October</v>
          </cell>
          <cell r="T3" t="str">
            <v>CTD</v>
          </cell>
          <cell r="U3" t="str">
            <v>November</v>
          </cell>
          <cell r="V3" t="str">
            <v>CTD</v>
          </cell>
          <cell r="W3" t="str">
            <v>Décember</v>
          </cell>
          <cell r="X3" t="str">
            <v>YTD</v>
          </cell>
        </row>
        <row r="5">
          <cell r="A5">
            <v>1999</v>
          </cell>
        </row>
        <row r="6">
          <cell r="A6" t="str">
            <v>Stats. "CITIES" (first publication INSEE) (1)</v>
          </cell>
          <cell r="B6">
            <v>20657</v>
          </cell>
          <cell r="C6">
            <v>20793</v>
          </cell>
          <cell r="D6">
            <v>41450</v>
          </cell>
          <cell r="E6">
            <v>21868</v>
          </cell>
          <cell r="F6">
            <v>63318</v>
          </cell>
          <cell r="G6">
            <v>18585</v>
          </cell>
          <cell r="H6">
            <v>81903</v>
          </cell>
          <cell r="I6">
            <v>17795</v>
          </cell>
          <cell r="J6">
            <v>99698</v>
          </cell>
          <cell r="K6">
            <v>17329</v>
          </cell>
          <cell r="L6">
            <v>117027</v>
          </cell>
          <cell r="M6">
            <v>17667</v>
          </cell>
          <cell r="N6">
            <v>134694</v>
          </cell>
          <cell r="O6">
            <v>17576</v>
          </cell>
          <cell r="P6">
            <v>152270</v>
          </cell>
          <cell r="Q6">
            <v>16958</v>
          </cell>
          <cell r="R6">
            <v>169228</v>
          </cell>
          <cell r="S6">
            <v>17767</v>
          </cell>
          <cell r="T6">
            <v>186995</v>
          </cell>
          <cell r="U6">
            <v>18701</v>
          </cell>
          <cell r="V6">
            <v>205696</v>
          </cell>
          <cell r="W6">
            <v>20972</v>
          </cell>
          <cell r="X6">
            <v>226668</v>
          </cell>
        </row>
        <row r="7">
          <cell r="A7" t="str">
            <v>Average ratio 2/5° nat. Used</v>
          </cell>
          <cell r="B7">
            <v>2.4217456552258314</v>
          </cell>
          <cell r="C7">
            <v>2.3925840427066802</v>
          </cell>
          <cell r="D7">
            <v>2.4071170084439082</v>
          </cell>
          <cell r="E7">
            <v>2.2591000548747027</v>
          </cell>
          <cell r="F7">
            <v>2.3559967149941565</v>
          </cell>
          <cell r="G7">
            <v>2.3927360774818403</v>
          </cell>
          <cell r="H7">
            <v>2.364333418800288</v>
          </cell>
          <cell r="I7">
            <v>2.4595110986232087</v>
          </cell>
          <cell r="J7">
            <v>2.3813215912054404</v>
          </cell>
          <cell r="K7">
            <v>2.3816723411622136</v>
          </cell>
          <cell r="L7">
            <v>2.3813735291855727</v>
          </cell>
          <cell r="M7">
            <v>2.3080319239259635</v>
          </cell>
          <cell r="N7">
            <v>2.3717537529511339</v>
          </cell>
          <cell r="O7">
            <v>2.3889963586709149</v>
          </cell>
          <cell r="P7">
            <v>2.3737440073553557</v>
          </cell>
          <cell r="Q7">
            <v>2.4014624366080906</v>
          </cell>
          <cell r="R7">
            <v>2.3765216158082585</v>
          </cell>
          <cell r="S7">
            <v>2.3960713682670121</v>
          </cell>
          <cell r="T7">
            <v>2.3783791010454824</v>
          </cell>
          <cell r="U7">
            <v>2.3181648040211753</v>
          </cell>
          <cell r="V7">
            <v>2.3729046748599876</v>
          </cell>
          <cell r="W7">
            <v>2.2264447835208849</v>
          </cell>
          <cell r="X7">
            <v>2.3593537685072441</v>
          </cell>
        </row>
        <row r="8">
          <cell r="A8" t="str">
            <v>Mortality estimated (2)</v>
          </cell>
          <cell r="B8">
            <v>50026</v>
          </cell>
          <cell r="C8">
            <v>49749</v>
          </cell>
          <cell r="D8">
            <v>99775</v>
          </cell>
          <cell r="E8">
            <v>49402</v>
          </cell>
          <cell r="F8">
            <v>149177</v>
          </cell>
          <cell r="G8">
            <v>44469</v>
          </cell>
          <cell r="H8">
            <v>193646</v>
          </cell>
          <cell r="I8">
            <v>43767</v>
          </cell>
          <cell r="J8">
            <v>237413</v>
          </cell>
          <cell r="K8">
            <v>41272</v>
          </cell>
          <cell r="L8">
            <v>278685</v>
          </cell>
          <cell r="M8">
            <v>40776</v>
          </cell>
          <cell r="N8">
            <v>319461</v>
          </cell>
          <cell r="O8">
            <v>41989</v>
          </cell>
          <cell r="P8">
            <v>361450</v>
          </cell>
          <cell r="Q8">
            <v>40724</v>
          </cell>
          <cell r="R8">
            <v>402174</v>
          </cell>
          <cell r="S8">
            <v>42571</v>
          </cell>
          <cell r="T8">
            <v>444745</v>
          </cell>
          <cell r="U8">
            <v>43352</v>
          </cell>
          <cell r="V8">
            <v>488097</v>
          </cell>
          <cell r="W8">
            <v>46693</v>
          </cell>
          <cell r="X8">
            <v>534790</v>
          </cell>
        </row>
        <row r="9">
          <cell r="A9" t="str">
            <v>Mortality INSEE (first publication) (3)</v>
          </cell>
          <cell r="B9">
            <v>52000</v>
          </cell>
          <cell r="C9">
            <v>49900</v>
          </cell>
          <cell r="D9">
            <v>101900</v>
          </cell>
          <cell r="E9">
            <v>51100</v>
          </cell>
          <cell r="F9">
            <v>153000</v>
          </cell>
          <cell r="G9">
            <v>43900</v>
          </cell>
          <cell r="H9">
            <v>196900</v>
          </cell>
          <cell r="I9">
            <v>42200</v>
          </cell>
          <cell r="J9">
            <v>239100</v>
          </cell>
          <cell r="K9">
            <v>40600</v>
          </cell>
          <cell r="L9">
            <v>279700</v>
          </cell>
          <cell r="M9">
            <v>42200</v>
          </cell>
          <cell r="N9">
            <v>321900</v>
          </cell>
          <cell r="O9">
            <v>41500</v>
          </cell>
          <cell r="P9">
            <v>363400</v>
          </cell>
          <cell r="Q9">
            <v>40300</v>
          </cell>
          <cell r="R9">
            <v>403700</v>
          </cell>
          <cell r="S9">
            <v>43800</v>
          </cell>
          <cell r="T9">
            <v>447500</v>
          </cell>
          <cell r="U9">
            <v>43900</v>
          </cell>
          <cell r="V9">
            <v>491400</v>
          </cell>
          <cell r="W9">
            <v>50200</v>
          </cell>
          <cell r="X9">
            <v>541600</v>
          </cell>
        </row>
        <row r="10">
          <cell r="A10" t="str">
            <v xml:space="preserve"> Stats. "CITIES" (last publication INSEE)</v>
          </cell>
          <cell r="B10">
            <v>20733</v>
          </cell>
          <cell r="C10">
            <v>20589</v>
          </cell>
          <cell r="D10">
            <v>41322</v>
          </cell>
          <cell r="E10">
            <v>21694</v>
          </cell>
          <cell r="F10">
            <v>63016</v>
          </cell>
          <cell r="G10">
            <v>18436</v>
          </cell>
          <cell r="H10">
            <v>81452</v>
          </cell>
          <cell r="I10">
            <v>17795</v>
          </cell>
          <cell r="J10">
            <v>99247</v>
          </cell>
          <cell r="K10">
            <v>17275</v>
          </cell>
          <cell r="L10">
            <v>116522</v>
          </cell>
          <cell r="M10">
            <v>17576</v>
          </cell>
          <cell r="N10">
            <v>134098</v>
          </cell>
          <cell r="O10">
            <v>17510</v>
          </cell>
          <cell r="P10">
            <v>151608</v>
          </cell>
          <cell r="Q10">
            <v>16993</v>
          </cell>
          <cell r="R10">
            <v>168601</v>
          </cell>
          <cell r="S10">
            <v>17784</v>
          </cell>
          <cell r="T10">
            <v>186385</v>
          </cell>
          <cell r="U10">
            <v>18781</v>
          </cell>
          <cell r="V10">
            <v>205166</v>
          </cell>
          <cell r="W10">
            <v>20972</v>
          </cell>
          <cell r="X10">
            <v>226138</v>
          </cell>
        </row>
        <row r="11">
          <cell r="A11" t="str">
            <v>mortality INSEE (last publication) (4)</v>
          </cell>
          <cell r="B11">
            <v>52000</v>
          </cell>
          <cell r="C11">
            <v>49900</v>
          </cell>
          <cell r="D11">
            <v>101900</v>
          </cell>
          <cell r="E11">
            <v>51100</v>
          </cell>
          <cell r="F11">
            <v>153000</v>
          </cell>
          <cell r="G11">
            <v>43900</v>
          </cell>
          <cell r="H11">
            <v>196900</v>
          </cell>
          <cell r="I11">
            <v>42200</v>
          </cell>
          <cell r="J11">
            <v>239100</v>
          </cell>
          <cell r="K11">
            <v>40600</v>
          </cell>
          <cell r="L11">
            <v>279700</v>
          </cell>
          <cell r="M11">
            <v>42200</v>
          </cell>
          <cell r="N11">
            <v>321900</v>
          </cell>
          <cell r="O11">
            <v>41500</v>
          </cell>
          <cell r="P11">
            <v>363400</v>
          </cell>
          <cell r="Q11">
            <v>40300</v>
          </cell>
          <cell r="R11">
            <v>403700</v>
          </cell>
          <cell r="S11">
            <v>43800</v>
          </cell>
          <cell r="T11">
            <v>447500</v>
          </cell>
          <cell r="U11">
            <v>43900</v>
          </cell>
          <cell r="V11">
            <v>491400</v>
          </cell>
          <cell r="W11">
            <v>50200</v>
          </cell>
          <cell r="X11">
            <v>541600</v>
          </cell>
        </row>
        <row r="12">
          <cell r="A12" t="str">
            <v>Average ratio 2/5° nat. (with last publicat. INSEE)</v>
          </cell>
          <cell r="B12">
            <v>2.5080789080210293</v>
          </cell>
          <cell r="C12">
            <v>2.4236242653844284</v>
          </cell>
          <cell r="D12">
            <v>2.4659987415904361</v>
          </cell>
          <cell r="E12">
            <v>2.3554899972342582</v>
          </cell>
          <cell r="F12">
            <v>2.4279548051288562</v>
          </cell>
          <cell r="G12">
            <v>2.3812106747667605</v>
          </cell>
          <cell r="H12">
            <v>2.417374650100673</v>
          </cell>
          <cell r="I12">
            <v>2.371452655240236</v>
          </cell>
          <cell r="J12">
            <v>2.4091408304533135</v>
          </cell>
          <cell r="K12">
            <v>2.3502170767004342</v>
          </cell>
          <cell r="L12">
            <v>2.400405073719984</v>
          </cell>
          <cell r="M12">
            <v>2.401001365498407</v>
          </cell>
          <cell r="N12">
            <v>2.4004832286835001</v>
          </cell>
          <cell r="O12">
            <v>2.3700742432895487</v>
          </cell>
          <cell r="P12">
            <v>2.3969711360878052</v>
          </cell>
          <cell r="Q12">
            <v>2.3715647619608076</v>
          </cell>
          <cell r="R12">
            <v>2.3944104720612569</v>
          </cell>
          <cell r="S12">
            <v>2.4628879892037787</v>
          </cell>
          <cell r="T12">
            <v>2.4009442819969418</v>
          </cell>
          <cell r="U12">
            <v>2.3374687183856024</v>
          </cell>
          <cell r="V12">
            <v>2.3951336966163983</v>
          </cell>
          <cell r="W12">
            <v>2.3936677474728207</v>
          </cell>
          <cell r="X12">
            <v>2.3949977447399378</v>
          </cell>
        </row>
        <row r="14">
          <cell r="A14">
            <v>1998</v>
          </cell>
        </row>
        <row r="15">
          <cell r="A15" t="str">
            <v>Stats. "CITIES" (first publication INSEE) (1)</v>
          </cell>
          <cell r="B15">
            <v>19357</v>
          </cell>
          <cell r="C15">
            <v>19439</v>
          </cell>
          <cell r="D15">
            <v>38796</v>
          </cell>
          <cell r="E15">
            <v>21589</v>
          </cell>
          <cell r="F15">
            <v>60385</v>
          </cell>
          <cell r="G15">
            <v>20405</v>
          </cell>
          <cell r="H15">
            <v>80790</v>
          </cell>
          <cell r="I15">
            <v>18102</v>
          </cell>
          <cell r="J15">
            <v>98892</v>
          </cell>
          <cell r="K15">
            <v>18003</v>
          </cell>
          <cell r="L15">
            <v>116895</v>
          </cell>
          <cell r="M15">
            <v>17710</v>
          </cell>
          <cell r="N15">
            <v>134605</v>
          </cell>
          <cell r="O15">
            <v>17550</v>
          </cell>
          <cell r="P15">
            <v>152155</v>
          </cell>
          <cell r="Q15">
            <v>17169</v>
          </cell>
          <cell r="R15">
            <v>169324</v>
          </cell>
          <cell r="S15">
            <v>18101</v>
          </cell>
          <cell r="T15">
            <v>187425</v>
          </cell>
          <cell r="U15">
            <v>18314</v>
          </cell>
          <cell r="V15">
            <v>205739</v>
          </cell>
          <cell r="W15">
            <v>20110</v>
          </cell>
          <cell r="X15">
            <v>225849</v>
          </cell>
        </row>
        <row r="16">
          <cell r="A16" t="str">
            <v>Average ratio 2/5° nat. Used</v>
          </cell>
          <cell r="B16">
            <v>2.4088960066125948</v>
          </cell>
          <cell r="C16">
            <v>2.386696846545604</v>
          </cell>
          <cell r="D16">
            <v>2.3977729662851841</v>
          </cell>
          <cell r="E16">
            <v>2.4309602112186761</v>
          </cell>
          <cell r="F16">
            <v>2.409638155170986</v>
          </cell>
          <cell r="G16">
            <v>2.3867189414359227</v>
          </cell>
          <cell r="H16">
            <v>2.4038494863225646</v>
          </cell>
          <cell r="I16">
            <v>2.3866976024748645</v>
          </cell>
          <cell r="J16">
            <v>2.4007098653076082</v>
          </cell>
          <cell r="K16">
            <v>2.3867133255568516</v>
          </cell>
          <cell r="L16">
            <v>2.3985542580948715</v>
          </cell>
          <cell r="M16">
            <v>2.3867306606437042</v>
          </cell>
          <cell r="N16">
            <v>2.3969986256082612</v>
          </cell>
          <cell r="O16">
            <v>2.383190883190883</v>
          </cell>
          <cell r="P16">
            <v>2.3954060004600572</v>
          </cell>
          <cell r="Q16">
            <v>2.386743549420467</v>
          </cell>
          <cell r="R16">
            <v>2.3945276511303772</v>
          </cell>
          <cell r="S16">
            <v>2.3867189658029941</v>
          </cell>
          <cell r="T16">
            <v>2.3937735094037613</v>
          </cell>
          <cell r="U16">
            <v>2.3403953259801247</v>
          </cell>
          <cell r="V16">
            <v>2.3890220133275655</v>
          </cell>
          <cell r="W16">
            <v>2.3758826454500248</v>
          </cell>
          <cell r="X16">
            <v>2.3878520604474671</v>
          </cell>
        </row>
        <row r="17">
          <cell r="A17" t="str">
            <v>Mortality estimated (2)</v>
          </cell>
          <cell r="B17">
            <v>46629</v>
          </cell>
          <cell r="C17">
            <v>46395</v>
          </cell>
          <cell r="D17">
            <v>93024</v>
          </cell>
          <cell r="E17">
            <v>52482</v>
          </cell>
          <cell r="F17">
            <v>145506</v>
          </cell>
          <cell r="G17">
            <v>48701</v>
          </cell>
          <cell r="H17">
            <v>194207</v>
          </cell>
          <cell r="I17">
            <v>43204</v>
          </cell>
          <cell r="J17">
            <v>237411</v>
          </cell>
          <cell r="K17">
            <v>42968</v>
          </cell>
          <cell r="L17">
            <v>280379</v>
          </cell>
          <cell r="M17">
            <v>42269</v>
          </cell>
          <cell r="N17">
            <v>322648</v>
          </cell>
          <cell r="O17">
            <v>41825</v>
          </cell>
          <cell r="P17">
            <v>364473</v>
          </cell>
          <cell r="Q17">
            <v>40978</v>
          </cell>
          <cell r="R17">
            <v>405451</v>
          </cell>
          <cell r="S17">
            <v>43202</v>
          </cell>
          <cell r="T17">
            <v>448653</v>
          </cell>
          <cell r="U17">
            <v>42862</v>
          </cell>
          <cell r="V17">
            <v>491515</v>
          </cell>
          <cell r="W17">
            <v>47779</v>
          </cell>
          <cell r="X17">
            <v>539294</v>
          </cell>
        </row>
        <row r="18">
          <cell r="A18" t="str">
            <v>Mortality INSEE (first publication) (3)</v>
          </cell>
          <cell r="B18">
            <v>48000</v>
          </cell>
          <cell r="C18">
            <v>46900</v>
          </cell>
          <cell r="D18">
            <v>94900</v>
          </cell>
          <cell r="E18">
            <v>52600</v>
          </cell>
          <cell r="F18">
            <v>147500</v>
          </cell>
          <cell r="G18">
            <v>49000</v>
          </cell>
          <cell r="H18">
            <v>196500</v>
          </cell>
          <cell r="I18">
            <v>44300</v>
          </cell>
          <cell r="J18">
            <v>240800</v>
          </cell>
          <cell r="K18">
            <v>41200</v>
          </cell>
          <cell r="L18">
            <v>282000</v>
          </cell>
          <cell r="M18">
            <v>42000</v>
          </cell>
          <cell r="N18">
            <v>324000</v>
          </cell>
          <cell r="O18">
            <v>42200</v>
          </cell>
          <cell r="P18">
            <v>366200</v>
          </cell>
          <cell r="Q18">
            <v>40700</v>
          </cell>
          <cell r="R18">
            <v>406900</v>
          </cell>
          <cell r="S18">
            <v>43600</v>
          </cell>
          <cell r="T18">
            <v>450500</v>
          </cell>
          <cell r="U18">
            <v>43800</v>
          </cell>
          <cell r="V18">
            <v>494300</v>
          </cell>
          <cell r="W18">
            <v>46100</v>
          </cell>
          <cell r="X18">
            <v>540400</v>
          </cell>
        </row>
        <row r="19">
          <cell r="A19" t="str">
            <v xml:space="preserve"> Stats. "CITIES" (last publication INSEE)</v>
          </cell>
          <cell r="B19">
            <v>19537</v>
          </cell>
          <cell r="C19">
            <v>19439</v>
          </cell>
          <cell r="D19">
            <v>38976</v>
          </cell>
          <cell r="E19">
            <v>21989</v>
          </cell>
          <cell r="F19">
            <v>60965</v>
          </cell>
          <cell r="G19">
            <v>20405</v>
          </cell>
          <cell r="H19">
            <v>81370</v>
          </cell>
          <cell r="I19">
            <v>18102</v>
          </cell>
          <cell r="J19">
            <v>99472</v>
          </cell>
          <cell r="K19">
            <v>18003</v>
          </cell>
          <cell r="L19">
            <v>117475</v>
          </cell>
          <cell r="M19">
            <v>17710</v>
          </cell>
          <cell r="N19">
            <v>135185</v>
          </cell>
          <cell r="O19">
            <v>17524</v>
          </cell>
          <cell r="P19">
            <v>152709</v>
          </cell>
          <cell r="Q19">
            <v>17137</v>
          </cell>
          <cell r="R19">
            <v>169846</v>
          </cell>
          <cell r="S19">
            <v>18074</v>
          </cell>
          <cell r="T19">
            <v>187920</v>
          </cell>
          <cell r="U19">
            <v>18314</v>
          </cell>
          <cell r="V19">
            <v>206234</v>
          </cell>
          <cell r="W19">
            <v>20110</v>
          </cell>
          <cell r="X19">
            <v>226344</v>
          </cell>
        </row>
        <row r="20">
          <cell r="A20" t="str">
            <v>mortality INSEE (last publication) (4)</v>
          </cell>
          <cell r="B20">
            <v>48000</v>
          </cell>
          <cell r="C20">
            <v>46900</v>
          </cell>
          <cell r="D20">
            <v>94900</v>
          </cell>
          <cell r="E20">
            <v>52600</v>
          </cell>
          <cell r="F20">
            <v>147500</v>
          </cell>
          <cell r="G20">
            <v>49000</v>
          </cell>
          <cell r="H20">
            <v>196500</v>
          </cell>
          <cell r="I20">
            <v>44300</v>
          </cell>
          <cell r="J20">
            <v>240800</v>
          </cell>
          <cell r="K20">
            <v>41200</v>
          </cell>
          <cell r="L20">
            <v>282000</v>
          </cell>
          <cell r="M20">
            <v>42000</v>
          </cell>
          <cell r="N20">
            <v>324000</v>
          </cell>
          <cell r="O20">
            <v>42200</v>
          </cell>
          <cell r="P20">
            <v>366200</v>
          </cell>
          <cell r="Q20">
            <v>40700</v>
          </cell>
          <cell r="R20">
            <v>406900</v>
          </cell>
          <cell r="S20">
            <v>43600</v>
          </cell>
          <cell r="T20">
            <v>450500</v>
          </cell>
          <cell r="U20">
            <v>43800</v>
          </cell>
          <cell r="V20">
            <v>494300</v>
          </cell>
          <cell r="W20">
            <v>46100</v>
          </cell>
          <cell r="X20">
            <v>540400</v>
          </cell>
        </row>
        <row r="21">
          <cell r="A21" t="str">
            <v>Average ratio 2/5° nat. (with last publicat. INSEE)</v>
          </cell>
          <cell r="B21">
            <v>2.4568766955008448</v>
          </cell>
          <cell r="C21">
            <v>2.412675549153763</v>
          </cell>
          <cell r="D21">
            <v>2.4348316912972083</v>
          </cell>
          <cell r="E21">
            <v>2.3921051434808311</v>
          </cell>
          <cell r="F21">
            <v>2.4194209792503893</v>
          </cell>
          <cell r="G21">
            <v>2.4013722126929675</v>
          </cell>
          <cell r="H21">
            <v>2.4148949244193192</v>
          </cell>
          <cell r="I21">
            <v>2.4472433985195008</v>
          </cell>
          <cell r="J21">
            <v>2.4207817275213124</v>
          </cell>
          <cell r="K21">
            <v>2.2885074709770592</v>
          </cell>
          <cell r="L21">
            <v>2.40051074696744</v>
          </cell>
          <cell r="M21">
            <v>2.3715415019762847</v>
          </cell>
          <cell r="N21">
            <v>2.3967156119391944</v>
          </cell>
          <cell r="O21">
            <v>2.4081259986304495</v>
          </cell>
          <cell r="P21">
            <v>2.3980250018008107</v>
          </cell>
          <cell r="Q21">
            <v>2.374978117523487</v>
          </cell>
          <cell r="R21">
            <v>2.3956996337859002</v>
          </cell>
          <cell r="S21">
            <v>2.4123049684629856</v>
          </cell>
          <cell r="T21">
            <v>2.3972967220093655</v>
          </cell>
          <cell r="U21">
            <v>2.3916129736813367</v>
          </cell>
          <cell r="V21">
            <v>2.3967919935607127</v>
          </cell>
          <cell r="W21">
            <v>2.2923918448533067</v>
          </cell>
          <cell r="X21">
            <v>2.3875163467995617</v>
          </cell>
        </row>
        <row r="24">
          <cell r="A24">
            <v>1997</v>
          </cell>
        </row>
        <row r="25">
          <cell r="A25" t="str">
            <v>Stats. "CITIES" (first publication INSEE) (1)</v>
          </cell>
          <cell r="B25">
            <v>24084</v>
          </cell>
          <cell r="C25">
            <v>18532</v>
          </cell>
          <cell r="D25">
            <v>42616</v>
          </cell>
          <cell r="E25">
            <v>17742</v>
          </cell>
          <cell r="F25">
            <v>60358</v>
          </cell>
          <cell r="G25">
            <v>19700</v>
          </cell>
          <cell r="H25">
            <v>80058</v>
          </cell>
          <cell r="I25">
            <v>17895</v>
          </cell>
          <cell r="J25">
            <v>97953</v>
          </cell>
          <cell r="K25">
            <v>16854</v>
          </cell>
          <cell r="L25">
            <v>114807</v>
          </cell>
          <cell r="M25">
            <v>18105</v>
          </cell>
          <cell r="N25">
            <v>132912</v>
          </cell>
          <cell r="O25">
            <v>16870</v>
          </cell>
          <cell r="P25">
            <v>149782</v>
          </cell>
          <cell r="Q25">
            <v>17386</v>
          </cell>
          <cell r="R25">
            <v>167168</v>
          </cell>
          <cell r="S25">
            <v>17730</v>
          </cell>
          <cell r="T25">
            <v>184898</v>
          </cell>
          <cell r="U25">
            <v>17604</v>
          </cell>
          <cell r="V25">
            <v>202502</v>
          </cell>
          <cell r="W25">
            <v>20139</v>
          </cell>
          <cell r="X25">
            <v>222641</v>
          </cell>
        </row>
        <row r="26">
          <cell r="A26" t="str">
            <v>Average ratio 2/5° nat. Used</v>
          </cell>
          <cell r="B26">
            <v>2.3778026905829597</v>
          </cell>
          <cell r="C26">
            <v>2.3723829052449816</v>
          </cell>
          <cell r="D26">
            <v>2.3754458419373004</v>
          </cell>
          <cell r="E26">
            <v>2.372393191297486</v>
          </cell>
          <cell r="F26">
            <v>2.3745485271215085</v>
          </cell>
          <cell r="G26">
            <v>2.363705583756345</v>
          </cell>
          <cell r="H26">
            <v>2.3718803867196283</v>
          </cell>
          <cell r="I26">
            <v>2.3905001397038279</v>
          </cell>
          <cell r="J26">
            <v>2.3752820230110361</v>
          </cell>
          <cell r="K26">
            <v>2.3869704521181916</v>
          </cell>
          <cell r="L26">
            <v>2.3769979182454031</v>
          </cell>
          <cell r="M26">
            <v>2.3869649268157969</v>
          </cell>
          <cell r="N26">
            <v>2.3783556037077163</v>
          </cell>
          <cell r="O26">
            <v>2.3770598695909899</v>
          </cell>
          <cell r="P26">
            <v>2.378209664712716</v>
          </cell>
          <cell r="Q26">
            <v>2.377085010928333</v>
          </cell>
          <cell r="R26">
            <v>2.3780926971669221</v>
          </cell>
          <cell r="S26">
            <v>2.3847151720248165</v>
          </cell>
          <cell r="T26">
            <v>2.3787277309651809</v>
          </cell>
          <cell r="U26">
            <v>2.3847421040672576</v>
          </cell>
          <cell r="V26">
            <v>2.3792505753029598</v>
          </cell>
          <cell r="W26">
            <v>2.3847261532350168</v>
          </cell>
          <cell r="X26">
            <v>2.3797458689100393</v>
          </cell>
        </row>
        <row r="27">
          <cell r="A27" t="str">
            <v>Mortality estimated (2)</v>
          </cell>
          <cell r="B27">
            <v>57267</v>
          </cell>
          <cell r="C27">
            <v>43965</v>
          </cell>
          <cell r="D27">
            <v>101232</v>
          </cell>
          <cell r="E27">
            <v>42091</v>
          </cell>
          <cell r="F27">
            <v>143323</v>
          </cell>
          <cell r="G27">
            <v>46565</v>
          </cell>
          <cell r="H27">
            <v>189888</v>
          </cell>
          <cell r="I27">
            <v>42778</v>
          </cell>
          <cell r="J27">
            <v>232666</v>
          </cell>
          <cell r="K27">
            <v>40230</v>
          </cell>
          <cell r="L27">
            <v>272896</v>
          </cell>
          <cell r="M27">
            <v>43216</v>
          </cell>
          <cell r="N27">
            <v>316112</v>
          </cell>
          <cell r="O27">
            <v>40101</v>
          </cell>
          <cell r="P27">
            <v>356213</v>
          </cell>
          <cell r="Q27">
            <v>41328</v>
          </cell>
          <cell r="R27">
            <v>397541</v>
          </cell>
          <cell r="S27">
            <v>42281</v>
          </cell>
          <cell r="T27">
            <v>439822</v>
          </cell>
          <cell r="U27">
            <v>41981</v>
          </cell>
          <cell r="V27">
            <v>481803</v>
          </cell>
          <cell r="W27">
            <v>48026</v>
          </cell>
          <cell r="X27">
            <v>529829</v>
          </cell>
        </row>
        <row r="28">
          <cell r="A28" t="str">
            <v>Mortality INSEE (first publication) (3)</v>
          </cell>
          <cell r="B28">
            <v>58620</v>
          </cell>
          <cell r="C28">
            <v>44900</v>
          </cell>
          <cell r="D28">
            <v>103520</v>
          </cell>
          <cell r="E28">
            <v>44990</v>
          </cell>
          <cell r="F28">
            <v>148510</v>
          </cell>
          <cell r="G28">
            <v>44070</v>
          </cell>
          <cell r="H28">
            <v>192580</v>
          </cell>
          <cell r="I28">
            <v>42500</v>
          </cell>
          <cell r="J28">
            <v>235080</v>
          </cell>
          <cell r="K28">
            <v>39520</v>
          </cell>
          <cell r="L28">
            <v>274600</v>
          </cell>
          <cell r="M28">
            <v>42230</v>
          </cell>
          <cell r="N28">
            <v>316830</v>
          </cell>
          <cell r="O28">
            <v>42160</v>
          </cell>
          <cell r="P28">
            <v>358990</v>
          </cell>
          <cell r="Q28">
            <v>39560</v>
          </cell>
          <cell r="R28">
            <v>398550</v>
          </cell>
          <cell r="S28">
            <v>42320</v>
          </cell>
          <cell r="T28">
            <v>440870</v>
          </cell>
          <cell r="U28">
            <v>43020</v>
          </cell>
          <cell r="V28">
            <v>483890</v>
          </cell>
          <cell r="W28">
            <v>46130</v>
          </cell>
          <cell r="X28">
            <v>530020</v>
          </cell>
        </row>
        <row r="29">
          <cell r="A29" t="str">
            <v xml:space="preserve"> Stats. "CITIES" (last publication INSEE)</v>
          </cell>
          <cell r="B29">
            <v>24212</v>
          </cell>
          <cell r="C29">
            <v>18485</v>
          </cell>
          <cell r="D29">
            <v>42697</v>
          </cell>
          <cell r="E29">
            <v>17742</v>
          </cell>
          <cell r="F29">
            <v>60439</v>
          </cell>
          <cell r="G29">
            <v>19700</v>
          </cell>
          <cell r="H29">
            <v>80139</v>
          </cell>
          <cell r="I29">
            <v>17895</v>
          </cell>
          <cell r="J29">
            <v>98034</v>
          </cell>
          <cell r="K29">
            <v>16854</v>
          </cell>
          <cell r="L29">
            <v>114888</v>
          </cell>
          <cell r="M29">
            <v>18105</v>
          </cell>
          <cell r="N29">
            <v>132993</v>
          </cell>
          <cell r="O29">
            <v>16870</v>
          </cell>
          <cell r="P29">
            <v>149863</v>
          </cell>
          <cell r="Q29">
            <v>17386</v>
          </cell>
          <cell r="R29">
            <v>167249</v>
          </cell>
          <cell r="S29">
            <v>17730</v>
          </cell>
          <cell r="T29">
            <v>184979</v>
          </cell>
          <cell r="U29">
            <v>17453</v>
          </cell>
          <cell r="V29">
            <v>202432</v>
          </cell>
          <cell r="W29">
            <v>20173</v>
          </cell>
          <cell r="X29">
            <v>222605</v>
          </cell>
        </row>
        <row r="30">
          <cell r="A30" t="str">
            <v>mortality INSEE (last publication) (4)</v>
          </cell>
          <cell r="B30">
            <v>59227</v>
          </cell>
          <cell r="C30">
            <v>44788</v>
          </cell>
          <cell r="D30">
            <v>104015</v>
          </cell>
          <cell r="E30">
            <v>45218</v>
          </cell>
          <cell r="F30">
            <v>149233</v>
          </cell>
          <cell r="G30">
            <v>43954</v>
          </cell>
          <cell r="H30">
            <v>193187</v>
          </cell>
          <cell r="I30">
            <v>42644</v>
          </cell>
          <cell r="J30">
            <v>235831</v>
          </cell>
          <cell r="K30">
            <v>39325</v>
          </cell>
          <cell r="L30">
            <v>275156</v>
          </cell>
          <cell r="M30">
            <v>42105</v>
          </cell>
          <cell r="N30">
            <v>317261</v>
          </cell>
          <cell r="O30">
            <v>42519</v>
          </cell>
          <cell r="P30">
            <v>359780</v>
          </cell>
          <cell r="Q30">
            <v>39394</v>
          </cell>
          <cell r="R30">
            <v>399174</v>
          </cell>
          <cell r="S30">
            <v>42266</v>
          </cell>
          <cell r="T30">
            <v>441440</v>
          </cell>
          <cell r="U30">
            <v>43100</v>
          </cell>
          <cell r="V30">
            <v>484540</v>
          </cell>
          <cell r="W30">
            <v>45779</v>
          </cell>
          <cell r="X30">
            <v>530319</v>
          </cell>
        </row>
        <row r="31">
          <cell r="A31" t="str">
            <v>Average ratio 2/5° nat. (with last publicat. INSEE)</v>
          </cell>
          <cell r="B31">
            <v>2.4461837105567485</v>
          </cell>
          <cell r="C31">
            <v>2.4229375169055993</v>
          </cell>
          <cell r="D31">
            <v>2.4361196336979178</v>
          </cell>
          <cell r="E31">
            <v>2.5486416413031225</v>
          </cell>
          <cell r="F31">
            <v>2.4691507139429838</v>
          </cell>
          <cell r="G31">
            <v>2.2311675126903552</v>
          </cell>
          <cell r="H31">
            <v>2.4106489973670748</v>
          </cell>
          <cell r="I31">
            <v>2.3830120145291982</v>
          </cell>
          <cell r="J31">
            <v>2.4056041781422772</v>
          </cell>
          <cell r="K31">
            <v>2.3332740002373322</v>
          </cell>
          <cell r="L31">
            <v>2.3949933848617784</v>
          </cell>
          <cell r="M31">
            <v>2.3256006628003316</v>
          </cell>
          <cell r="N31">
            <v>2.3855466077161958</v>
          </cell>
          <cell r="O31">
            <v>2.5203912270302311</v>
          </cell>
          <cell r="P31">
            <v>2.4007259964100545</v>
          </cell>
          <cell r="Q31">
            <v>2.2658460830553317</v>
          </cell>
          <cell r="R31">
            <v>2.3867048532427697</v>
          </cell>
          <cell r="S31">
            <v>2.3838691483361534</v>
          </cell>
          <cell r="T31">
            <v>2.3864330545629504</v>
          </cell>
          <cell r="U31">
            <v>2.4694894860482437</v>
          </cell>
          <cell r="V31">
            <v>2.3935938981979135</v>
          </cell>
          <cell r="W31">
            <v>2.269320378724037</v>
          </cell>
          <cell r="X31">
            <v>2.3823319332449855</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Assumptions"/>
      <sheetName val="Debt"/>
      <sheetName val="P&amp;L"/>
      <sheetName val="Cash Flow"/>
      <sheetName val="BS"/>
      <sheetName val="IRR"/>
      <sheetName val="Table"/>
      <sheetName val="Mgt returns"/>
      <sheetName val="Mgt Package (OLD)"/>
      <sheetName val="output Mgt  package (OLD)"/>
      <sheetName val="Operational"/>
      <sheetName val="BP assumptions"/>
      <sheetName val="Conso"/>
      <sheetName val="Atneed"/>
      <sheetName val="Preneed"/>
      <sheetName val="Manufacturing"/>
      <sheetName val="Holding"/>
      <sheetName val="Output"/>
      <sheetName val="Comparaison BP"/>
      <sheetName val="Data Oliver Wyman =&gt;"/>
      <sheetName val="1. Volume"/>
      <sheetName val="2. % cremation"/>
      <sheetName val="3. Cremation OGF"/>
      <sheetName val="Scenarii INSEE"/>
      <sheetName val="Output-DCF"/>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Assumptions"/>
      <sheetName val="Debt"/>
      <sheetName val="P&amp;L"/>
      <sheetName val="Cash Flow"/>
      <sheetName val="BS"/>
      <sheetName val="IRR"/>
      <sheetName val="Table"/>
      <sheetName val="Mgt returns"/>
      <sheetName val="Mgt Package (OLD)"/>
      <sheetName val="output Mgt  package (OLD)"/>
      <sheetName val="Operational"/>
      <sheetName val="BP assumptions"/>
      <sheetName val="Conso"/>
      <sheetName val="Atneed"/>
      <sheetName val="Preneed"/>
      <sheetName val="Manufacturing"/>
      <sheetName val="Holding"/>
      <sheetName val="Output"/>
      <sheetName val="Comparaison BP"/>
      <sheetName val="Data Oliver Wyman =&gt;"/>
      <sheetName val="1. Volume"/>
      <sheetName val="2. % cremation"/>
      <sheetName val="3. Cremation OGF"/>
      <sheetName val="Scenarii INSEE"/>
      <sheetName val="Output-DCF"/>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rols"/>
      <sheetName val=" Summary"/>
      <sheetName val="Plaid_Assump"/>
      <sheetName val="Plaid"/>
      <sheetName val="Plaid Mult"/>
      <sheetName val="Plaid DCF"/>
      <sheetName val="PC_Assump"/>
      <sheetName val="PC"/>
      <sheetName val="PC Mult"/>
      <sheetName val="PC DCF"/>
      <sheetName val="AF_Assump"/>
      <sheetName val="AF"/>
      <sheetName val="AF Mult"/>
      <sheetName val="AF DCF"/>
      <sheetName val="CMD_Assump"/>
      <sheetName val="CMD"/>
      <sheetName val="CMD Mult"/>
      <sheetName val="CMD DCF"/>
      <sheetName val="Purex_Assump"/>
      <sheetName val="Purex"/>
      <sheetName val="Purex Mult"/>
      <sheetName val="Purex DCF"/>
      <sheetName val="Purex LBO"/>
      <sheetName val="Armour_Assump"/>
      <sheetName val="Armour"/>
      <sheetName val="Armour Mult"/>
      <sheetName val="Armour DCF"/>
      <sheetName val="Armour LBO"/>
      <sheetName val="Argentina_Assump"/>
      <sheetName val="Argentina"/>
      <sheetName val="Argentina Mult"/>
      <sheetName val="Argentina DCF"/>
      <sheetName val="NA_Assump"/>
      <sheetName val="NA"/>
      <sheetName val="NA Mult"/>
      <sheetName val="NA DCF"/>
      <sheetName val="PrintMacro"/>
    </sheetNames>
    <sheetDataSet>
      <sheetData sheetId="0" refreshError="1">
        <row r="12">
          <cell r="E12" t="str">
            <v>(Dollars in millions)</v>
          </cell>
        </row>
        <row r="13">
          <cell r="C13">
            <v>2000</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gt;&gt;&gt;"/>
      <sheetName val="Multi Waterfall"/>
      <sheetName val="Sales by geographic"/>
      <sheetName val="Format rules"/>
      <sheetName val="1. Overview&gt;&gt;&gt;"/>
      <sheetName val="1.1 Market share"/>
      <sheetName val="1.2 PEST"/>
      <sheetName val="1.3 5 forces"/>
      <sheetName val="1.4 SWOT"/>
      <sheetName val="1.5 Mgt org"/>
      <sheetName val="1.6 Co org"/>
      <sheetName val="1.7 Employees"/>
      <sheetName val="1.8 Contracts"/>
      <sheetName val="1.9 key milestones"/>
      <sheetName val="1.10 Carve out"/>
      <sheetName val="1.10 Related parties"/>
      <sheetName val="1.11 KPIs"/>
      <sheetName val="2. Trading&gt;&gt;&gt;"/>
      <sheetName val="2.1 P&amp;L"/>
      <sheetName val="2.2 Seasonality"/>
      <sheetName val="2.21 MA sales"/>
      <sheetName val="2.3 Sales mix"/>
      <sheetName val="2.3c Bridge"/>
      <sheetName val="2.3d Bridge2"/>
      <sheetName val="2.3e Bridge3"/>
      <sheetName val="2.3f Bridge4"/>
      <sheetName val="2.3g bridge 4"/>
      <sheetName val="2.4 Customers"/>
      <sheetName val="2.5 CAGR"/>
      <sheetName val="2.6 USP"/>
      <sheetName val="2.6b COS"/>
      <sheetName val="2.7 SG&amp;A"/>
      <sheetName val="2.7b Labour"/>
      <sheetName val="2.8a Norm"/>
      <sheetName val="2.8b Norm"/>
      <sheetName val="2.8c Norm"/>
      <sheetName val="2.9 Current"/>
      <sheetName val="2.10 LTM"/>
      <sheetName val="2.11 Portf"/>
      <sheetName val="2.12 Run rate"/>
      <sheetName val="3. Balance sheet&gt;&gt;&gt;"/>
      <sheetName val="3.1 BS"/>
      <sheetName val="3.2 IA"/>
      <sheetName val="3.3 Fixed assets"/>
      <sheetName val="3.4 Stock"/>
      <sheetName val="3.5 Aging"/>
      <sheetName val="3.6 Equity"/>
      <sheetName val="4. Cash flow&gt;&gt;&gt;"/>
      <sheetName val="4.1 CF"/>
      <sheetName val="4.2 WC"/>
      <sheetName val="4.3 Mon WC"/>
      <sheetName val="4.3b Mon WC 2"/>
      <sheetName val="4.4 Capex"/>
      <sheetName val="4.5 Mly FCF"/>
      <sheetName val="4.51 Mly FCF"/>
      <sheetName val="4.52 Cash"/>
      <sheetName val="5. BP&gt;&gt;&gt;"/>
      <sheetName val="5.1 P&amp;L"/>
      <sheetName val="5.2 Sales mix"/>
      <sheetName val="5.3 COS"/>
      <sheetName val="5.4 SG&amp;A"/>
      <sheetName val="5.5 CF"/>
      <sheetName val="5.6 Capex"/>
      <sheetName val="5.7 Budget accura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row r="7">
          <cell r="C7" t="str">
            <v>M€</v>
          </cell>
          <cell r="E7" t="str">
            <v>FY03</v>
          </cell>
          <cell r="F7" t="str">
            <v>FY04</v>
          </cell>
          <cell r="G7" t="str">
            <v>FY05</v>
          </cell>
        </row>
        <row r="8">
          <cell r="E8" t="str">
            <v>Actual</v>
          </cell>
          <cell r="F8" t="str">
            <v>Actual</v>
          </cell>
          <cell r="G8" t="str">
            <v>Actual</v>
          </cell>
        </row>
        <row r="10">
          <cell r="C10" t="str">
            <v>Product A</v>
          </cell>
          <cell r="E10">
            <v>10.5</v>
          </cell>
          <cell r="F10">
            <v>12</v>
          </cell>
          <cell r="G10">
            <v>10.5</v>
          </cell>
        </row>
        <row r="11">
          <cell r="C11" t="str">
            <v>Product B</v>
          </cell>
          <cell r="E11">
            <v>24</v>
          </cell>
          <cell r="F11">
            <v>30</v>
          </cell>
          <cell r="G11">
            <v>24</v>
          </cell>
        </row>
        <row r="12">
          <cell r="C12" t="str">
            <v>Product C</v>
          </cell>
          <cell r="E12">
            <v>35</v>
          </cell>
          <cell r="F12">
            <v>21</v>
          </cell>
          <cell r="G12">
            <v>35</v>
          </cell>
        </row>
        <row r="13">
          <cell r="C13" t="str">
            <v>Product D</v>
          </cell>
          <cell r="E13">
            <v>45</v>
          </cell>
          <cell r="F13">
            <v>40</v>
          </cell>
          <cell r="G13">
            <v>45</v>
          </cell>
        </row>
        <row r="14">
          <cell r="C14" t="str">
            <v>Product E</v>
          </cell>
          <cell r="E14">
            <v>23</v>
          </cell>
          <cell r="F14">
            <v>20</v>
          </cell>
          <cell r="G14">
            <v>23</v>
          </cell>
        </row>
        <row r="15">
          <cell r="C15" t="str">
            <v>Product F</v>
          </cell>
          <cell r="E15">
            <v>5</v>
          </cell>
          <cell r="F15">
            <v>5</v>
          </cell>
          <cell r="G15">
            <v>5</v>
          </cell>
        </row>
        <row r="16">
          <cell r="C16" t="str">
            <v>Net sales</v>
          </cell>
          <cell r="E16">
            <v>142.5</v>
          </cell>
          <cell r="F16">
            <v>128</v>
          </cell>
          <cell r="G16">
            <v>142.5</v>
          </cell>
        </row>
        <row r="18">
          <cell r="C18" t="str">
            <v xml:space="preserve">Source: </v>
          </cell>
        </row>
      </sheetData>
      <sheetData sheetId="22" refreshError="1"/>
      <sheetData sheetId="23" refreshError="1"/>
      <sheetData sheetId="24" refreshError="1">
        <row r="9">
          <cell r="C9" t="str">
            <v>M€</v>
          </cell>
          <cell r="D9" t="str">
            <v>FY05-FY06</v>
          </cell>
          <cell r="E9" t="str">
            <v>FY06-FY07</v>
          </cell>
          <cell r="F9" t="str">
            <v>FY07-FY08</v>
          </cell>
          <cell r="G9" t="str">
            <v>Total</v>
          </cell>
        </row>
        <row r="10">
          <cell r="D10" t="str">
            <v>Actual</v>
          </cell>
          <cell r="E10" t="str">
            <v>Actual</v>
          </cell>
          <cell r="F10" t="str">
            <v>Actual</v>
          </cell>
        </row>
        <row r="12">
          <cell r="C12" t="str">
            <v>EBITDA</v>
          </cell>
          <cell r="D12">
            <v>100</v>
          </cell>
          <cell r="E12">
            <v>95</v>
          </cell>
          <cell r="F12">
            <v>85</v>
          </cell>
          <cell r="G12">
            <v>280</v>
          </cell>
        </row>
        <row r="14">
          <cell r="C14" t="str">
            <v>Price effect</v>
          </cell>
          <cell r="D14">
            <v>-10</v>
          </cell>
          <cell r="E14">
            <v>-20</v>
          </cell>
          <cell r="F14">
            <v>-30</v>
          </cell>
          <cell r="G14">
            <v>-60</v>
          </cell>
        </row>
        <row r="15">
          <cell r="C15" t="str">
            <v>Volume effect</v>
          </cell>
          <cell r="D15">
            <v>5</v>
          </cell>
          <cell r="E15">
            <v>10</v>
          </cell>
          <cell r="F15">
            <v>15</v>
          </cell>
          <cell r="G15">
            <v>30</v>
          </cell>
        </row>
        <row r="16">
          <cell r="C16" t="str">
            <v>Adjustment 3</v>
          </cell>
          <cell r="D16">
            <v>0</v>
          </cell>
          <cell r="E16">
            <v>0</v>
          </cell>
          <cell r="F16">
            <v>0</v>
          </cell>
          <cell r="G16">
            <v>0</v>
          </cell>
        </row>
        <row r="17">
          <cell r="C17" t="str">
            <v>Adjustment 4</v>
          </cell>
          <cell r="D17">
            <v>0</v>
          </cell>
          <cell r="E17">
            <v>0</v>
          </cell>
          <cell r="F17">
            <v>0</v>
          </cell>
          <cell r="G17">
            <v>0</v>
          </cell>
        </row>
        <row r="18">
          <cell r="C18" t="str">
            <v>Adjustment 5</v>
          </cell>
          <cell r="D18">
            <v>0</v>
          </cell>
          <cell r="E18">
            <v>0</v>
          </cell>
          <cell r="F18">
            <v>0</v>
          </cell>
          <cell r="G18">
            <v>0</v>
          </cell>
        </row>
        <row r="19">
          <cell r="C19" t="str">
            <v>EBITDA N+1</v>
          </cell>
          <cell r="D19">
            <v>95</v>
          </cell>
          <cell r="E19">
            <v>85</v>
          </cell>
          <cell r="F19">
            <v>70</v>
          </cell>
          <cell r="G19">
            <v>250</v>
          </cell>
        </row>
        <row r="21">
          <cell r="C21" t="str">
            <v xml:space="preserve">Source: </v>
          </cell>
        </row>
      </sheetData>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row r="7">
          <cell r="C7" t="str">
            <v>M€</v>
          </cell>
          <cell r="D7" t="str">
            <v>FY03</v>
          </cell>
          <cell r="E7" t="str">
            <v>FY04</v>
          </cell>
          <cell r="F7" t="str">
            <v>FY05</v>
          </cell>
        </row>
        <row r="8">
          <cell r="D8" t="str">
            <v>Actual</v>
          </cell>
          <cell r="E8" t="str">
            <v>Actual</v>
          </cell>
          <cell r="F8" t="str">
            <v>Actual</v>
          </cell>
        </row>
        <row r="9">
          <cell r="C9" t="str">
            <v>Sales</v>
          </cell>
          <cell r="D9">
            <v>100</v>
          </cell>
          <cell r="E9">
            <v>110</v>
          </cell>
          <cell r="F9">
            <v>120</v>
          </cell>
        </row>
        <row r="10">
          <cell r="C10" t="str">
            <v>Adjustments identified by Deloitte</v>
          </cell>
        </row>
        <row r="11">
          <cell r="C11" t="str">
            <v xml:space="preserve">   Adjustment 1</v>
          </cell>
          <cell r="D11">
            <v>-2</v>
          </cell>
          <cell r="E11">
            <v>-4</v>
          </cell>
          <cell r="F11">
            <v>-6</v>
          </cell>
        </row>
        <row r="12">
          <cell r="C12" t="str">
            <v xml:space="preserve">   Adjustment 2</v>
          </cell>
          <cell r="D12">
            <v>4</v>
          </cell>
          <cell r="E12">
            <v>6</v>
          </cell>
          <cell r="F12">
            <v>8</v>
          </cell>
        </row>
        <row r="13">
          <cell r="C13" t="str">
            <v>Normalised sales</v>
          </cell>
          <cell r="D13">
            <v>102</v>
          </cell>
          <cell r="E13">
            <v>112</v>
          </cell>
          <cell r="F13">
            <v>122</v>
          </cell>
        </row>
        <row r="15">
          <cell r="C15" t="str">
            <v>EBITDA per financial statements</v>
          </cell>
          <cell r="D15">
            <v>14.5</v>
          </cell>
          <cell r="E15">
            <v>19.5</v>
          </cell>
          <cell r="F15">
            <v>21.5</v>
          </cell>
        </row>
        <row r="16">
          <cell r="C16" t="str">
            <v>As a % of net sales</v>
          </cell>
          <cell r="D16">
            <v>0.14499999999999999</v>
          </cell>
          <cell r="E16">
            <v>0.17727272727272728</v>
          </cell>
          <cell r="F16">
            <v>0.17916666666666667</v>
          </cell>
        </row>
        <row r="17">
          <cell r="C17" t="str">
            <v>Adjustments identified by Deloitte</v>
          </cell>
        </row>
        <row r="18">
          <cell r="C18" t="str">
            <v>Accounting adjustments</v>
          </cell>
        </row>
        <row r="19">
          <cell r="C19" t="str">
            <v xml:space="preserve">   Adjustment 3</v>
          </cell>
          <cell r="D19">
            <v>0</v>
          </cell>
          <cell r="E19">
            <v>0</v>
          </cell>
          <cell r="F19">
            <v>0</v>
          </cell>
        </row>
        <row r="20">
          <cell r="C20" t="str">
            <v xml:space="preserve">   Adjustment 4</v>
          </cell>
          <cell r="D20">
            <v>0</v>
          </cell>
          <cell r="E20">
            <v>0</v>
          </cell>
          <cell r="F20">
            <v>0</v>
          </cell>
        </row>
        <row r="21">
          <cell r="C21" t="str">
            <v>Non recurring / one-off adjustments</v>
          </cell>
        </row>
        <row r="22">
          <cell r="C22" t="str">
            <v xml:space="preserve">   Adjustment 5</v>
          </cell>
          <cell r="D22">
            <v>-10</v>
          </cell>
          <cell r="E22">
            <v>-20</v>
          </cell>
          <cell r="F22">
            <v>-30</v>
          </cell>
        </row>
        <row r="23">
          <cell r="C23" t="str">
            <v xml:space="preserve">   Adjustment 6</v>
          </cell>
          <cell r="D23">
            <v>0</v>
          </cell>
          <cell r="E23">
            <v>0</v>
          </cell>
          <cell r="F23">
            <v>0</v>
          </cell>
        </row>
        <row r="24">
          <cell r="C24" t="str">
            <v>Pro forma adjustments</v>
          </cell>
        </row>
        <row r="25">
          <cell r="C25" t="str">
            <v xml:space="preserve">   Adjustment 7</v>
          </cell>
          <cell r="D25">
            <v>-5</v>
          </cell>
          <cell r="E25">
            <v>-10</v>
          </cell>
          <cell r="F25">
            <v>-15</v>
          </cell>
        </row>
        <row r="26">
          <cell r="C26" t="str">
            <v xml:space="preserve">   Adjustment 8</v>
          </cell>
          <cell r="D26">
            <v>10</v>
          </cell>
          <cell r="E26">
            <v>20</v>
          </cell>
          <cell r="F26">
            <v>30</v>
          </cell>
        </row>
        <row r="27">
          <cell r="C27" t="str">
            <v>Other adjustments</v>
          </cell>
        </row>
        <row r="28">
          <cell r="C28" t="str">
            <v xml:space="preserve">   Adjustment 9</v>
          </cell>
          <cell r="D28">
            <v>20</v>
          </cell>
          <cell r="E28">
            <v>40</v>
          </cell>
          <cell r="F28">
            <v>60</v>
          </cell>
        </row>
        <row r="29">
          <cell r="C29" t="str">
            <v xml:space="preserve">   Adjustment 10</v>
          </cell>
          <cell r="D29">
            <v>-30</v>
          </cell>
          <cell r="E29">
            <v>-30</v>
          </cell>
          <cell r="F29">
            <v>-30</v>
          </cell>
        </row>
        <row r="30">
          <cell r="C30" t="str">
            <v>Normalised EBITDA</v>
          </cell>
          <cell r="D30">
            <v>-0.5</v>
          </cell>
          <cell r="E30">
            <v>19.5</v>
          </cell>
          <cell r="F30">
            <v>36.5</v>
          </cell>
        </row>
        <row r="31">
          <cell r="C31" t="str">
            <v>As a % of normalised net sales</v>
          </cell>
          <cell r="D31">
            <v>-4.9019607843137254E-3</v>
          </cell>
          <cell r="E31">
            <v>0.17410714285714285</v>
          </cell>
          <cell r="F31">
            <v>0.29918032786885246</v>
          </cell>
        </row>
        <row r="33">
          <cell r="C33" t="str">
            <v>EBIT per financial statements</v>
          </cell>
          <cell r="D33">
            <v>7.2</v>
          </cell>
          <cell r="E33">
            <v>11.4</v>
          </cell>
          <cell r="F33">
            <v>12.3</v>
          </cell>
        </row>
        <row r="34">
          <cell r="C34" t="str">
            <v>As a % of net sales</v>
          </cell>
          <cell r="D34">
            <v>7.2000000000000008E-2</v>
          </cell>
          <cell r="E34">
            <v>0.10363636363636364</v>
          </cell>
          <cell r="F34">
            <v>0.10250000000000001</v>
          </cell>
        </row>
        <row r="35">
          <cell r="C35" t="str">
            <v>Adjustments impacting EBIT</v>
          </cell>
          <cell r="D35">
            <v>0</v>
          </cell>
          <cell r="E35">
            <v>0</v>
          </cell>
          <cell r="F35">
            <v>0</v>
          </cell>
        </row>
        <row r="36">
          <cell r="C36" t="str">
            <v>Normalised EBIT</v>
          </cell>
          <cell r="D36">
            <v>7.2</v>
          </cell>
          <cell r="E36">
            <v>11.4</v>
          </cell>
          <cell r="F36">
            <v>12.3</v>
          </cell>
        </row>
        <row r="37">
          <cell r="C37" t="str">
            <v>As a % of normalised net sales</v>
          </cell>
          <cell r="D37">
            <v>7.0588235294117646E-2</v>
          </cell>
          <cell r="E37">
            <v>0.10178571428571428</v>
          </cell>
          <cell r="F37">
            <v>0.10081967213114755</v>
          </cell>
        </row>
        <row r="39">
          <cell r="C39" t="str">
            <v>Source: Deloitte analysis</v>
          </cell>
        </row>
      </sheetData>
      <sheetData sheetId="35" refreshError="1">
        <row r="7">
          <cell r="C7" t="str">
            <v>M€</v>
          </cell>
          <cell r="D7" t="str">
            <v>FY03</v>
          </cell>
          <cell r="E7" t="str">
            <v>FY03</v>
          </cell>
          <cell r="F7" t="str">
            <v>FY04</v>
          </cell>
          <cell r="G7" t="str">
            <v>FY04</v>
          </cell>
          <cell r="H7" t="str">
            <v>FY05</v>
          </cell>
          <cell r="I7" t="str">
            <v>FY05</v>
          </cell>
        </row>
        <row r="8">
          <cell r="D8" t="str">
            <v>Actual</v>
          </cell>
          <cell r="E8" t="str">
            <v>Actual</v>
          </cell>
          <cell r="F8" t="str">
            <v>Actual</v>
          </cell>
          <cell r="G8" t="str">
            <v>Actual</v>
          </cell>
          <cell r="H8" t="str">
            <v>Actual</v>
          </cell>
          <cell r="I8" t="str">
            <v>Actual</v>
          </cell>
        </row>
        <row r="9">
          <cell r="C9" t="str">
            <v>Sales</v>
          </cell>
          <cell r="D9">
            <v>100</v>
          </cell>
          <cell r="E9">
            <v>100</v>
          </cell>
          <cell r="F9">
            <v>110</v>
          </cell>
          <cell r="G9">
            <v>110</v>
          </cell>
          <cell r="H9">
            <v>120</v>
          </cell>
          <cell r="I9">
            <v>120</v>
          </cell>
        </row>
        <row r="10">
          <cell r="C10" t="str">
            <v>Adjustments identified by Deloitte</v>
          </cell>
        </row>
        <row r="11">
          <cell r="C11" t="str">
            <v xml:space="preserve">   Adjustment 1</v>
          </cell>
          <cell r="D11">
            <v>15</v>
          </cell>
          <cell r="E11">
            <v>15</v>
          </cell>
          <cell r="F11">
            <v>-20</v>
          </cell>
          <cell r="G11">
            <v>-20</v>
          </cell>
          <cell r="H11">
            <v>25</v>
          </cell>
          <cell r="I11">
            <v>25</v>
          </cell>
        </row>
        <row r="12">
          <cell r="C12" t="str">
            <v xml:space="preserve">   Adjustment 2</v>
          </cell>
          <cell r="D12">
            <v>0</v>
          </cell>
          <cell r="E12">
            <v>0</v>
          </cell>
          <cell r="F12">
            <v>10</v>
          </cell>
          <cell r="G12">
            <v>10</v>
          </cell>
          <cell r="H12">
            <v>-15</v>
          </cell>
          <cell r="I12">
            <v>-15</v>
          </cell>
        </row>
        <row r="13">
          <cell r="C13" t="str">
            <v>Normalised Sales</v>
          </cell>
          <cell r="D13">
            <v>115</v>
          </cell>
          <cell r="E13">
            <v>115</v>
          </cell>
          <cell r="F13">
            <v>100</v>
          </cell>
          <cell r="G13">
            <v>100</v>
          </cell>
          <cell r="H13">
            <v>130</v>
          </cell>
          <cell r="I13">
            <v>130</v>
          </cell>
        </row>
        <row r="15">
          <cell r="D15" t="str">
            <v>EBITDA</v>
          </cell>
          <cell r="E15" t="str">
            <v>EBIT</v>
          </cell>
          <cell r="F15" t="str">
            <v>EBITDA</v>
          </cell>
          <cell r="G15" t="str">
            <v>EBIT</v>
          </cell>
          <cell r="H15" t="str">
            <v>EBITDA</v>
          </cell>
          <cell r="I15" t="str">
            <v>EBIT</v>
          </cell>
        </row>
        <row r="16">
          <cell r="C16" t="str">
            <v>As per financial statements</v>
          </cell>
          <cell r="D16">
            <v>14.5</v>
          </cell>
          <cell r="E16">
            <v>7.2</v>
          </cell>
          <cell r="F16">
            <v>19.5</v>
          </cell>
          <cell r="G16">
            <v>11.4</v>
          </cell>
          <cell r="H16">
            <v>21.5</v>
          </cell>
          <cell r="I16">
            <v>12.3</v>
          </cell>
        </row>
        <row r="17">
          <cell r="C17" t="str">
            <v>As a % of net sales</v>
          </cell>
          <cell r="D17">
            <v>0.14499999999999999</v>
          </cell>
          <cell r="E17">
            <v>7.2000000000000008E-2</v>
          </cell>
          <cell r="F17">
            <v>0.17727272727272728</v>
          </cell>
          <cell r="G17">
            <v>0.10363636363636364</v>
          </cell>
          <cell r="H17">
            <v>0.17916666666666667</v>
          </cell>
          <cell r="I17">
            <v>0.10250000000000001</v>
          </cell>
        </row>
        <row r="18">
          <cell r="C18" t="str">
            <v>Adjustments identified by Deloitte</v>
          </cell>
        </row>
        <row r="19">
          <cell r="C19" t="str">
            <v>Accounting adjustments</v>
          </cell>
        </row>
        <row r="20">
          <cell r="C20" t="str">
            <v xml:space="preserve">   Adjustment 3</v>
          </cell>
          <cell r="D20">
            <v>0</v>
          </cell>
          <cell r="E20">
            <v>0</v>
          </cell>
          <cell r="F20">
            <v>0</v>
          </cell>
          <cell r="G20">
            <v>0</v>
          </cell>
          <cell r="H20">
            <v>0</v>
          </cell>
          <cell r="I20">
            <v>0</v>
          </cell>
        </row>
        <row r="21">
          <cell r="C21" t="str">
            <v xml:space="preserve">   Adjustment 4</v>
          </cell>
          <cell r="D21">
            <v>0</v>
          </cell>
          <cell r="E21">
            <v>0</v>
          </cell>
          <cell r="F21">
            <v>0</v>
          </cell>
          <cell r="G21">
            <v>0</v>
          </cell>
          <cell r="H21">
            <v>0</v>
          </cell>
          <cell r="I21">
            <v>0</v>
          </cell>
        </row>
        <row r="22">
          <cell r="C22" t="str">
            <v>Non recurring / one-off adjustments</v>
          </cell>
        </row>
        <row r="23">
          <cell r="C23" t="str">
            <v xml:space="preserve">   Adjustment 5</v>
          </cell>
          <cell r="D23">
            <v>0</v>
          </cell>
          <cell r="E23">
            <v>0</v>
          </cell>
          <cell r="F23">
            <v>0</v>
          </cell>
          <cell r="G23">
            <v>0</v>
          </cell>
          <cell r="H23">
            <v>0</v>
          </cell>
          <cell r="I23">
            <v>0</v>
          </cell>
        </row>
        <row r="24">
          <cell r="C24" t="str">
            <v xml:space="preserve">   Adjustment 6</v>
          </cell>
          <cell r="D24">
            <v>0</v>
          </cell>
          <cell r="E24">
            <v>0</v>
          </cell>
          <cell r="F24">
            <v>0</v>
          </cell>
          <cell r="G24">
            <v>0</v>
          </cell>
          <cell r="H24">
            <v>0</v>
          </cell>
          <cell r="I24">
            <v>0</v>
          </cell>
        </row>
        <row r="25">
          <cell r="C25" t="str">
            <v>Pro forma adjustments</v>
          </cell>
        </row>
        <row r="26">
          <cell r="C26" t="str">
            <v xml:space="preserve">   Adjustment 7</v>
          </cell>
          <cell r="D26">
            <v>0</v>
          </cell>
          <cell r="E26">
            <v>0</v>
          </cell>
          <cell r="F26">
            <v>0</v>
          </cell>
          <cell r="G26">
            <v>0</v>
          </cell>
          <cell r="H26">
            <v>0</v>
          </cell>
          <cell r="I26">
            <v>0</v>
          </cell>
        </row>
        <row r="27">
          <cell r="C27" t="str">
            <v xml:space="preserve">   Adjustment 8</v>
          </cell>
          <cell r="D27">
            <v>0</v>
          </cell>
          <cell r="E27">
            <v>0</v>
          </cell>
          <cell r="F27">
            <v>0</v>
          </cell>
          <cell r="G27">
            <v>0</v>
          </cell>
          <cell r="H27">
            <v>0</v>
          </cell>
          <cell r="I27">
            <v>0</v>
          </cell>
        </row>
        <row r="28">
          <cell r="C28" t="str">
            <v>Other adjustments</v>
          </cell>
        </row>
        <row r="29">
          <cell r="C29" t="str">
            <v xml:space="preserve">   Adjustment 9</v>
          </cell>
          <cell r="D29">
            <v>0</v>
          </cell>
          <cell r="E29">
            <v>0</v>
          </cell>
          <cell r="F29">
            <v>0</v>
          </cell>
          <cell r="G29">
            <v>0</v>
          </cell>
          <cell r="H29">
            <v>0</v>
          </cell>
          <cell r="I29">
            <v>0</v>
          </cell>
        </row>
        <row r="30">
          <cell r="C30" t="str">
            <v xml:space="preserve">   Adjustment 10</v>
          </cell>
          <cell r="D30">
            <v>0</v>
          </cell>
          <cell r="E30">
            <v>0</v>
          </cell>
          <cell r="F30">
            <v>0</v>
          </cell>
          <cell r="G30">
            <v>0</v>
          </cell>
          <cell r="H30">
            <v>0</v>
          </cell>
          <cell r="I30">
            <v>0</v>
          </cell>
        </row>
        <row r="31">
          <cell r="C31" t="str">
            <v>Normalised</v>
          </cell>
          <cell r="D31">
            <v>14.5</v>
          </cell>
          <cell r="E31">
            <v>7.2</v>
          </cell>
          <cell r="F31">
            <v>19.5</v>
          </cell>
          <cell r="G31">
            <v>11.4</v>
          </cell>
          <cell r="H31">
            <v>21.5</v>
          </cell>
          <cell r="I31">
            <v>12.3</v>
          </cell>
        </row>
        <row r="32">
          <cell r="C32" t="str">
            <v>As a % of normalised net sales</v>
          </cell>
          <cell r="D32">
            <v>0.12608695652173912</v>
          </cell>
          <cell r="E32">
            <v>6.2608695652173918E-2</v>
          </cell>
          <cell r="F32">
            <v>0.19500000000000001</v>
          </cell>
          <cell r="G32">
            <v>0.114</v>
          </cell>
          <cell r="H32">
            <v>0.16538461538461538</v>
          </cell>
          <cell r="I32">
            <v>9.4615384615384615E-2</v>
          </cell>
        </row>
        <row r="34">
          <cell r="C34" t="str">
            <v>Source: Deloitte analysis</v>
          </cell>
        </row>
      </sheetData>
      <sheetData sheetId="36" refreshError="1"/>
      <sheetData sheetId="37" refreshError="1">
        <row r="8">
          <cell r="C8" t="str">
            <v>M€</v>
          </cell>
          <cell r="D8">
            <v>38230</v>
          </cell>
          <cell r="E8">
            <v>38260</v>
          </cell>
          <cell r="F8">
            <v>38291</v>
          </cell>
          <cell r="G8">
            <v>38321</v>
          </cell>
          <cell r="H8">
            <v>38352</v>
          </cell>
          <cell r="I8">
            <v>38383</v>
          </cell>
          <cell r="J8">
            <v>38411</v>
          </cell>
          <cell r="K8">
            <v>38442</v>
          </cell>
          <cell r="L8">
            <v>38472</v>
          </cell>
          <cell r="M8">
            <v>38503</v>
          </cell>
          <cell r="N8">
            <v>38533</v>
          </cell>
          <cell r="O8">
            <v>38564</v>
          </cell>
          <cell r="P8">
            <v>38595</v>
          </cell>
          <cell r="Q8">
            <v>38625</v>
          </cell>
          <cell r="R8">
            <v>38656</v>
          </cell>
          <cell r="S8">
            <v>38686</v>
          </cell>
          <cell r="T8">
            <v>38717</v>
          </cell>
          <cell r="U8">
            <v>38748</v>
          </cell>
          <cell r="V8">
            <v>38776</v>
          </cell>
          <cell r="W8">
            <v>38807</v>
          </cell>
          <cell r="X8">
            <v>38837</v>
          </cell>
          <cell r="Y8">
            <v>38868</v>
          </cell>
          <cell r="Z8">
            <v>38898</v>
          </cell>
        </row>
        <row r="10">
          <cell r="C10" t="str">
            <v>Sales</v>
          </cell>
          <cell r="D10">
            <v>11</v>
          </cell>
          <cell r="E10">
            <v>12</v>
          </cell>
          <cell r="F10">
            <v>12</v>
          </cell>
          <cell r="G10">
            <v>13</v>
          </cell>
          <cell r="H10">
            <v>13</v>
          </cell>
          <cell r="I10">
            <v>14</v>
          </cell>
          <cell r="J10">
            <v>15</v>
          </cell>
          <cell r="K10">
            <v>14</v>
          </cell>
          <cell r="L10">
            <v>12</v>
          </cell>
          <cell r="M10">
            <v>16</v>
          </cell>
          <cell r="N10">
            <v>19</v>
          </cell>
          <cell r="O10">
            <v>20</v>
          </cell>
          <cell r="P10">
            <v>22</v>
          </cell>
          <cell r="Q10">
            <v>24</v>
          </cell>
          <cell r="R10">
            <v>26</v>
          </cell>
          <cell r="S10">
            <v>28</v>
          </cell>
          <cell r="T10">
            <v>30</v>
          </cell>
          <cell r="U10">
            <v>32</v>
          </cell>
          <cell r="V10">
            <v>34</v>
          </cell>
          <cell r="W10">
            <v>36</v>
          </cell>
          <cell r="X10">
            <v>38</v>
          </cell>
          <cell r="Y10">
            <v>40</v>
          </cell>
          <cell r="Z10">
            <v>42</v>
          </cell>
        </row>
        <row r="11">
          <cell r="C11" t="str">
            <v>EBITDA</v>
          </cell>
          <cell r="D11">
            <v>5</v>
          </cell>
          <cell r="E11">
            <v>6</v>
          </cell>
          <cell r="F11">
            <v>6</v>
          </cell>
          <cell r="G11">
            <v>4</v>
          </cell>
          <cell r="H11">
            <v>4</v>
          </cell>
          <cell r="I11">
            <v>8</v>
          </cell>
          <cell r="J11">
            <v>8</v>
          </cell>
          <cell r="K11">
            <v>7</v>
          </cell>
          <cell r="L11">
            <v>7</v>
          </cell>
          <cell r="M11">
            <v>8</v>
          </cell>
          <cell r="N11">
            <v>9</v>
          </cell>
          <cell r="O11">
            <v>10</v>
          </cell>
          <cell r="P11">
            <v>10</v>
          </cell>
          <cell r="Q11">
            <v>10</v>
          </cell>
          <cell r="R11">
            <v>10</v>
          </cell>
          <cell r="S11">
            <v>20</v>
          </cell>
          <cell r="T11">
            <v>10</v>
          </cell>
          <cell r="U11">
            <v>10</v>
          </cell>
          <cell r="V11">
            <v>30</v>
          </cell>
          <cell r="W11">
            <v>10</v>
          </cell>
          <cell r="X11">
            <v>10</v>
          </cell>
          <cell r="Y11">
            <v>10</v>
          </cell>
          <cell r="Z11">
            <v>10</v>
          </cell>
        </row>
        <row r="13">
          <cell r="C13" t="str">
            <v>Sales - moving annual</v>
          </cell>
          <cell r="O13">
            <v>171</v>
          </cell>
          <cell r="P13">
            <v>182</v>
          </cell>
          <cell r="Q13">
            <v>194</v>
          </cell>
          <cell r="R13">
            <v>208</v>
          </cell>
          <cell r="S13">
            <v>223</v>
          </cell>
          <cell r="T13">
            <v>240</v>
          </cell>
          <cell r="U13">
            <v>258</v>
          </cell>
          <cell r="V13">
            <v>277</v>
          </cell>
          <cell r="W13">
            <v>299</v>
          </cell>
          <cell r="X13">
            <v>325</v>
          </cell>
          <cell r="Y13">
            <v>349</v>
          </cell>
          <cell r="Z13">
            <v>372</v>
          </cell>
        </row>
        <row r="14">
          <cell r="C14" t="str">
            <v>EBITDA - moving annual</v>
          </cell>
          <cell r="O14">
            <v>82</v>
          </cell>
          <cell r="P14">
            <v>87</v>
          </cell>
          <cell r="Q14">
            <v>91</v>
          </cell>
          <cell r="R14">
            <v>95</v>
          </cell>
          <cell r="S14">
            <v>111</v>
          </cell>
          <cell r="T14">
            <v>117</v>
          </cell>
          <cell r="U14">
            <v>119</v>
          </cell>
          <cell r="V14">
            <v>141</v>
          </cell>
          <cell r="W14">
            <v>144</v>
          </cell>
          <cell r="X14">
            <v>147</v>
          </cell>
          <cell r="Y14">
            <v>149</v>
          </cell>
          <cell r="Z14">
            <v>150</v>
          </cell>
        </row>
        <row r="17">
          <cell r="C17" t="str">
            <v xml:space="preserve">Source: </v>
          </cell>
        </row>
      </sheetData>
      <sheetData sheetId="38" refreshError="1"/>
      <sheetData sheetId="39" refreshError="1">
        <row r="9">
          <cell r="C9" t="str">
            <v>M€</v>
          </cell>
          <cell r="D9">
            <v>38898</v>
          </cell>
          <cell r="E9" t="str">
            <v>Adj. 1</v>
          </cell>
          <cell r="F9" t="str">
            <v>Adj. 2</v>
          </cell>
          <cell r="G9" t="str">
            <v>Adj. 3</v>
          </cell>
          <cell r="H9" t="str">
            <v>Adj. 4</v>
          </cell>
          <cell r="I9" t="str">
            <v>Adj. 5</v>
          </cell>
          <cell r="J9">
            <v>38898</v>
          </cell>
        </row>
        <row r="10">
          <cell r="D10" t="str">
            <v>Actual</v>
          </cell>
          <cell r="J10" t="str">
            <v>Actual</v>
          </cell>
        </row>
        <row r="12">
          <cell r="C12" t="str">
            <v>Net sales</v>
          </cell>
          <cell r="D12">
            <v>100</v>
          </cell>
          <cell r="E12">
            <v>-15</v>
          </cell>
          <cell r="F12">
            <v>0</v>
          </cell>
          <cell r="G12">
            <v>0</v>
          </cell>
          <cell r="H12">
            <v>0</v>
          </cell>
          <cell r="I12">
            <v>0</v>
          </cell>
          <cell r="J12">
            <v>85</v>
          </cell>
        </row>
        <row r="13">
          <cell r="C13" t="str">
            <v>% growth</v>
          </cell>
          <cell r="J13">
            <v>-0.15000000000000002</v>
          </cell>
        </row>
        <row r="15">
          <cell r="C15" t="str">
            <v>Costs of sales</v>
          </cell>
          <cell r="D15">
            <v>-80</v>
          </cell>
          <cell r="E15">
            <v>10</v>
          </cell>
          <cell r="F15">
            <v>0</v>
          </cell>
          <cell r="G15">
            <v>0</v>
          </cell>
          <cell r="H15">
            <v>0</v>
          </cell>
          <cell r="I15">
            <v>0</v>
          </cell>
          <cell r="J15">
            <v>-70</v>
          </cell>
        </row>
        <row r="17">
          <cell r="C17" t="str">
            <v>Gross margin</v>
          </cell>
          <cell r="D17">
            <v>20</v>
          </cell>
          <cell r="E17">
            <v>-5</v>
          </cell>
          <cell r="F17">
            <v>0</v>
          </cell>
          <cell r="G17">
            <v>0</v>
          </cell>
          <cell r="H17">
            <v>0</v>
          </cell>
          <cell r="I17">
            <v>0</v>
          </cell>
          <cell r="J17">
            <v>15</v>
          </cell>
        </row>
        <row r="18">
          <cell r="C18" t="str">
            <v>Gross margin / net sales</v>
          </cell>
          <cell r="D18">
            <v>0.2</v>
          </cell>
          <cell r="J18">
            <v>0.17647058823529413</v>
          </cell>
        </row>
        <row r="20">
          <cell r="C20" t="str">
            <v>Staff costs</v>
          </cell>
          <cell r="D20">
            <v>-3.2</v>
          </cell>
          <cell r="E20">
            <v>0.5</v>
          </cell>
          <cell r="F20">
            <v>0</v>
          </cell>
          <cell r="G20">
            <v>0</v>
          </cell>
          <cell r="H20">
            <v>0</v>
          </cell>
          <cell r="I20">
            <v>0</v>
          </cell>
          <cell r="J20">
            <v>-2.7</v>
          </cell>
        </row>
        <row r="21">
          <cell r="C21" t="str">
            <v>R&amp;D costs</v>
          </cell>
          <cell r="D21">
            <v>0</v>
          </cell>
          <cell r="E21">
            <v>0</v>
          </cell>
          <cell r="F21">
            <v>0</v>
          </cell>
          <cell r="G21">
            <v>0</v>
          </cell>
          <cell r="H21">
            <v>0</v>
          </cell>
          <cell r="I21">
            <v>0</v>
          </cell>
          <cell r="J21">
            <v>0</v>
          </cell>
        </row>
        <row r="22">
          <cell r="C22" t="str">
            <v>SG&amp;A</v>
          </cell>
          <cell r="D22">
            <v>-2.2999999999999998</v>
          </cell>
          <cell r="E22">
            <v>0.2</v>
          </cell>
          <cell r="F22">
            <v>0</v>
          </cell>
          <cell r="G22">
            <v>0</v>
          </cell>
          <cell r="H22">
            <v>0</v>
          </cell>
          <cell r="I22">
            <v>0</v>
          </cell>
          <cell r="J22">
            <v>-2.0999999999999996</v>
          </cell>
        </row>
        <row r="23">
          <cell r="C23" t="str">
            <v>Other income / expenses</v>
          </cell>
          <cell r="D23">
            <v>0</v>
          </cell>
          <cell r="E23">
            <v>0</v>
          </cell>
          <cell r="F23">
            <v>0</v>
          </cell>
          <cell r="G23">
            <v>0</v>
          </cell>
          <cell r="H23">
            <v>0</v>
          </cell>
          <cell r="I23">
            <v>0</v>
          </cell>
          <cell r="J23">
            <v>0</v>
          </cell>
        </row>
        <row r="24">
          <cell r="C24" t="str">
            <v>EBITDA</v>
          </cell>
          <cell r="D24">
            <v>14.5</v>
          </cell>
          <cell r="E24">
            <v>-4.3</v>
          </cell>
          <cell r="F24">
            <v>0</v>
          </cell>
          <cell r="G24">
            <v>0</v>
          </cell>
          <cell r="H24">
            <v>0</v>
          </cell>
          <cell r="I24">
            <v>0</v>
          </cell>
          <cell r="J24">
            <v>10.199999999999999</v>
          </cell>
        </row>
        <row r="25">
          <cell r="C25" t="str">
            <v>EBITDA / net sales</v>
          </cell>
          <cell r="D25">
            <v>0.14499999999999999</v>
          </cell>
          <cell r="J25">
            <v>0.12</v>
          </cell>
        </row>
        <row r="27">
          <cell r="C27" t="str">
            <v>Depreciation</v>
          </cell>
          <cell r="D27">
            <v>-5</v>
          </cell>
          <cell r="E27">
            <v>1</v>
          </cell>
          <cell r="F27">
            <v>0</v>
          </cell>
          <cell r="G27">
            <v>0</v>
          </cell>
          <cell r="H27">
            <v>0</v>
          </cell>
          <cell r="I27">
            <v>0</v>
          </cell>
          <cell r="J27">
            <v>-4</v>
          </cell>
        </row>
        <row r="28">
          <cell r="C28" t="str">
            <v>Amortisation</v>
          </cell>
          <cell r="D28">
            <v>-2.2999999999999998</v>
          </cell>
          <cell r="E28">
            <v>1</v>
          </cell>
          <cell r="F28">
            <v>0</v>
          </cell>
          <cell r="G28">
            <v>0</v>
          </cell>
          <cell r="H28">
            <v>0</v>
          </cell>
          <cell r="I28">
            <v>0</v>
          </cell>
          <cell r="J28">
            <v>-1.2999999999999998</v>
          </cell>
        </row>
        <row r="29">
          <cell r="C29" t="str">
            <v>EBIT</v>
          </cell>
          <cell r="D29">
            <v>7.2</v>
          </cell>
          <cell r="E29">
            <v>-2.2999999999999998</v>
          </cell>
          <cell r="F29">
            <v>0</v>
          </cell>
          <cell r="G29">
            <v>0</v>
          </cell>
          <cell r="H29">
            <v>0</v>
          </cell>
          <cell r="I29">
            <v>0</v>
          </cell>
          <cell r="J29">
            <v>4.8999999999999995</v>
          </cell>
        </row>
        <row r="30">
          <cell r="C30" t="str">
            <v>EBIT / net sales</v>
          </cell>
          <cell r="D30">
            <v>7.2000000000000008E-2</v>
          </cell>
          <cell r="J30">
            <v>5.7647058823529405E-2</v>
          </cell>
        </row>
        <row r="32">
          <cell r="C32" t="str">
            <v>Interest</v>
          </cell>
          <cell r="D32">
            <v>-4</v>
          </cell>
          <cell r="E32">
            <v>2</v>
          </cell>
          <cell r="F32">
            <v>0</v>
          </cell>
          <cell r="G32">
            <v>0</v>
          </cell>
          <cell r="H32">
            <v>0</v>
          </cell>
          <cell r="I32">
            <v>0</v>
          </cell>
          <cell r="J32">
            <v>-2</v>
          </cell>
        </row>
        <row r="33">
          <cell r="C33" t="str">
            <v>Tax</v>
          </cell>
          <cell r="D33">
            <v>-1</v>
          </cell>
          <cell r="E33">
            <v>0</v>
          </cell>
          <cell r="F33">
            <v>0</v>
          </cell>
          <cell r="G33">
            <v>0</v>
          </cell>
          <cell r="H33">
            <v>0</v>
          </cell>
          <cell r="I33">
            <v>0</v>
          </cell>
          <cell r="J33">
            <v>-1</v>
          </cell>
        </row>
        <row r="34">
          <cell r="C34" t="str">
            <v>Net profit / (loss)</v>
          </cell>
          <cell r="D34">
            <v>2.2000000000000002</v>
          </cell>
          <cell r="E34">
            <v>-0.29999999999999982</v>
          </cell>
          <cell r="F34">
            <v>0</v>
          </cell>
          <cell r="G34">
            <v>0</v>
          </cell>
          <cell r="H34">
            <v>0</v>
          </cell>
          <cell r="I34">
            <v>0</v>
          </cell>
          <cell r="J34">
            <v>1.8999999999999995</v>
          </cell>
        </row>
        <row r="36">
          <cell r="C36" t="str">
            <v>Adj. 1: definition</v>
          </cell>
        </row>
        <row r="37">
          <cell r="C37" t="str">
            <v>Adj. 2: definition</v>
          </cell>
        </row>
        <row r="38">
          <cell r="C38" t="str">
            <v>Adj. 3: definition</v>
          </cell>
        </row>
        <row r="39">
          <cell r="C39" t="str">
            <v>Adj. 4: definition</v>
          </cell>
        </row>
        <row r="40">
          <cell r="C40" t="str">
            <v>Adj. 5: definition</v>
          </cell>
        </row>
        <row r="42">
          <cell r="C42" t="str">
            <v xml:space="preserve">Source: </v>
          </cell>
        </row>
      </sheetData>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row r="7">
          <cell r="C7" t="str">
            <v>M€</v>
          </cell>
          <cell r="D7" t="str">
            <v>FY05</v>
          </cell>
          <cell r="E7" t="str">
            <v>FY05</v>
          </cell>
          <cell r="F7" t="str">
            <v>Variance</v>
          </cell>
        </row>
        <row r="8">
          <cell r="D8" t="str">
            <v>Actual</v>
          </cell>
          <cell r="E8" t="str">
            <v>Budget</v>
          </cell>
          <cell r="F8" t="str">
            <v>%</v>
          </cell>
        </row>
        <row r="10">
          <cell r="C10" t="str">
            <v>Net sales</v>
          </cell>
          <cell r="D10">
            <v>100</v>
          </cell>
          <cell r="E10">
            <v>110</v>
          </cell>
          <cell r="F10">
            <v>0.10000000000000009</v>
          </cell>
        </row>
        <row r="11">
          <cell r="C11" t="str">
            <v>% growth</v>
          </cell>
          <cell r="E11">
            <v>0.10000000000000009</v>
          </cell>
        </row>
        <row r="13">
          <cell r="C13" t="str">
            <v>Costs of sales</v>
          </cell>
          <cell r="D13">
            <v>-80</v>
          </cell>
          <cell r="E13">
            <v>-85</v>
          </cell>
          <cell r="F13">
            <v>6.25E-2</v>
          </cell>
        </row>
        <row r="15">
          <cell r="C15" t="str">
            <v>Gross margin</v>
          </cell>
          <cell r="D15">
            <v>20</v>
          </cell>
          <cell r="E15">
            <v>25</v>
          </cell>
          <cell r="F15">
            <v>0.25</v>
          </cell>
        </row>
        <row r="16">
          <cell r="C16" t="str">
            <v>Gross margin / net sales</v>
          </cell>
          <cell r="D16">
            <v>0.2</v>
          </cell>
          <cell r="E16">
            <v>0.22727272727272727</v>
          </cell>
        </row>
        <row r="18">
          <cell r="C18" t="str">
            <v>Staff costs</v>
          </cell>
          <cell r="D18">
            <v>-3.2</v>
          </cell>
          <cell r="E18">
            <v>-5</v>
          </cell>
          <cell r="F18">
            <v>0.5625</v>
          </cell>
        </row>
        <row r="19">
          <cell r="C19" t="str">
            <v>R&amp;D costs</v>
          </cell>
          <cell r="D19">
            <v>0</v>
          </cell>
          <cell r="E19">
            <v>0</v>
          </cell>
          <cell r="F19" t="e">
            <v>#DIV/0!</v>
          </cell>
        </row>
        <row r="20">
          <cell r="C20" t="str">
            <v>SG&amp;A</v>
          </cell>
          <cell r="D20">
            <v>-2.2999999999999998</v>
          </cell>
          <cell r="E20">
            <v>-2.2999999999999998</v>
          </cell>
          <cell r="F20">
            <v>0</v>
          </cell>
        </row>
        <row r="21">
          <cell r="C21" t="str">
            <v>Other income / expenses</v>
          </cell>
          <cell r="D21">
            <v>0</v>
          </cell>
          <cell r="E21">
            <v>0</v>
          </cell>
          <cell r="F21" t="e">
            <v>#DIV/0!</v>
          </cell>
        </row>
        <row r="22">
          <cell r="C22" t="str">
            <v>EBITDA</v>
          </cell>
          <cell r="D22">
            <v>14.5</v>
          </cell>
          <cell r="E22">
            <v>17.7</v>
          </cell>
          <cell r="F22">
            <v>0.22068965517241379</v>
          </cell>
        </row>
        <row r="23">
          <cell r="C23" t="str">
            <v>EBITDA / net sales</v>
          </cell>
          <cell r="D23">
            <v>0.14499999999999999</v>
          </cell>
          <cell r="E23">
            <v>0.16090909090909089</v>
          </cell>
        </row>
        <row r="25">
          <cell r="C25" t="str">
            <v>Depreciation</v>
          </cell>
          <cell r="D25">
            <v>-5</v>
          </cell>
          <cell r="E25">
            <v>-5.0999999999999996</v>
          </cell>
          <cell r="F25">
            <v>2.0000000000000018E-2</v>
          </cell>
        </row>
        <row r="26">
          <cell r="C26" t="str">
            <v>Amortisation</v>
          </cell>
          <cell r="D26">
            <v>-2.2999999999999998</v>
          </cell>
          <cell r="E26">
            <v>-3</v>
          </cell>
          <cell r="F26">
            <v>0.30434782608695654</v>
          </cell>
        </row>
        <row r="27">
          <cell r="C27" t="str">
            <v>EBIT</v>
          </cell>
          <cell r="D27">
            <v>7.2</v>
          </cell>
          <cell r="E27">
            <v>9.6</v>
          </cell>
          <cell r="F27">
            <v>0.33333333333333326</v>
          </cell>
        </row>
        <row r="28">
          <cell r="C28" t="str">
            <v>EBIT / net sales</v>
          </cell>
          <cell r="D28">
            <v>7.2000000000000008E-2</v>
          </cell>
          <cell r="E28">
            <v>8.7272727272727266E-2</v>
          </cell>
        </row>
        <row r="30">
          <cell r="C30" t="str">
            <v>Interest</v>
          </cell>
          <cell r="D30">
            <v>-4</v>
          </cell>
          <cell r="E30">
            <v>-4</v>
          </cell>
          <cell r="F30">
            <v>0</v>
          </cell>
        </row>
        <row r="31">
          <cell r="C31" t="str">
            <v>Tax</v>
          </cell>
          <cell r="D31">
            <v>-1</v>
          </cell>
          <cell r="E31">
            <v>-1</v>
          </cell>
          <cell r="F31">
            <v>0</v>
          </cell>
        </row>
        <row r="32">
          <cell r="C32" t="str">
            <v>Net profit / (loss)</v>
          </cell>
          <cell r="D32">
            <v>2.2000000000000002</v>
          </cell>
          <cell r="E32">
            <v>4.5999999999999996</v>
          </cell>
          <cell r="F32">
            <v>1.0909090909090904</v>
          </cell>
        </row>
        <row r="34">
          <cell r="C34" t="str">
            <v xml:space="preserve">Source: </v>
          </cell>
        </row>
      </sheetData>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gt;&gt;&gt;"/>
      <sheetName val="Multi Waterfall"/>
      <sheetName val="Sales by geographic"/>
      <sheetName val="Format rules"/>
      <sheetName val="1. Overview&gt;&gt;&gt;"/>
      <sheetName val="1.1 Market share"/>
      <sheetName val="1.2 PEST"/>
      <sheetName val="1.3 5 forces"/>
      <sheetName val="1.4 SWOT"/>
      <sheetName val="1.5 Mgt org"/>
      <sheetName val="1.6 Co org"/>
      <sheetName val="1.7 Employees"/>
      <sheetName val="1.8 Contracts"/>
      <sheetName val="1.9 key milestones"/>
      <sheetName val="1.10 Carve out"/>
      <sheetName val="1.10 Related parties"/>
      <sheetName val="1.11 KPIs"/>
      <sheetName val="2. Trading&gt;&gt;&gt;"/>
      <sheetName val="2.1 P&amp;L"/>
      <sheetName val="2.2 Seasonality"/>
      <sheetName val="2.21 MA sales"/>
      <sheetName val="2.3 Sales mix"/>
      <sheetName val="2.3c Bridge"/>
      <sheetName val="2.3d Bridge2"/>
      <sheetName val="2.3e Bridge3"/>
      <sheetName val="2.3f Bridge4"/>
      <sheetName val="2.3g bridge 4"/>
      <sheetName val="2.4 Customers"/>
      <sheetName val="2.5 CAGR"/>
      <sheetName val="2.6 USP"/>
      <sheetName val="2.6b COS"/>
      <sheetName val="2.7 SG&amp;A"/>
      <sheetName val="2.7b Labour"/>
      <sheetName val="2.8a Norm"/>
      <sheetName val="2.8b Norm"/>
      <sheetName val="2.8c Norm"/>
      <sheetName val="2.9 Current"/>
      <sheetName val="2.10 LTM"/>
      <sheetName val="2.11 Portf"/>
      <sheetName val="2.12 Run rate"/>
      <sheetName val="3. Balance sheet&gt;&gt;&gt;"/>
      <sheetName val="3.1 BS"/>
      <sheetName val="3.2 IA"/>
      <sheetName val="3.3 Fixed assets"/>
      <sheetName val="3.4 Stock"/>
      <sheetName val="3.5 Aging"/>
      <sheetName val="3.6 Equity"/>
      <sheetName val="4. Cash flow&gt;&gt;&gt;"/>
      <sheetName val="4.1 CF"/>
      <sheetName val="4.2 WC"/>
      <sheetName val="4.3 Mon WC"/>
      <sheetName val="4.3b Mon WC 2"/>
      <sheetName val="4.4 Capex"/>
      <sheetName val="4.5 Mly FCF"/>
      <sheetName val="4.51 Mly FCF"/>
      <sheetName val="4.52 Cash"/>
      <sheetName val="5. BP&gt;&gt;&gt;"/>
      <sheetName val="5.1 P&amp;L"/>
      <sheetName val="5.2 Sales mix"/>
      <sheetName val="5.3 COS"/>
      <sheetName val="5.4 SG&amp;A"/>
      <sheetName val="5.5 CF"/>
      <sheetName val="5.6 Capex"/>
      <sheetName val="5.7 Budget accura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row r="7">
          <cell r="C7" t="str">
            <v>M€</v>
          </cell>
          <cell r="E7" t="str">
            <v>FY03</v>
          </cell>
          <cell r="F7" t="str">
            <v>FY04</v>
          </cell>
          <cell r="G7" t="str">
            <v>FY05</v>
          </cell>
        </row>
        <row r="8">
          <cell r="E8" t="str">
            <v>Actual</v>
          </cell>
          <cell r="F8" t="str">
            <v>Actual</v>
          </cell>
          <cell r="G8" t="str">
            <v>Actual</v>
          </cell>
        </row>
        <row r="10">
          <cell r="C10" t="str">
            <v>Product A</v>
          </cell>
          <cell r="E10">
            <v>10.5</v>
          </cell>
          <cell r="F10">
            <v>12</v>
          </cell>
          <cell r="G10">
            <v>10.5</v>
          </cell>
        </row>
        <row r="11">
          <cell r="C11" t="str">
            <v>Product B</v>
          </cell>
          <cell r="E11">
            <v>24</v>
          </cell>
          <cell r="F11">
            <v>30</v>
          </cell>
          <cell r="G11">
            <v>24</v>
          </cell>
        </row>
        <row r="12">
          <cell r="C12" t="str">
            <v>Product C</v>
          </cell>
          <cell r="E12">
            <v>35</v>
          </cell>
          <cell r="F12">
            <v>21</v>
          </cell>
          <cell r="G12">
            <v>35</v>
          </cell>
        </row>
        <row r="13">
          <cell r="C13" t="str">
            <v>Product D</v>
          </cell>
          <cell r="E13">
            <v>45</v>
          </cell>
          <cell r="F13">
            <v>40</v>
          </cell>
          <cell r="G13">
            <v>45</v>
          </cell>
        </row>
        <row r="14">
          <cell r="C14" t="str">
            <v>Product E</v>
          </cell>
          <cell r="E14">
            <v>23</v>
          </cell>
          <cell r="F14">
            <v>20</v>
          </cell>
          <cell r="G14">
            <v>23</v>
          </cell>
        </row>
        <row r="15">
          <cell r="C15" t="str">
            <v>Product F</v>
          </cell>
          <cell r="E15">
            <v>5</v>
          </cell>
          <cell r="F15">
            <v>5</v>
          </cell>
          <cell r="G15">
            <v>5</v>
          </cell>
        </row>
        <row r="16">
          <cell r="C16" t="str">
            <v>Net sales</v>
          </cell>
          <cell r="E16">
            <v>142.5</v>
          </cell>
          <cell r="F16">
            <v>128</v>
          </cell>
          <cell r="G16">
            <v>142.5</v>
          </cell>
        </row>
        <row r="18">
          <cell r="C18" t="str">
            <v xml:space="preserve">Source: </v>
          </cell>
        </row>
      </sheetData>
      <sheetData sheetId="22" refreshError="1"/>
      <sheetData sheetId="23" refreshError="1"/>
      <sheetData sheetId="24" refreshError="1">
        <row r="9">
          <cell r="C9" t="str">
            <v>M€</v>
          </cell>
          <cell r="D9" t="str">
            <v>FY05-FY06</v>
          </cell>
          <cell r="E9" t="str">
            <v>FY06-FY07</v>
          </cell>
          <cell r="F9" t="str">
            <v>FY07-FY08</v>
          </cell>
          <cell r="G9" t="str">
            <v>Total</v>
          </cell>
        </row>
        <row r="10">
          <cell r="D10" t="str">
            <v>Actual</v>
          </cell>
          <cell r="E10" t="str">
            <v>Actual</v>
          </cell>
          <cell r="F10" t="str">
            <v>Actual</v>
          </cell>
        </row>
        <row r="12">
          <cell r="C12" t="str">
            <v>EBITDA</v>
          </cell>
          <cell r="D12">
            <v>100</v>
          </cell>
          <cell r="E12">
            <v>95</v>
          </cell>
          <cell r="F12">
            <v>85</v>
          </cell>
          <cell r="G12">
            <v>280</v>
          </cell>
        </row>
        <row r="14">
          <cell r="C14" t="str">
            <v>Price effect</v>
          </cell>
          <cell r="D14">
            <v>-10</v>
          </cell>
          <cell r="E14">
            <v>-20</v>
          </cell>
          <cell r="F14">
            <v>-30</v>
          </cell>
          <cell r="G14">
            <v>-60</v>
          </cell>
        </row>
        <row r="15">
          <cell r="C15" t="str">
            <v>Volume effect</v>
          </cell>
          <cell r="D15">
            <v>5</v>
          </cell>
          <cell r="E15">
            <v>10</v>
          </cell>
          <cell r="F15">
            <v>15</v>
          </cell>
          <cell r="G15">
            <v>30</v>
          </cell>
        </row>
        <row r="16">
          <cell r="C16" t="str">
            <v>Adjustment 3</v>
          </cell>
          <cell r="D16">
            <v>0</v>
          </cell>
          <cell r="E16">
            <v>0</v>
          </cell>
          <cell r="F16">
            <v>0</v>
          </cell>
          <cell r="G16">
            <v>0</v>
          </cell>
        </row>
        <row r="17">
          <cell r="C17" t="str">
            <v>Adjustment 4</v>
          </cell>
          <cell r="D17">
            <v>0</v>
          </cell>
          <cell r="E17">
            <v>0</v>
          </cell>
          <cell r="F17">
            <v>0</v>
          </cell>
          <cell r="G17">
            <v>0</v>
          </cell>
        </row>
        <row r="18">
          <cell r="C18" t="str">
            <v>Adjustment 5</v>
          </cell>
          <cell r="D18">
            <v>0</v>
          </cell>
          <cell r="E18">
            <v>0</v>
          </cell>
          <cell r="F18">
            <v>0</v>
          </cell>
          <cell r="G18">
            <v>0</v>
          </cell>
        </row>
        <row r="19">
          <cell r="C19" t="str">
            <v>EBITDA N+1</v>
          </cell>
          <cell r="D19">
            <v>95</v>
          </cell>
          <cell r="E19">
            <v>85</v>
          </cell>
          <cell r="F19">
            <v>70</v>
          </cell>
          <cell r="G19">
            <v>250</v>
          </cell>
        </row>
        <row r="21">
          <cell r="C21" t="str">
            <v xml:space="preserve">Source: </v>
          </cell>
        </row>
      </sheetData>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row r="7">
          <cell r="C7" t="str">
            <v>M€</v>
          </cell>
          <cell r="D7" t="str">
            <v>FY03</v>
          </cell>
          <cell r="E7" t="str">
            <v>FY04</v>
          </cell>
          <cell r="F7" t="str">
            <v>FY05</v>
          </cell>
        </row>
        <row r="8">
          <cell r="D8" t="str">
            <v>Actual</v>
          </cell>
          <cell r="E8" t="str">
            <v>Actual</v>
          </cell>
          <cell r="F8" t="str">
            <v>Actual</v>
          </cell>
        </row>
        <row r="9">
          <cell r="C9" t="str">
            <v>Sales</v>
          </cell>
          <cell r="D9">
            <v>100</v>
          </cell>
          <cell r="E9">
            <v>110</v>
          </cell>
          <cell r="F9">
            <v>120</v>
          </cell>
        </row>
        <row r="10">
          <cell r="C10" t="str">
            <v>Adjustments identified by Deloitte</v>
          </cell>
        </row>
        <row r="11">
          <cell r="C11" t="str">
            <v xml:space="preserve">   Adjustment 1</v>
          </cell>
          <cell r="D11">
            <v>-2</v>
          </cell>
          <cell r="E11">
            <v>-4</v>
          </cell>
          <cell r="F11">
            <v>-6</v>
          </cell>
        </row>
        <row r="12">
          <cell r="C12" t="str">
            <v xml:space="preserve">   Adjustment 2</v>
          </cell>
          <cell r="D12">
            <v>4</v>
          </cell>
          <cell r="E12">
            <v>6</v>
          </cell>
          <cell r="F12">
            <v>8</v>
          </cell>
        </row>
        <row r="13">
          <cell r="C13" t="str">
            <v>Normalised sales</v>
          </cell>
          <cell r="D13">
            <v>102</v>
          </cell>
          <cell r="E13">
            <v>112</v>
          </cell>
          <cell r="F13">
            <v>122</v>
          </cell>
        </row>
        <row r="15">
          <cell r="C15" t="str">
            <v>EBITDA per financial statements</v>
          </cell>
          <cell r="D15">
            <v>14.5</v>
          </cell>
          <cell r="E15">
            <v>19.5</v>
          </cell>
          <cell r="F15">
            <v>21.5</v>
          </cell>
        </row>
        <row r="16">
          <cell r="C16" t="str">
            <v>As a % of net sales</v>
          </cell>
          <cell r="D16">
            <v>0.14499999999999999</v>
          </cell>
          <cell r="E16">
            <v>0.17727272727272728</v>
          </cell>
          <cell r="F16">
            <v>0.17916666666666667</v>
          </cell>
        </row>
        <row r="17">
          <cell r="C17" t="str">
            <v>Adjustments identified by Deloitte</v>
          </cell>
        </row>
        <row r="18">
          <cell r="C18" t="str">
            <v>Accounting adjustments</v>
          </cell>
        </row>
        <row r="19">
          <cell r="C19" t="str">
            <v xml:space="preserve">   Adjustment 3</v>
          </cell>
          <cell r="D19">
            <v>0</v>
          </cell>
          <cell r="E19">
            <v>0</v>
          </cell>
          <cell r="F19">
            <v>0</v>
          </cell>
        </row>
        <row r="20">
          <cell r="C20" t="str">
            <v xml:space="preserve">   Adjustment 4</v>
          </cell>
          <cell r="D20">
            <v>0</v>
          </cell>
          <cell r="E20">
            <v>0</v>
          </cell>
          <cell r="F20">
            <v>0</v>
          </cell>
        </row>
        <row r="21">
          <cell r="C21" t="str">
            <v>Non recurring / one-off adjustments</v>
          </cell>
        </row>
        <row r="22">
          <cell r="C22" t="str">
            <v xml:space="preserve">   Adjustment 5</v>
          </cell>
          <cell r="D22">
            <v>-10</v>
          </cell>
          <cell r="E22">
            <v>-20</v>
          </cell>
          <cell r="F22">
            <v>-30</v>
          </cell>
        </row>
        <row r="23">
          <cell r="C23" t="str">
            <v xml:space="preserve">   Adjustment 6</v>
          </cell>
          <cell r="D23">
            <v>0</v>
          </cell>
          <cell r="E23">
            <v>0</v>
          </cell>
          <cell r="F23">
            <v>0</v>
          </cell>
        </row>
        <row r="24">
          <cell r="C24" t="str">
            <v>Pro forma adjustments</v>
          </cell>
        </row>
        <row r="25">
          <cell r="C25" t="str">
            <v xml:space="preserve">   Adjustment 7</v>
          </cell>
          <cell r="D25">
            <v>-5</v>
          </cell>
          <cell r="E25">
            <v>-10</v>
          </cell>
          <cell r="F25">
            <v>-15</v>
          </cell>
        </row>
        <row r="26">
          <cell r="C26" t="str">
            <v xml:space="preserve">   Adjustment 8</v>
          </cell>
          <cell r="D26">
            <v>10</v>
          </cell>
          <cell r="E26">
            <v>20</v>
          </cell>
          <cell r="F26">
            <v>30</v>
          </cell>
        </row>
        <row r="27">
          <cell r="C27" t="str">
            <v>Other adjustments</v>
          </cell>
        </row>
        <row r="28">
          <cell r="C28" t="str">
            <v xml:space="preserve">   Adjustment 9</v>
          </cell>
          <cell r="D28">
            <v>20</v>
          </cell>
          <cell r="E28">
            <v>40</v>
          </cell>
          <cell r="F28">
            <v>60</v>
          </cell>
        </row>
        <row r="29">
          <cell r="C29" t="str">
            <v xml:space="preserve">   Adjustment 10</v>
          </cell>
          <cell r="D29">
            <v>-30</v>
          </cell>
          <cell r="E29">
            <v>-30</v>
          </cell>
          <cell r="F29">
            <v>-30</v>
          </cell>
        </row>
        <row r="30">
          <cell r="C30" t="str">
            <v>Normalised EBITDA</v>
          </cell>
          <cell r="D30">
            <v>-0.5</v>
          </cell>
          <cell r="E30">
            <v>19.5</v>
          </cell>
          <cell r="F30">
            <v>36.5</v>
          </cell>
        </row>
        <row r="31">
          <cell r="C31" t="str">
            <v>As a % of normalised net sales</v>
          </cell>
          <cell r="D31">
            <v>-4.9019607843137254E-3</v>
          </cell>
          <cell r="E31">
            <v>0.17410714285714285</v>
          </cell>
          <cell r="F31">
            <v>0.29918032786885246</v>
          </cell>
        </row>
        <row r="33">
          <cell r="C33" t="str">
            <v>EBIT per financial statements</v>
          </cell>
          <cell r="D33">
            <v>7.2</v>
          </cell>
          <cell r="E33">
            <v>11.4</v>
          </cell>
          <cell r="F33">
            <v>12.3</v>
          </cell>
        </row>
        <row r="34">
          <cell r="C34" t="str">
            <v>As a % of net sales</v>
          </cell>
          <cell r="D34">
            <v>7.2000000000000008E-2</v>
          </cell>
          <cell r="E34">
            <v>0.10363636363636364</v>
          </cell>
          <cell r="F34">
            <v>0.10250000000000001</v>
          </cell>
        </row>
        <row r="35">
          <cell r="C35" t="str">
            <v>Adjustments impacting EBIT</v>
          </cell>
          <cell r="D35">
            <v>0</v>
          </cell>
          <cell r="E35">
            <v>0</v>
          </cell>
          <cell r="F35">
            <v>0</v>
          </cell>
        </row>
        <row r="36">
          <cell r="C36" t="str">
            <v>Normalised EBIT</v>
          </cell>
          <cell r="D36">
            <v>7.2</v>
          </cell>
          <cell r="E36">
            <v>11.4</v>
          </cell>
          <cell r="F36">
            <v>12.3</v>
          </cell>
        </row>
        <row r="37">
          <cell r="C37" t="str">
            <v>As a % of normalised net sales</v>
          </cell>
          <cell r="D37">
            <v>7.0588235294117646E-2</v>
          </cell>
          <cell r="E37">
            <v>0.10178571428571428</v>
          </cell>
          <cell r="F37">
            <v>0.10081967213114755</v>
          </cell>
        </row>
        <row r="39">
          <cell r="C39" t="str">
            <v>Source: Deloitte analysis</v>
          </cell>
        </row>
      </sheetData>
      <sheetData sheetId="35" refreshError="1">
        <row r="7">
          <cell r="C7" t="str">
            <v>M€</v>
          </cell>
          <cell r="D7" t="str">
            <v>FY03</v>
          </cell>
          <cell r="E7" t="str">
            <v>FY03</v>
          </cell>
          <cell r="F7" t="str">
            <v>FY04</v>
          </cell>
          <cell r="G7" t="str">
            <v>FY04</v>
          </cell>
          <cell r="H7" t="str">
            <v>FY05</v>
          </cell>
          <cell r="I7" t="str">
            <v>FY05</v>
          </cell>
        </row>
        <row r="8">
          <cell r="D8" t="str">
            <v>Actual</v>
          </cell>
          <cell r="E8" t="str">
            <v>Actual</v>
          </cell>
          <cell r="F8" t="str">
            <v>Actual</v>
          </cell>
          <cell r="G8" t="str">
            <v>Actual</v>
          </cell>
          <cell r="H8" t="str">
            <v>Actual</v>
          </cell>
          <cell r="I8" t="str">
            <v>Actual</v>
          </cell>
        </row>
        <row r="9">
          <cell r="C9" t="str">
            <v>Sales</v>
          </cell>
          <cell r="D9">
            <v>100</v>
          </cell>
          <cell r="E9">
            <v>100</v>
          </cell>
          <cell r="F9">
            <v>110</v>
          </cell>
          <cell r="G9">
            <v>110</v>
          </cell>
          <cell r="H9">
            <v>120</v>
          </cell>
          <cell r="I9">
            <v>120</v>
          </cell>
        </row>
        <row r="10">
          <cell r="C10" t="str">
            <v>Adjustments identified by Deloitte</v>
          </cell>
        </row>
        <row r="11">
          <cell r="C11" t="str">
            <v xml:space="preserve">   Adjustment 1</v>
          </cell>
          <cell r="D11">
            <v>15</v>
          </cell>
          <cell r="E11">
            <v>15</v>
          </cell>
          <cell r="F11">
            <v>-20</v>
          </cell>
          <cell r="G11">
            <v>-20</v>
          </cell>
          <cell r="H11">
            <v>25</v>
          </cell>
          <cell r="I11">
            <v>25</v>
          </cell>
        </row>
        <row r="12">
          <cell r="C12" t="str">
            <v xml:space="preserve">   Adjustment 2</v>
          </cell>
          <cell r="D12">
            <v>0</v>
          </cell>
          <cell r="E12">
            <v>0</v>
          </cell>
          <cell r="F12">
            <v>10</v>
          </cell>
          <cell r="G12">
            <v>10</v>
          </cell>
          <cell r="H12">
            <v>-15</v>
          </cell>
          <cell r="I12">
            <v>-15</v>
          </cell>
        </row>
        <row r="13">
          <cell r="C13" t="str">
            <v>Normalised Sales</v>
          </cell>
          <cell r="D13">
            <v>115</v>
          </cell>
          <cell r="E13">
            <v>115</v>
          </cell>
          <cell r="F13">
            <v>100</v>
          </cell>
          <cell r="G13">
            <v>100</v>
          </cell>
          <cell r="H13">
            <v>130</v>
          </cell>
          <cell r="I13">
            <v>130</v>
          </cell>
        </row>
        <row r="15">
          <cell r="D15" t="str">
            <v>EBITDA</v>
          </cell>
          <cell r="E15" t="str">
            <v>EBIT</v>
          </cell>
          <cell r="F15" t="str">
            <v>EBITDA</v>
          </cell>
          <cell r="G15" t="str">
            <v>EBIT</v>
          </cell>
          <cell r="H15" t="str">
            <v>EBITDA</v>
          </cell>
          <cell r="I15" t="str">
            <v>EBIT</v>
          </cell>
        </row>
        <row r="16">
          <cell r="C16" t="str">
            <v>As per financial statements</v>
          </cell>
          <cell r="D16">
            <v>14.5</v>
          </cell>
          <cell r="E16">
            <v>7.2</v>
          </cell>
          <cell r="F16">
            <v>19.5</v>
          </cell>
          <cell r="G16">
            <v>11.4</v>
          </cell>
          <cell r="H16">
            <v>21.5</v>
          </cell>
          <cell r="I16">
            <v>12.3</v>
          </cell>
        </row>
        <row r="17">
          <cell r="C17" t="str">
            <v>As a % of net sales</v>
          </cell>
          <cell r="D17">
            <v>0.14499999999999999</v>
          </cell>
          <cell r="E17">
            <v>7.2000000000000008E-2</v>
          </cell>
          <cell r="F17">
            <v>0.17727272727272728</v>
          </cell>
          <cell r="G17">
            <v>0.10363636363636364</v>
          </cell>
          <cell r="H17">
            <v>0.17916666666666667</v>
          </cell>
          <cell r="I17">
            <v>0.10250000000000001</v>
          </cell>
        </row>
        <row r="18">
          <cell r="C18" t="str">
            <v>Adjustments identified by Deloitte</v>
          </cell>
        </row>
        <row r="19">
          <cell r="C19" t="str">
            <v>Accounting adjustments</v>
          </cell>
        </row>
        <row r="20">
          <cell r="C20" t="str">
            <v xml:space="preserve">   Adjustment 3</v>
          </cell>
          <cell r="D20">
            <v>0</v>
          </cell>
          <cell r="E20">
            <v>0</v>
          </cell>
          <cell r="F20">
            <v>0</v>
          </cell>
          <cell r="G20">
            <v>0</v>
          </cell>
          <cell r="H20">
            <v>0</v>
          </cell>
          <cell r="I20">
            <v>0</v>
          </cell>
        </row>
        <row r="21">
          <cell r="C21" t="str">
            <v xml:space="preserve">   Adjustment 4</v>
          </cell>
          <cell r="D21">
            <v>0</v>
          </cell>
          <cell r="E21">
            <v>0</v>
          </cell>
          <cell r="F21">
            <v>0</v>
          </cell>
          <cell r="G21">
            <v>0</v>
          </cell>
          <cell r="H21">
            <v>0</v>
          </cell>
          <cell r="I21">
            <v>0</v>
          </cell>
        </row>
        <row r="22">
          <cell r="C22" t="str">
            <v>Non recurring / one-off adjustments</v>
          </cell>
        </row>
        <row r="23">
          <cell r="C23" t="str">
            <v xml:space="preserve">   Adjustment 5</v>
          </cell>
          <cell r="D23">
            <v>0</v>
          </cell>
          <cell r="E23">
            <v>0</v>
          </cell>
          <cell r="F23">
            <v>0</v>
          </cell>
          <cell r="G23">
            <v>0</v>
          </cell>
          <cell r="H23">
            <v>0</v>
          </cell>
          <cell r="I23">
            <v>0</v>
          </cell>
        </row>
        <row r="24">
          <cell r="C24" t="str">
            <v xml:space="preserve">   Adjustment 6</v>
          </cell>
          <cell r="D24">
            <v>0</v>
          </cell>
          <cell r="E24">
            <v>0</v>
          </cell>
          <cell r="F24">
            <v>0</v>
          </cell>
          <cell r="G24">
            <v>0</v>
          </cell>
          <cell r="H24">
            <v>0</v>
          </cell>
          <cell r="I24">
            <v>0</v>
          </cell>
        </row>
        <row r="25">
          <cell r="C25" t="str">
            <v>Pro forma adjustments</v>
          </cell>
        </row>
        <row r="26">
          <cell r="C26" t="str">
            <v xml:space="preserve">   Adjustment 7</v>
          </cell>
          <cell r="D26">
            <v>0</v>
          </cell>
          <cell r="E26">
            <v>0</v>
          </cell>
          <cell r="F26">
            <v>0</v>
          </cell>
          <cell r="G26">
            <v>0</v>
          </cell>
          <cell r="H26">
            <v>0</v>
          </cell>
          <cell r="I26">
            <v>0</v>
          </cell>
        </row>
        <row r="27">
          <cell r="C27" t="str">
            <v xml:space="preserve">   Adjustment 8</v>
          </cell>
          <cell r="D27">
            <v>0</v>
          </cell>
          <cell r="E27">
            <v>0</v>
          </cell>
          <cell r="F27">
            <v>0</v>
          </cell>
          <cell r="G27">
            <v>0</v>
          </cell>
          <cell r="H27">
            <v>0</v>
          </cell>
          <cell r="I27">
            <v>0</v>
          </cell>
        </row>
        <row r="28">
          <cell r="C28" t="str">
            <v>Other adjustments</v>
          </cell>
        </row>
        <row r="29">
          <cell r="C29" t="str">
            <v xml:space="preserve">   Adjustment 9</v>
          </cell>
          <cell r="D29">
            <v>0</v>
          </cell>
          <cell r="E29">
            <v>0</v>
          </cell>
          <cell r="F29">
            <v>0</v>
          </cell>
          <cell r="G29">
            <v>0</v>
          </cell>
          <cell r="H29">
            <v>0</v>
          </cell>
          <cell r="I29">
            <v>0</v>
          </cell>
        </row>
        <row r="30">
          <cell r="C30" t="str">
            <v xml:space="preserve">   Adjustment 10</v>
          </cell>
          <cell r="D30">
            <v>0</v>
          </cell>
          <cell r="E30">
            <v>0</v>
          </cell>
          <cell r="F30">
            <v>0</v>
          </cell>
          <cell r="G30">
            <v>0</v>
          </cell>
          <cell r="H30">
            <v>0</v>
          </cell>
          <cell r="I30">
            <v>0</v>
          </cell>
        </row>
        <row r="31">
          <cell r="C31" t="str">
            <v>Normalised</v>
          </cell>
          <cell r="D31">
            <v>14.5</v>
          </cell>
          <cell r="E31">
            <v>7.2</v>
          </cell>
          <cell r="F31">
            <v>19.5</v>
          </cell>
          <cell r="G31">
            <v>11.4</v>
          </cell>
          <cell r="H31">
            <v>21.5</v>
          </cell>
          <cell r="I31">
            <v>12.3</v>
          </cell>
        </row>
        <row r="32">
          <cell r="C32" t="str">
            <v>As a % of normalised net sales</v>
          </cell>
          <cell r="D32">
            <v>0.12608695652173912</v>
          </cell>
          <cell r="E32">
            <v>6.2608695652173918E-2</v>
          </cell>
          <cell r="F32">
            <v>0.19500000000000001</v>
          </cell>
          <cell r="G32">
            <v>0.114</v>
          </cell>
          <cell r="H32">
            <v>0.16538461538461538</v>
          </cell>
          <cell r="I32">
            <v>9.4615384615384615E-2</v>
          </cell>
        </row>
        <row r="34">
          <cell r="C34" t="str">
            <v>Source: Deloitte analysis</v>
          </cell>
        </row>
      </sheetData>
      <sheetData sheetId="36" refreshError="1"/>
      <sheetData sheetId="37" refreshError="1">
        <row r="8">
          <cell r="C8" t="str">
            <v>M€</v>
          </cell>
          <cell r="D8">
            <v>38230</v>
          </cell>
          <cell r="E8">
            <v>38260</v>
          </cell>
          <cell r="F8">
            <v>38291</v>
          </cell>
          <cell r="G8">
            <v>38321</v>
          </cell>
          <cell r="H8">
            <v>38352</v>
          </cell>
          <cell r="I8">
            <v>38383</v>
          </cell>
          <cell r="J8">
            <v>38411</v>
          </cell>
          <cell r="K8">
            <v>38442</v>
          </cell>
          <cell r="L8">
            <v>38472</v>
          </cell>
          <cell r="M8">
            <v>38503</v>
          </cell>
          <cell r="N8">
            <v>38533</v>
          </cell>
          <cell r="O8">
            <v>38564</v>
          </cell>
          <cell r="P8">
            <v>38595</v>
          </cell>
          <cell r="Q8">
            <v>38625</v>
          </cell>
          <cell r="R8">
            <v>38656</v>
          </cell>
          <cell r="S8">
            <v>38686</v>
          </cell>
          <cell r="T8">
            <v>38717</v>
          </cell>
          <cell r="U8">
            <v>38748</v>
          </cell>
          <cell r="V8">
            <v>38776</v>
          </cell>
          <cell r="W8">
            <v>38807</v>
          </cell>
          <cell r="X8">
            <v>38837</v>
          </cell>
          <cell r="Y8">
            <v>38868</v>
          </cell>
          <cell r="Z8">
            <v>38898</v>
          </cell>
        </row>
        <row r="10">
          <cell r="C10" t="str">
            <v>Sales</v>
          </cell>
          <cell r="D10">
            <v>11</v>
          </cell>
          <cell r="E10">
            <v>12</v>
          </cell>
          <cell r="F10">
            <v>12</v>
          </cell>
          <cell r="G10">
            <v>13</v>
          </cell>
          <cell r="H10">
            <v>13</v>
          </cell>
          <cell r="I10">
            <v>14</v>
          </cell>
          <cell r="J10">
            <v>15</v>
          </cell>
          <cell r="K10">
            <v>14</v>
          </cell>
          <cell r="L10">
            <v>12</v>
          </cell>
          <cell r="M10">
            <v>16</v>
          </cell>
          <cell r="N10">
            <v>19</v>
          </cell>
          <cell r="O10">
            <v>20</v>
          </cell>
          <cell r="P10">
            <v>22</v>
          </cell>
          <cell r="Q10">
            <v>24</v>
          </cell>
          <cell r="R10">
            <v>26</v>
          </cell>
          <cell r="S10">
            <v>28</v>
          </cell>
          <cell r="T10">
            <v>30</v>
          </cell>
          <cell r="U10">
            <v>32</v>
          </cell>
          <cell r="V10">
            <v>34</v>
          </cell>
          <cell r="W10">
            <v>36</v>
          </cell>
          <cell r="X10">
            <v>38</v>
          </cell>
          <cell r="Y10">
            <v>40</v>
          </cell>
          <cell r="Z10">
            <v>42</v>
          </cell>
        </row>
        <row r="11">
          <cell r="C11" t="str">
            <v>EBITDA</v>
          </cell>
          <cell r="D11">
            <v>5</v>
          </cell>
          <cell r="E11">
            <v>6</v>
          </cell>
          <cell r="F11">
            <v>6</v>
          </cell>
          <cell r="G11">
            <v>4</v>
          </cell>
          <cell r="H11">
            <v>4</v>
          </cell>
          <cell r="I11">
            <v>8</v>
          </cell>
          <cell r="J11">
            <v>8</v>
          </cell>
          <cell r="K11">
            <v>7</v>
          </cell>
          <cell r="L11">
            <v>7</v>
          </cell>
          <cell r="M11">
            <v>8</v>
          </cell>
          <cell r="N11">
            <v>9</v>
          </cell>
          <cell r="O11">
            <v>10</v>
          </cell>
          <cell r="P11">
            <v>10</v>
          </cell>
          <cell r="Q11">
            <v>10</v>
          </cell>
          <cell r="R11">
            <v>10</v>
          </cell>
          <cell r="S11">
            <v>20</v>
          </cell>
          <cell r="T11">
            <v>10</v>
          </cell>
          <cell r="U11">
            <v>10</v>
          </cell>
          <cell r="V11">
            <v>30</v>
          </cell>
          <cell r="W11">
            <v>10</v>
          </cell>
          <cell r="X11">
            <v>10</v>
          </cell>
          <cell r="Y11">
            <v>10</v>
          </cell>
          <cell r="Z11">
            <v>10</v>
          </cell>
        </row>
        <row r="13">
          <cell r="C13" t="str">
            <v>Sales - moving annual</v>
          </cell>
          <cell r="O13">
            <v>171</v>
          </cell>
          <cell r="P13">
            <v>182</v>
          </cell>
          <cell r="Q13">
            <v>194</v>
          </cell>
          <cell r="R13">
            <v>208</v>
          </cell>
          <cell r="S13">
            <v>223</v>
          </cell>
          <cell r="T13">
            <v>240</v>
          </cell>
          <cell r="U13">
            <v>258</v>
          </cell>
          <cell r="V13">
            <v>277</v>
          </cell>
          <cell r="W13">
            <v>299</v>
          </cell>
          <cell r="X13">
            <v>325</v>
          </cell>
          <cell r="Y13">
            <v>349</v>
          </cell>
          <cell r="Z13">
            <v>372</v>
          </cell>
        </row>
        <row r="14">
          <cell r="C14" t="str">
            <v>EBITDA - moving annual</v>
          </cell>
          <cell r="O14">
            <v>82</v>
          </cell>
          <cell r="P14">
            <v>87</v>
          </cell>
          <cell r="Q14">
            <v>91</v>
          </cell>
          <cell r="R14">
            <v>95</v>
          </cell>
          <cell r="S14">
            <v>111</v>
          </cell>
          <cell r="T14">
            <v>117</v>
          </cell>
          <cell r="U14">
            <v>119</v>
          </cell>
          <cell r="V14">
            <v>141</v>
          </cell>
          <cell r="W14">
            <v>144</v>
          </cell>
          <cell r="X14">
            <v>147</v>
          </cell>
          <cell r="Y14">
            <v>149</v>
          </cell>
          <cell r="Z14">
            <v>150</v>
          </cell>
        </row>
        <row r="17">
          <cell r="C17" t="str">
            <v xml:space="preserve">Source: </v>
          </cell>
        </row>
      </sheetData>
      <sheetData sheetId="38" refreshError="1"/>
      <sheetData sheetId="39" refreshError="1">
        <row r="9">
          <cell r="C9" t="str">
            <v>M€</v>
          </cell>
          <cell r="D9">
            <v>38898</v>
          </cell>
          <cell r="E9" t="str">
            <v>Adj. 1</v>
          </cell>
          <cell r="F9" t="str">
            <v>Adj. 2</v>
          </cell>
          <cell r="G9" t="str">
            <v>Adj. 3</v>
          </cell>
          <cell r="H9" t="str">
            <v>Adj. 4</v>
          </cell>
          <cell r="I9" t="str">
            <v>Adj. 5</v>
          </cell>
          <cell r="J9">
            <v>38898</v>
          </cell>
        </row>
        <row r="10">
          <cell r="D10" t="str">
            <v>Actual</v>
          </cell>
          <cell r="J10" t="str">
            <v>Actual</v>
          </cell>
        </row>
        <row r="12">
          <cell r="C12" t="str">
            <v>Net sales</v>
          </cell>
          <cell r="D12">
            <v>100</v>
          </cell>
          <cell r="E12">
            <v>-15</v>
          </cell>
          <cell r="F12">
            <v>0</v>
          </cell>
          <cell r="G12">
            <v>0</v>
          </cell>
          <cell r="H12">
            <v>0</v>
          </cell>
          <cell r="I12">
            <v>0</v>
          </cell>
          <cell r="J12">
            <v>85</v>
          </cell>
        </row>
        <row r="13">
          <cell r="C13" t="str">
            <v>% growth</v>
          </cell>
          <cell r="J13">
            <v>-0.15000000000000002</v>
          </cell>
        </row>
        <row r="15">
          <cell r="C15" t="str">
            <v>Costs of sales</v>
          </cell>
          <cell r="D15">
            <v>-80</v>
          </cell>
          <cell r="E15">
            <v>10</v>
          </cell>
          <cell r="F15">
            <v>0</v>
          </cell>
          <cell r="G15">
            <v>0</v>
          </cell>
          <cell r="H15">
            <v>0</v>
          </cell>
          <cell r="I15">
            <v>0</v>
          </cell>
          <cell r="J15">
            <v>-70</v>
          </cell>
        </row>
        <row r="17">
          <cell r="C17" t="str">
            <v>Gross margin</v>
          </cell>
          <cell r="D17">
            <v>20</v>
          </cell>
          <cell r="E17">
            <v>-5</v>
          </cell>
          <cell r="F17">
            <v>0</v>
          </cell>
          <cell r="G17">
            <v>0</v>
          </cell>
          <cell r="H17">
            <v>0</v>
          </cell>
          <cell r="I17">
            <v>0</v>
          </cell>
          <cell r="J17">
            <v>15</v>
          </cell>
        </row>
        <row r="18">
          <cell r="C18" t="str">
            <v>Gross margin / net sales</v>
          </cell>
          <cell r="D18">
            <v>0.2</v>
          </cell>
          <cell r="J18">
            <v>0.17647058823529413</v>
          </cell>
        </row>
        <row r="20">
          <cell r="C20" t="str">
            <v>Staff costs</v>
          </cell>
          <cell r="D20">
            <v>-3.2</v>
          </cell>
          <cell r="E20">
            <v>0.5</v>
          </cell>
          <cell r="F20">
            <v>0</v>
          </cell>
          <cell r="G20">
            <v>0</v>
          </cell>
          <cell r="H20">
            <v>0</v>
          </cell>
          <cell r="I20">
            <v>0</v>
          </cell>
          <cell r="J20">
            <v>-2.7</v>
          </cell>
        </row>
        <row r="21">
          <cell r="C21" t="str">
            <v>R&amp;D costs</v>
          </cell>
          <cell r="D21">
            <v>0</v>
          </cell>
          <cell r="E21">
            <v>0</v>
          </cell>
          <cell r="F21">
            <v>0</v>
          </cell>
          <cell r="G21">
            <v>0</v>
          </cell>
          <cell r="H21">
            <v>0</v>
          </cell>
          <cell r="I21">
            <v>0</v>
          </cell>
          <cell r="J21">
            <v>0</v>
          </cell>
        </row>
        <row r="22">
          <cell r="C22" t="str">
            <v>SG&amp;A</v>
          </cell>
          <cell r="D22">
            <v>-2.2999999999999998</v>
          </cell>
          <cell r="E22">
            <v>0.2</v>
          </cell>
          <cell r="F22">
            <v>0</v>
          </cell>
          <cell r="G22">
            <v>0</v>
          </cell>
          <cell r="H22">
            <v>0</v>
          </cell>
          <cell r="I22">
            <v>0</v>
          </cell>
          <cell r="J22">
            <v>-2.0999999999999996</v>
          </cell>
        </row>
        <row r="23">
          <cell r="C23" t="str">
            <v>Other income / expenses</v>
          </cell>
          <cell r="D23">
            <v>0</v>
          </cell>
          <cell r="E23">
            <v>0</v>
          </cell>
          <cell r="F23">
            <v>0</v>
          </cell>
          <cell r="G23">
            <v>0</v>
          </cell>
          <cell r="H23">
            <v>0</v>
          </cell>
          <cell r="I23">
            <v>0</v>
          </cell>
          <cell r="J23">
            <v>0</v>
          </cell>
        </row>
        <row r="24">
          <cell r="C24" t="str">
            <v>EBITDA</v>
          </cell>
          <cell r="D24">
            <v>14.5</v>
          </cell>
          <cell r="E24">
            <v>-4.3</v>
          </cell>
          <cell r="F24">
            <v>0</v>
          </cell>
          <cell r="G24">
            <v>0</v>
          </cell>
          <cell r="H24">
            <v>0</v>
          </cell>
          <cell r="I24">
            <v>0</v>
          </cell>
          <cell r="J24">
            <v>10.199999999999999</v>
          </cell>
        </row>
        <row r="25">
          <cell r="C25" t="str">
            <v>EBITDA / net sales</v>
          </cell>
          <cell r="D25">
            <v>0.14499999999999999</v>
          </cell>
          <cell r="J25">
            <v>0.12</v>
          </cell>
        </row>
        <row r="27">
          <cell r="C27" t="str">
            <v>Depreciation</v>
          </cell>
          <cell r="D27">
            <v>-5</v>
          </cell>
          <cell r="E27">
            <v>1</v>
          </cell>
          <cell r="F27">
            <v>0</v>
          </cell>
          <cell r="G27">
            <v>0</v>
          </cell>
          <cell r="H27">
            <v>0</v>
          </cell>
          <cell r="I27">
            <v>0</v>
          </cell>
          <cell r="J27">
            <v>-4</v>
          </cell>
        </row>
        <row r="28">
          <cell r="C28" t="str">
            <v>Amortisation</v>
          </cell>
          <cell r="D28">
            <v>-2.2999999999999998</v>
          </cell>
          <cell r="E28">
            <v>1</v>
          </cell>
          <cell r="F28">
            <v>0</v>
          </cell>
          <cell r="G28">
            <v>0</v>
          </cell>
          <cell r="H28">
            <v>0</v>
          </cell>
          <cell r="I28">
            <v>0</v>
          </cell>
          <cell r="J28">
            <v>-1.2999999999999998</v>
          </cell>
        </row>
        <row r="29">
          <cell r="C29" t="str">
            <v>EBIT</v>
          </cell>
          <cell r="D29">
            <v>7.2</v>
          </cell>
          <cell r="E29">
            <v>-2.2999999999999998</v>
          </cell>
          <cell r="F29">
            <v>0</v>
          </cell>
          <cell r="G29">
            <v>0</v>
          </cell>
          <cell r="H29">
            <v>0</v>
          </cell>
          <cell r="I29">
            <v>0</v>
          </cell>
          <cell r="J29">
            <v>4.8999999999999995</v>
          </cell>
        </row>
        <row r="30">
          <cell r="C30" t="str">
            <v>EBIT / net sales</v>
          </cell>
          <cell r="D30">
            <v>7.2000000000000008E-2</v>
          </cell>
          <cell r="J30">
            <v>5.7647058823529405E-2</v>
          </cell>
        </row>
        <row r="32">
          <cell r="C32" t="str">
            <v>Interest</v>
          </cell>
          <cell r="D32">
            <v>-4</v>
          </cell>
          <cell r="E32">
            <v>2</v>
          </cell>
          <cell r="F32">
            <v>0</v>
          </cell>
          <cell r="G32">
            <v>0</v>
          </cell>
          <cell r="H32">
            <v>0</v>
          </cell>
          <cell r="I32">
            <v>0</v>
          </cell>
          <cell r="J32">
            <v>-2</v>
          </cell>
        </row>
        <row r="33">
          <cell r="C33" t="str">
            <v>Tax</v>
          </cell>
          <cell r="D33">
            <v>-1</v>
          </cell>
          <cell r="E33">
            <v>0</v>
          </cell>
          <cell r="F33">
            <v>0</v>
          </cell>
          <cell r="G33">
            <v>0</v>
          </cell>
          <cell r="H33">
            <v>0</v>
          </cell>
          <cell r="I33">
            <v>0</v>
          </cell>
          <cell r="J33">
            <v>-1</v>
          </cell>
        </row>
        <row r="34">
          <cell r="C34" t="str">
            <v>Net profit / (loss)</v>
          </cell>
          <cell r="D34">
            <v>2.2000000000000002</v>
          </cell>
          <cell r="E34">
            <v>-0.29999999999999982</v>
          </cell>
          <cell r="F34">
            <v>0</v>
          </cell>
          <cell r="G34">
            <v>0</v>
          </cell>
          <cell r="H34">
            <v>0</v>
          </cell>
          <cell r="I34">
            <v>0</v>
          </cell>
          <cell r="J34">
            <v>1.8999999999999995</v>
          </cell>
        </row>
        <row r="36">
          <cell r="C36" t="str">
            <v>Adj. 1: definition</v>
          </cell>
        </row>
        <row r="37">
          <cell r="C37" t="str">
            <v>Adj. 2: definition</v>
          </cell>
        </row>
        <row r="38">
          <cell r="C38" t="str">
            <v>Adj. 3: definition</v>
          </cell>
        </row>
        <row r="39">
          <cell r="C39" t="str">
            <v>Adj. 4: definition</v>
          </cell>
        </row>
        <row r="40">
          <cell r="C40" t="str">
            <v>Adj. 5: definition</v>
          </cell>
        </row>
        <row r="42">
          <cell r="C42" t="str">
            <v xml:space="preserve">Source: </v>
          </cell>
        </row>
      </sheetData>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row r="7">
          <cell r="C7" t="str">
            <v>M€</v>
          </cell>
          <cell r="D7" t="str">
            <v>FY05</v>
          </cell>
          <cell r="E7" t="str">
            <v>FY05</v>
          </cell>
          <cell r="F7" t="str">
            <v>Variance</v>
          </cell>
        </row>
        <row r="8">
          <cell r="D8" t="str">
            <v>Actual</v>
          </cell>
          <cell r="E8" t="str">
            <v>Budget</v>
          </cell>
          <cell r="F8" t="str">
            <v>%</v>
          </cell>
        </row>
        <row r="10">
          <cell r="C10" t="str">
            <v>Net sales</v>
          </cell>
          <cell r="D10">
            <v>100</v>
          </cell>
          <cell r="E10">
            <v>110</v>
          </cell>
          <cell r="F10">
            <v>0.10000000000000009</v>
          </cell>
        </row>
        <row r="11">
          <cell r="C11" t="str">
            <v>% growth</v>
          </cell>
          <cell r="E11">
            <v>0.10000000000000009</v>
          </cell>
        </row>
        <row r="13">
          <cell r="C13" t="str">
            <v>Costs of sales</v>
          </cell>
          <cell r="D13">
            <v>-80</v>
          </cell>
          <cell r="E13">
            <v>-85</v>
          </cell>
          <cell r="F13">
            <v>6.25E-2</v>
          </cell>
        </row>
        <row r="15">
          <cell r="C15" t="str">
            <v>Gross margin</v>
          </cell>
          <cell r="D15">
            <v>20</v>
          </cell>
          <cell r="E15">
            <v>25</v>
          </cell>
          <cell r="F15">
            <v>0.25</v>
          </cell>
        </row>
        <row r="16">
          <cell r="C16" t="str">
            <v>Gross margin / net sales</v>
          </cell>
          <cell r="D16">
            <v>0.2</v>
          </cell>
          <cell r="E16">
            <v>0.22727272727272727</v>
          </cell>
        </row>
        <row r="18">
          <cell r="C18" t="str">
            <v>Staff costs</v>
          </cell>
          <cell r="D18">
            <v>-3.2</v>
          </cell>
          <cell r="E18">
            <v>-5</v>
          </cell>
          <cell r="F18">
            <v>0.5625</v>
          </cell>
        </row>
        <row r="19">
          <cell r="C19" t="str">
            <v>R&amp;D costs</v>
          </cell>
          <cell r="D19">
            <v>0</v>
          </cell>
          <cell r="E19">
            <v>0</v>
          </cell>
          <cell r="F19" t="e">
            <v>#DIV/0!</v>
          </cell>
        </row>
        <row r="20">
          <cell r="C20" t="str">
            <v>SG&amp;A</v>
          </cell>
          <cell r="D20">
            <v>-2.2999999999999998</v>
          </cell>
          <cell r="E20">
            <v>-2.2999999999999998</v>
          </cell>
          <cell r="F20">
            <v>0</v>
          </cell>
        </row>
        <row r="21">
          <cell r="C21" t="str">
            <v>Other income / expenses</v>
          </cell>
          <cell r="D21">
            <v>0</v>
          </cell>
          <cell r="E21">
            <v>0</v>
          </cell>
          <cell r="F21" t="e">
            <v>#DIV/0!</v>
          </cell>
        </row>
        <row r="22">
          <cell r="C22" t="str">
            <v>EBITDA</v>
          </cell>
          <cell r="D22">
            <v>14.5</v>
          </cell>
          <cell r="E22">
            <v>17.7</v>
          </cell>
          <cell r="F22">
            <v>0.22068965517241379</v>
          </cell>
        </row>
        <row r="23">
          <cell r="C23" t="str">
            <v>EBITDA / net sales</v>
          </cell>
          <cell r="D23">
            <v>0.14499999999999999</v>
          </cell>
          <cell r="E23">
            <v>0.16090909090909089</v>
          </cell>
        </row>
        <row r="25">
          <cell r="C25" t="str">
            <v>Depreciation</v>
          </cell>
          <cell r="D25">
            <v>-5</v>
          </cell>
          <cell r="E25">
            <v>-5.0999999999999996</v>
          </cell>
          <cell r="F25">
            <v>2.0000000000000018E-2</v>
          </cell>
        </row>
        <row r="26">
          <cell r="C26" t="str">
            <v>Amortisation</v>
          </cell>
          <cell r="D26">
            <v>-2.2999999999999998</v>
          </cell>
          <cell r="E26">
            <v>-3</v>
          </cell>
          <cell r="F26">
            <v>0.30434782608695654</v>
          </cell>
        </row>
        <row r="27">
          <cell r="C27" t="str">
            <v>EBIT</v>
          </cell>
          <cell r="D27">
            <v>7.2</v>
          </cell>
          <cell r="E27">
            <v>9.6</v>
          </cell>
          <cell r="F27">
            <v>0.33333333333333326</v>
          </cell>
        </row>
        <row r="28">
          <cell r="C28" t="str">
            <v>EBIT / net sales</v>
          </cell>
          <cell r="D28">
            <v>7.2000000000000008E-2</v>
          </cell>
          <cell r="E28">
            <v>8.7272727272727266E-2</v>
          </cell>
        </row>
        <row r="30">
          <cell r="C30" t="str">
            <v>Interest</v>
          </cell>
          <cell r="D30">
            <v>-4</v>
          </cell>
          <cell r="E30">
            <v>-4</v>
          </cell>
          <cell r="F30">
            <v>0</v>
          </cell>
        </row>
        <row r="31">
          <cell r="C31" t="str">
            <v>Tax</v>
          </cell>
          <cell r="D31">
            <v>-1</v>
          </cell>
          <cell r="E31">
            <v>-1</v>
          </cell>
          <cell r="F31">
            <v>0</v>
          </cell>
        </row>
        <row r="32">
          <cell r="C32" t="str">
            <v>Net profit / (loss)</v>
          </cell>
          <cell r="D32">
            <v>2.2000000000000002</v>
          </cell>
          <cell r="E32">
            <v>4.5999999999999996</v>
          </cell>
          <cell r="F32">
            <v>1.0909090909090904</v>
          </cell>
        </row>
        <row r="34">
          <cell r="C34" t="str">
            <v xml:space="preserve">Source: </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PORTING 00.01"/>
      <sheetName val="REPORTING 02.03"/>
      <sheetName val="REPORTING 01.02"/>
      <sheetName val="REPORTING 03.04"/>
    </sheetNames>
    <sheetDataSet>
      <sheetData sheetId="0" refreshError="1"/>
      <sheetData sheetId="1" refreshError="1"/>
      <sheetData sheetId="2" refreshError="1"/>
      <sheetData sheetId="3"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PORTING 00.01"/>
      <sheetName val="REPORTING 02.03"/>
      <sheetName val="REPORTING 01.02"/>
      <sheetName val="REPORTING 03.04"/>
    </sheetNames>
    <sheetDataSet>
      <sheetData sheetId="0" refreshError="1"/>
      <sheetData sheetId="1" refreshError="1"/>
      <sheetData sheetId="2" refreshError="1"/>
      <sheetData sheetId="3"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et-up"/>
      <sheetName val="P&amp;L - Summary"/>
      <sheetName val="P&amp;L - KPIs"/>
      <sheetName val="KPIs"/>
      <sheetName val="Rev. Seasonality"/>
      <sheetName val="Mgt Fees"/>
      <sheetName val="Rev. by region"/>
      <sheetName val="COGS split"/>
      <sheetName val="Price-Cost"/>
      <sheetName val="Price-Vol"/>
      <sheetName val="B-T Rev. Bridge"/>
      <sheetName val="B-H Rev. Bridge"/>
      <sheetName val="B-B Rev. Bridge 1"/>
      <sheetName val="B-B Rev. Bridge 2"/>
      <sheetName val="GM"/>
      <sheetName val="B-B GM Bridge"/>
      <sheetName val="B-T GM Bridge"/>
      <sheetName val="B-H GM Bridge"/>
      <sheetName val="EBITDA"/>
      <sheetName val="EBITDA Bridge 0"/>
      <sheetName val="EBITDA Bridge 1 B-B"/>
      <sheetName val="EBITDA Bridge 1 B-T"/>
      <sheetName val="EBITDA Bridge 1 B-H"/>
      <sheetName val="EBITDA Bridge 2"/>
      <sheetName val="Q of E"/>
      <sheetName val="BS Sum"/>
      <sheetName val="Assets change"/>
      <sheetName val="Assets change (gross)"/>
      <sheetName val="Monthly WC Sum"/>
      <sheetName val="WC Adjustment"/>
      <sheetName val="Ageing Balance"/>
      <sheetName val="Prov RF"/>
      <sheetName val="Prov RF 1"/>
      <sheetName val="Adj. Net debt"/>
      <sheetName val="CF Sum"/>
      <sheetName val="Off BS"/>
      <sheetName val="Capex"/>
      <sheetName val="financial result"/>
      <sheetName val="exceptional"/>
      <sheetName val="KPIs FIBRO"/>
      <sheetName val="CT"/>
      <sheetName val="Old&gt;&gt;&gt;"/>
      <sheetName val="restated WC_old"/>
      <sheetName val="Sheet3"/>
    </sheetNames>
    <sheetDataSet>
      <sheetData sheetId="0">
        <row r="4">
          <cell r="B4" t="str">
            <v>€</v>
          </cell>
        </row>
        <row r="6">
          <cell r="B6" t="str">
            <v>€m</v>
          </cell>
        </row>
        <row r="13">
          <cell r="B13" t="str">
            <v>FY05</v>
          </cell>
          <cell r="C13" t="str">
            <v>FY06</v>
          </cell>
          <cell r="D13" t="str">
            <v>FY07</v>
          </cell>
          <cell r="E13" t="str">
            <v>FY08F</v>
          </cell>
          <cell r="F13" t="str">
            <v>FY09P</v>
          </cell>
        </row>
        <row r="95">
          <cell r="B95" t="str">
            <v>£</v>
          </cell>
          <cell r="C95" t="str">
            <v>Jan</v>
          </cell>
          <cell r="D95" t="str">
            <v>B</v>
          </cell>
          <cell r="E95" t="str">
            <v>YTD</v>
          </cell>
          <cell r="F95" t="str">
            <v>YTG</v>
          </cell>
          <cell r="G95" t="str">
            <v>Jan 04</v>
          </cell>
          <cell r="H95">
            <v>2007</v>
          </cell>
          <cell r="I95" t="str">
            <v>m</v>
          </cell>
        </row>
        <row r="96">
          <cell r="B96" t="str">
            <v>€</v>
          </cell>
          <cell r="C96" t="str">
            <v>Feb</v>
          </cell>
          <cell r="D96" t="str">
            <v>F</v>
          </cell>
          <cell r="E96" t="str">
            <v>1m</v>
          </cell>
          <cell r="F96" t="str">
            <v>L11m</v>
          </cell>
          <cell r="G96" t="str">
            <v>Jan 04F</v>
          </cell>
          <cell r="H96">
            <v>2008</v>
          </cell>
          <cell r="I96" t="str">
            <v>000</v>
          </cell>
        </row>
        <row r="97">
          <cell r="B97" t="str">
            <v>US$</v>
          </cell>
          <cell r="C97" t="str">
            <v>Mar</v>
          </cell>
          <cell r="D97" t="str">
            <v>P</v>
          </cell>
          <cell r="E97" t="str">
            <v>2m</v>
          </cell>
          <cell r="F97" t="str">
            <v>L10m</v>
          </cell>
          <cell r="G97" t="str">
            <v>Jan 04B</v>
          </cell>
          <cell r="H97">
            <v>2009</v>
          </cell>
          <cell r="I97" t="str">
            <v>bn</v>
          </cell>
        </row>
        <row r="98">
          <cell r="B98" t="str">
            <v>¥</v>
          </cell>
          <cell r="C98" t="str">
            <v>Apr</v>
          </cell>
          <cell r="E98" t="str">
            <v>Q1</v>
          </cell>
          <cell r="F98" t="str">
            <v>L9m</v>
          </cell>
          <cell r="G98" t="str">
            <v>Feb 04</v>
          </cell>
          <cell r="I98"/>
        </row>
        <row r="99">
          <cell r="B99" t="str">
            <v>DKK</v>
          </cell>
          <cell r="C99" t="str">
            <v>May</v>
          </cell>
          <cell r="E99" t="str">
            <v>4m</v>
          </cell>
          <cell r="F99" t="str">
            <v>L8m</v>
          </cell>
          <cell r="G99" t="str">
            <v>Feb 04F</v>
          </cell>
        </row>
        <row r="100">
          <cell r="B100" t="str">
            <v>SEK</v>
          </cell>
          <cell r="C100" t="str">
            <v>Jun</v>
          </cell>
          <cell r="E100" t="str">
            <v>5m</v>
          </cell>
          <cell r="F100" t="str">
            <v>L7m</v>
          </cell>
          <cell r="G100" t="str">
            <v>Feb 04B</v>
          </cell>
        </row>
        <row r="101">
          <cell r="B101" t="str">
            <v>NOK</v>
          </cell>
          <cell r="C101" t="str">
            <v>Jul</v>
          </cell>
          <cell r="E101" t="str">
            <v>H1</v>
          </cell>
          <cell r="F101" t="str">
            <v>H2</v>
          </cell>
          <cell r="G101" t="str">
            <v>Mar 04</v>
          </cell>
        </row>
        <row r="102">
          <cell r="B102" t="str">
            <v>CHF</v>
          </cell>
          <cell r="C102" t="str">
            <v>Aug</v>
          </cell>
          <cell r="E102" t="str">
            <v>7m</v>
          </cell>
          <cell r="F102" t="str">
            <v>L5m</v>
          </cell>
          <cell r="G102" t="str">
            <v>Mar 04F</v>
          </cell>
        </row>
        <row r="103">
          <cell r="B103" t="str">
            <v>Kč</v>
          </cell>
          <cell r="C103" t="str">
            <v>Sep</v>
          </cell>
          <cell r="E103" t="str">
            <v>8m</v>
          </cell>
          <cell r="F103" t="str">
            <v>L4m</v>
          </cell>
          <cell r="G103" t="str">
            <v>Mar 04B</v>
          </cell>
        </row>
        <row r="104">
          <cell r="B104" t="str">
            <v>C$</v>
          </cell>
          <cell r="C104" t="str">
            <v>Oct</v>
          </cell>
          <cell r="E104" t="str">
            <v>9m</v>
          </cell>
          <cell r="F104" t="str">
            <v>Q4</v>
          </cell>
          <cell r="G104" t="str">
            <v>Apr 04</v>
          </cell>
        </row>
        <row r="105">
          <cell r="B105" t="str">
            <v>₩</v>
          </cell>
          <cell r="C105" t="str">
            <v>Nov</v>
          </cell>
          <cell r="E105" t="str">
            <v>10m</v>
          </cell>
          <cell r="F105" t="str">
            <v>L2m</v>
          </cell>
          <cell r="G105" t="str">
            <v>Apr 04F</v>
          </cell>
        </row>
        <row r="106">
          <cell r="B106" t="str">
            <v>元</v>
          </cell>
          <cell r="C106" t="str">
            <v>Dec</v>
          </cell>
          <cell r="E106" t="str">
            <v>11m</v>
          </cell>
          <cell r="F106" t="str">
            <v>L1m</v>
          </cell>
          <cell r="G106" t="str">
            <v>Apr 04B</v>
          </cell>
        </row>
        <row r="107">
          <cell r="G107" t="str">
            <v>May 04</v>
          </cell>
        </row>
        <row r="108">
          <cell r="G108" t="str">
            <v>May 04F</v>
          </cell>
        </row>
        <row r="109">
          <cell r="G109" t="str">
            <v>May 04B</v>
          </cell>
        </row>
        <row r="110">
          <cell r="G110" t="str">
            <v>Jun 04</v>
          </cell>
        </row>
        <row r="111">
          <cell r="G111" t="str">
            <v>Jun 04F</v>
          </cell>
        </row>
        <row r="112">
          <cell r="G112" t="str">
            <v>Jun 04B</v>
          </cell>
        </row>
        <row r="113">
          <cell r="G113" t="str">
            <v>Jul 04</v>
          </cell>
        </row>
        <row r="114">
          <cell r="G114" t="str">
            <v>Jul 04F</v>
          </cell>
        </row>
        <row r="115">
          <cell r="G115" t="str">
            <v>Jul 04B</v>
          </cell>
        </row>
        <row r="116">
          <cell r="G116" t="str">
            <v>Aug 04</v>
          </cell>
        </row>
        <row r="117">
          <cell r="G117" t="str">
            <v>Aug 04F</v>
          </cell>
        </row>
        <row r="118">
          <cell r="G118" t="str">
            <v>Aug 04B</v>
          </cell>
        </row>
        <row r="119">
          <cell r="G119" t="str">
            <v>Sep 04</v>
          </cell>
        </row>
        <row r="120">
          <cell r="G120" t="str">
            <v>Sep 04F</v>
          </cell>
        </row>
        <row r="121">
          <cell r="G121" t="str">
            <v>Sep 04B</v>
          </cell>
        </row>
        <row r="122">
          <cell r="G122" t="str">
            <v>Oct 04</v>
          </cell>
        </row>
        <row r="123">
          <cell r="G123" t="str">
            <v>Oct 04F</v>
          </cell>
        </row>
        <row r="124">
          <cell r="G124" t="str">
            <v>Oct 04B</v>
          </cell>
        </row>
        <row r="125">
          <cell r="G125" t="str">
            <v>Nov 04</v>
          </cell>
        </row>
        <row r="126">
          <cell r="G126" t="str">
            <v>Nov 04F</v>
          </cell>
        </row>
        <row r="127">
          <cell r="G127" t="str">
            <v>Nov 04B</v>
          </cell>
        </row>
        <row r="128">
          <cell r="G128" t="str">
            <v>Dec 04</v>
          </cell>
        </row>
        <row r="129">
          <cell r="G129" t="str">
            <v>Dec 04F</v>
          </cell>
        </row>
        <row r="130">
          <cell r="G130" t="str">
            <v>Dec 04B</v>
          </cell>
        </row>
        <row r="131">
          <cell r="G131" t="str">
            <v>Jan 05</v>
          </cell>
        </row>
        <row r="132">
          <cell r="G132" t="str">
            <v>Jan 05F</v>
          </cell>
        </row>
        <row r="133">
          <cell r="G133" t="str">
            <v>Jan 05B</v>
          </cell>
        </row>
        <row r="134">
          <cell r="G134" t="str">
            <v>Feb 05</v>
          </cell>
        </row>
        <row r="135">
          <cell r="G135" t="str">
            <v>Feb 05F</v>
          </cell>
        </row>
        <row r="136">
          <cell r="G136" t="str">
            <v>Feb 05B</v>
          </cell>
        </row>
        <row r="137">
          <cell r="G137" t="str">
            <v>Mar 05</v>
          </cell>
        </row>
        <row r="138">
          <cell r="G138" t="str">
            <v>Mar 05F</v>
          </cell>
        </row>
        <row r="139">
          <cell r="G139" t="str">
            <v>Mar 05B</v>
          </cell>
        </row>
        <row r="140">
          <cell r="G140" t="str">
            <v>Apr 05</v>
          </cell>
        </row>
        <row r="141">
          <cell r="G141" t="str">
            <v>Apr 05F</v>
          </cell>
        </row>
        <row r="142">
          <cell r="G142" t="str">
            <v>Apr 05B</v>
          </cell>
        </row>
        <row r="143">
          <cell r="G143" t="str">
            <v>May 05</v>
          </cell>
        </row>
        <row r="144">
          <cell r="G144" t="str">
            <v>May 05F</v>
          </cell>
        </row>
        <row r="145">
          <cell r="G145" t="str">
            <v>May 05B</v>
          </cell>
        </row>
        <row r="146">
          <cell r="G146" t="str">
            <v>Jun 05</v>
          </cell>
        </row>
        <row r="147">
          <cell r="G147" t="str">
            <v>Jun 05F</v>
          </cell>
        </row>
        <row r="148">
          <cell r="G148" t="str">
            <v>Jun 05B</v>
          </cell>
        </row>
        <row r="149">
          <cell r="G149" t="str">
            <v>Jul 05</v>
          </cell>
        </row>
        <row r="150">
          <cell r="G150" t="str">
            <v>Jul 05F</v>
          </cell>
        </row>
        <row r="151">
          <cell r="G151" t="str">
            <v>Jul 05B</v>
          </cell>
        </row>
        <row r="152">
          <cell r="G152" t="str">
            <v>Aug 05</v>
          </cell>
        </row>
        <row r="153">
          <cell r="G153" t="str">
            <v>Aug 05F</v>
          </cell>
        </row>
        <row r="154">
          <cell r="G154" t="str">
            <v>Aug 05B</v>
          </cell>
        </row>
        <row r="155">
          <cell r="G155" t="str">
            <v>Sep 05</v>
          </cell>
        </row>
        <row r="156">
          <cell r="G156" t="str">
            <v>Sep 05F</v>
          </cell>
        </row>
        <row r="157">
          <cell r="G157" t="str">
            <v>Sep 05B</v>
          </cell>
        </row>
        <row r="158">
          <cell r="G158" t="str">
            <v>Oct 05</v>
          </cell>
        </row>
        <row r="159">
          <cell r="G159" t="str">
            <v>Oct 05F</v>
          </cell>
        </row>
        <row r="160">
          <cell r="G160" t="str">
            <v>Oct 05B</v>
          </cell>
        </row>
        <row r="161">
          <cell r="G161" t="str">
            <v>Nov 05</v>
          </cell>
        </row>
        <row r="162">
          <cell r="G162" t="str">
            <v>Nov 05F</v>
          </cell>
        </row>
        <row r="163">
          <cell r="G163" t="str">
            <v>Nov 05B</v>
          </cell>
        </row>
        <row r="164">
          <cell r="G164" t="str">
            <v>Dec 05</v>
          </cell>
        </row>
        <row r="165">
          <cell r="G165" t="str">
            <v>Dec 05F</v>
          </cell>
        </row>
        <row r="166">
          <cell r="G166" t="str">
            <v>Dec 05B</v>
          </cell>
        </row>
        <row r="167">
          <cell r="G167" t="str">
            <v>Jan 06</v>
          </cell>
        </row>
        <row r="168">
          <cell r="G168" t="str">
            <v>Jan 06F</v>
          </cell>
        </row>
        <row r="169">
          <cell r="G169" t="str">
            <v>Jan 06B</v>
          </cell>
        </row>
        <row r="170">
          <cell r="G170" t="str">
            <v>Feb 06</v>
          </cell>
        </row>
        <row r="171">
          <cell r="G171" t="str">
            <v>Feb 06F</v>
          </cell>
        </row>
        <row r="172">
          <cell r="G172" t="str">
            <v>Feb 06B</v>
          </cell>
        </row>
        <row r="173">
          <cell r="G173" t="str">
            <v>Mar 06</v>
          </cell>
        </row>
        <row r="174">
          <cell r="G174" t="str">
            <v>Mar 06F</v>
          </cell>
        </row>
        <row r="175">
          <cell r="G175" t="str">
            <v>Mar 06B</v>
          </cell>
        </row>
        <row r="176">
          <cell r="G176" t="str">
            <v>Apr 06</v>
          </cell>
        </row>
        <row r="177">
          <cell r="G177" t="str">
            <v>Apr 06F</v>
          </cell>
        </row>
        <row r="178">
          <cell r="G178" t="str">
            <v>Apr 06B</v>
          </cell>
        </row>
        <row r="179">
          <cell r="G179" t="str">
            <v>May 06</v>
          </cell>
        </row>
        <row r="180">
          <cell r="G180" t="str">
            <v>May 06F</v>
          </cell>
        </row>
        <row r="181">
          <cell r="G181" t="str">
            <v>May 06B</v>
          </cell>
        </row>
        <row r="182">
          <cell r="G182" t="str">
            <v>Jun 06</v>
          </cell>
        </row>
        <row r="183">
          <cell r="G183" t="str">
            <v>Jun 06F</v>
          </cell>
        </row>
        <row r="184">
          <cell r="G184" t="str">
            <v>Jun 06B</v>
          </cell>
        </row>
        <row r="185">
          <cell r="G185" t="str">
            <v>Jul 06</v>
          </cell>
        </row>
        <row r="186">
          <cell r="G186" t="str">
            <v>Jul 06F</v>
          </cell>
        </row>
        <row r="187">
          <cell r="G187" t="str">
            <v>Jul 06B</v>
          </cell>
        </row>
        <row r="188">
          <cell r="G188" t="str">
            <v>Aug 06</v>
          </cell>
        </row>
        <row r="189">
          <cell r="G189" t="str">
            <v>Aug 06F</v>
          </cell>
        </row>
        <row r="190">
          <cell r="G190" t="str">
            <v>Aug 06B</v>
          </cell>
        </row>
        <row r="191">
          <cell r="G191" t="str">
            <v>Sep 06</v>
          </cell>
        </row>
        <row r="192">
          <cell r="G192" t="str">
            <v>Sep 06F</v>
          </cell>
        </row>
        <row r="193">
          <cell r="G193" t="str">
            <v>Sep 06B</v>
          </cell>
        </row>
        <row r="194">
          <cell r="G194" t="str">
            <v>Oct 06</v>
          </cell>
        </row>
        <row r="195">
          <cell r="G195" t="str">
            <v>Oct 06F</v>
          </cell>
        </row>
        <row r="196">
          <cell r="G196" t="str">
            <v>Oct 06B</v>
          </cell>
        </row>
        <row r="197">
          <cell r="G197" t="str">
            <v>Nov 06</v>
          </cell>
        </row>
        <row r="198">
          <cell r="G198" t="str">
            <v>Nov 06F</v>
          </cell>
        </row>
        <row r="199">
          <cell r="G199" t="str">
            <v>Nov 06B</v>
          </cell>
        </row>
        <row r="200">
          <cell r="G200" t="str">
            <v>Dec 06</v>
          </cell>
        </row>
        <row r="201">
          <cell r="G201" t="str">
            <v>Dec 06F</v>
          </cell>
        </row>
        <row r="202">
          <cell r="G202" t="str">
            <v>Dec 06B</v>
          </cell>
        </row>
        <row r="203">
          <cell r="G203" t="str">
            <v>Jan 07</v>
          </cell>
        </row>
        <row r="204">
          <cell r="G204" t="str">
            <v>Jan 07F</v>
          </cell>
        </row>
        <row r="205">
          <cell r="G205" t="str">
            <v>Jan 07B</v>
          </cell>
        </row>
        <row r="206">
          <cell r="G206" t="str">
            <v>Feb 07</v>
          </cell>
        </row>
        <row r="207">
          <cell r="G207" t="str">
            <v>Feb 07F</v>
          </cell>
        </row>
        <row r="208">
          <cell r="G208" t="str">
            <v>Feb 07B</v>
          </cell>
        </row>
        <row r="209">
          <cell r="G209" t="str">
            <v>Mar 07</v>
          </cell>
        </row>
        <row r="210">
          <cell r="G210" t="str">
            <v>Mar 07F</v>
          </cell>
        </row>
        <row r="211">
          <cell r="G211" t="str">
            <v>Mar 07B</v>
          </cell>
        </row>
        <row r="212">
          <cell r="G212" t="str">
            <v>Apr 07</v>
          </cell>
        </row>
        <row r="213">
          <cell r="G213" t="str">
            <v>Apr 07F</v>
          </cell>
        </row>
        <row r="214">
          <cell r="G214" t="str">
            <v>Apr 07B</v>
          </cell>
        </row>
        <row r="215">
          <cell r="G215" t="str">
            <v>May 07</v>
          </cell>
        </row>
        <row r="216">
          <cell r="G216" t="str">
            <v>May 07F</v>
          </cell>
        </row>
        <row r="217">
          <cell r="G217" t="str">
            <v>May 07B</v>
          </cell>
        </row>
        <row r="218">
          <cell r="G218" t="str">
            <v>Jun 07</v>
          </cell>
        </row>
        <row r="219">
          <cell r="G219" t="str">
            <v>Jun 07F</v>
          </cell>
        </row>
        <row r="220">
          <cell r="G220" t="str">
            <v>Jun 07B</v>
          </cell>
        </row>
        <row r="221">
          <cell r="G221" t="str">
            <v>Jul 07</v>
          </cell>
        </row>
        <row r="222">
          <cell r="G222" t="str">
            <v>Jul 07F</v>
          </cell>
        </row>
        <row r="223">
          <cell r="G223" t="str">
            <v>Jul 07B</v>
          </cell>
        </row>
        <row r="224">
          <cell r="G224" t="str">
            <v>Aug 07</v>
          </cell>
        </row>
        <row r="225">
          <cell r="G225" t="str">
            <v>Aug 07F</v>
          </cell>
        </row>
        <row r="226">
          <cell r="G226" t="str">
            <v>Aug 07B</v>
          </cell>
        </row>
        <row r="227">
          <cell r="G227" t="str">
            <v>Sep 07</v>
          </cell>
        </row>
        <row r="228">
          <cell r="G228" t="str">
            <v>Sep 07F</v>
          </cell>
        </row>
        <row r="229">
          <cell r="G229" t="str">
            <v>Sep 07B</v>
          </cell>
        </row>
        <row r="230">
          <cell r="G230" t="str">
            <v>Oct 07</v>
          </cell>
        </row>
        <row r="231">
          <cell r="G231" t="str">
            <v>Oct 07F</v>
          </cell>
        </row>
        <row r="232">
          <cell r="G232" t="str">
            <v>Oct 07B</v>
          </cell>
        </row>
        <row r="233">
          <cell r="G233" t="str">
            <v>Nov 07</v>
          </cell>
        </row>
        <row r="234">
          <cell r="G234" t="str">
            <v>Nov 07F</v>
          </cell>
        </row>
        <row r="235">
          <cell r="G235" t="str">
            <v>Nov 07B</v>
          </cell>
        </row>
        <row r="236">
          <cell r="G236" t="str">
            <v>Dec 07</v>
          </cell>
        </row>
        <row r="237">
          <cell r="G237" t="str">
            <v>Dec 07F</v>
          </cell>
        </row>
        <row r="238">
          <cell r="G238" t="str">
            <v>Dec 07B</v>
          </cell>
        </row>
        <row r="239">
          <cell r="G239" t="str">
            <v>Jan 08</v>
          </cell>
        </row>
        <row r="240">
          <cell r="G240" t="str">
            <v>Jan 08F</v>
          </cell>
        </row>
        <row r="241">
          <cell r="G241" t="str">
            <v>Jan 08B</v>
          </cell>
        </row>
        <row r="242">
          <cell r="G242" t="str">
            <v>Feb 08</v>
          </cell>
        </row>
        <row r="243">
          <cell r="G243" t="str">
            <v>Feb 08F</v>
          </cell>
        </row>
        <row r="244">
          <cell r="G244" t="str">
            <v>Feb 08B</v>
          </cell>
        </row>
        <row r="245">
          <cell r="G245" t="str">
            <v>Mar 08</v>
          </cell>
        </row>
        <row r="246">
          <cell r="G246" t="str">
            <v>Mar 08F</v>
          </cell>
        </row>
        <row r="247">
          <cell r="G247" t="str">
            <v>Mar 08B</v>
          </cell>
        </row>
        <row r="248">
          <cell r="G248" t="str">
            <v>Apr 08</v>
          </cell>
        </row>
        <row r="249">
          <cell r="G249" t="str">
            <v>Apr 08F</v>
          </cell>
        </row>
        <row r="250">
          <cell r="G250" t="str">
            <v>Apr 08B</v>
          </cell>
        </row>
        <row r="251">
          <cell r="G251" t="str">
            <v>May 08</v>
          </cell>
        </row>
        <row r="252">
          <cell r="G252" t="str">
            <v>May 08F</v>
          </cell>
        </row>
        <row r="253">
          <cell r="G253" t="str">
            <v>May 08B</v>
          </cell>
        </row>
        <row r="254">
          <cell r="G254" t="str">
            <v>Jun 08</v>
          </cell>
        </row>
        <row r="255">
          <cell r="G255" t="str">
            <v>Jun 08F</v>
          </cell>
        </row>
        <row r="256">
          <cell r="G256" t="str">
            <v>Jun 08B</v>
          </cell>
        </row>
        <row r="257">
          <cell r="G257" t="str">
            <v>Jul 08</v>
          </cell>
        </row>
        <row r="258">
          <cell r="G258" t="str">
            <v>Jul 08F</v>
          </cell>
        </row>
        <row r="259">
          <cell r="G259" t="str">
            <v>Jul 08B</v>
          </cell>
        </row>
        <row r="260">
          <cell r="G260" t="str">
            <v>Aug 08</v>
          </cell>
        </row>
        <row r="261">
          <cell r="G261" t="str">
            <v>Aug 08F</v>
          </cell>
        </row>
        <row r="262">
          <cell r="G262" t="str">
            <v>Aug 08B</v>
          </cell>
        </row>
        <row r="263">
          <cell r="G263" t="str">
            <v>Sep 08</v>
          </cell>
        </row>
        <row r="264">
          <cell r="G264" t="str">
            <v>Sep 08F</v>
          </cell>
        </row>
        <row r="265">
          <cell r="G265" t="str">
            <v>Sep 08B</v>
          </cell>
        </row>
        <row r="266">
          <cell r="G266" t="str">
            <v>Oct 08</v>
          </cell>
        </row>
        <row r="267">
          <cell r="G267" t="str">
            <v>Oct 08F</v>
          </cell>
        </row>
        <row r="268">
          <cell r="G268" t="str">
            <v>Oct 08B</v>
          </cell>
        </row>
        <row r="269">
          <cell r="G269" t="str">
            <v>Nov 08</v>
          </cell>
        </row>
        <row r="270">
          <cell r="G270" t="str">
            <v>Nov 08F</v>
          </cell>
        </row>
        <row r="271">
          <cell r="G271" t="str">
            <v>Nov 08B</v>
          </cell>
        </row>
        <row r="272">
          <cell r="G272" t="str">
            <v>Dec 08</v>
          </cell>
        </row>
        <row r="273">
          <cell r="G273" t="str">
            <v>Dec 08F</v>
          </cell>
        </row>
        <row r="274">
          <cell r="G274" t="str">
            <v>Dec 08B</v>
          </cell>
        </row>
        <row r="275">
          <cell r="G275" t="str">
            <v>Jan 09</v>
          </cell>
        </row>
        <row r="276">
          <cell r="G276" t="str">
            <v>Jan 09F</v>
          </cell>
        </row>
        <row r="277">
          <cell r="G277" t="str">
            <v>Jan 09B</v>
          </cell>
        </row>
        <row r="278">
          <cell r="G278" t="str">
            <v>Feb 09</v>
          </cell>
        </row>
        <row r="279">
          <cell r="G279" t="str">
            <v>Feb 09F</v>
          </cell>
        </row>
        <row r="280">
          <cell r="G280" t="str">
            <v>Feb 09B</v>
          </cell>
        </row>
        <row r="281">
          <cell r="G281" t="str">
            <v>Mar 09</v>
          </cell>
        </row>
        <row r="282">
          <cell r="G282" t="str">
            <v>Mar 09F</v>
          </cell>
        </row>
        <row r="283">
          <cell r="G283" t="str">
            <v>Mar 09B</v>
          </cell>
        </row>
        <row r="284">
          <cell r="G284" t="str">
            <v>Apr 09</v>
          </cell>
        </row>
        <row r="285">
          <cell r="G285" t="str">
            <v>Apr 09F</v>
          </cell>
        </row>
        <row r="286">
          <cell r="G286" t="str">
            <v>Apr 09B</v>
          </cell>
        </row>
        <row r="287">
          <cell r="G287" t="str">
            <v>May 09</v>
          </cell>
        </row>
        <row r="288">
          <cell r="G288" t="str">
            <v>May 09F</v>
          </cell>
        </row>
        <row r="289">
          <cell r="G289" t="str">
            <v>May 09B</v>
          </cell>
        </row>
        <row r="290">
          <cell r="G290" t="str">
            <v>Jun 09</v>
          </cell>
        </row>
        <row r="291">
          <cell r="G291" t="str">
            <v>Jun 09F</v>
          </cell>
        </row>
        <row r="292">
          <cell r="G292" t="str">
            <v>Jun 09B</v>
          </cell>
        </row>
        <row r="293">
          <cell r="G293" t="str">
            <v>Jul 09</v>
          </cell>
        </row>
        <row r="294">
          <cell r="G294" t="str">
            <v>Jul 09F</v>
          </cell>
        </row>
        <row r="295">
          <cell r="G295" t="str">
            <v>Jul 09B</v>
          </cell>
        </row>
        <row r="296">
          <cell r="G296" t="str">
            <v>Aug 09</v>
          </cell>
        </row>
        <row r="297">
          <cell r="G297" t="str">
            <v>Aug 09F</v>
          </cell>
        </row>
        <row r="298">
          <cell r="G298" t="str">
            <v>Aug 09B</v>
          </cell>
        </row>
        <row r="299">
          <cell r="G299" t="str">
            <v>Sep 09</v>
          </cell>
        </row>
        <row r="300">
          <cell r="G300" t="str">
            <v>Sep 09F</v>
          </cell>
        </row>
        <row r="301">
          <cell r="G301" t="str">
            <v>Sep 09B</v>
          </cell>
        </row>
        <row r="302">
          <cell r="G302" t="str">
            <v>Oct 09</v>
          </cell>
        </row>
        <row r="303">
          <cell r="G303" t="str">
            <v>Oct 09F</v>
          </cell>
        </row>
        <row r="304">
          <cell r="G304" t="str">
            <v>Oct 09B</v>
          </cell>
        </row>
        <row r="305">
          <cell r="G305" t="str">
            <v>Nov 09</v>
          </cell>
        </row>
        <row r="306">
          <cell r="G306" t="str">
            <v>Nov 09F</v>
          </cell>
        </row>
        <row r="307">
          <cell r="G307" t="str">
            <v>Nov 09B</v>
          </cell>
        </row>
        <row r="308">
          <cell r="G308" t="str">
            <v>Dec 09</v>
          </cell>
        </row>
        <row r="309">
          <cell r="G309" t="str">
            <v>Dec 09F</v>
          </cell>
        </row>
        <row r="310">
          <cell r="G310" t="str">
            <v>Dec 09B</v>
          </cell>
        </row>
        <row r="311">
          <cell r="G311" t="str">
            <v>Jan 10</v>
          </cell>
        </row>
        <row r="312">
          <cell r="G312" t="str">
            <v>Jan 10F</v>
          </cell>
        </row>
        <row r="313">
          <cell r="G313" t="str">
            <v>Jan 10B</v>
          </cell>
        </row>
        <row r="314">
          <cell r="G314" t="str">
            <v>Feb 10</v>
          </cell>
        </row>
        <row r="315">
          <cell r="G315" t="str">
            <v>Feb 10F</v>
          </cell>
        </row>
        <row r="316">
          <cell r="G316" t="str">
            <v>Feb 10B</v>
          </cell>
        </row>
        <row r="317">
          <cell r="G317" t="str">
            <v>Mar 10</v>
          </cell>
        </row>
        <row r="318">
          <cell r="G318" t="str">
            <v>Mar 10F</v>
          </cell>
        </row>
        <row r="319">
          <cell r="G319" t="str">
            <v>Mar 10B</v>
          </cell>
        </row>
        <row r="320">
          <cell r="G320" t="str">
            <v>Apr 10</v>
          </cell>
        </row>
        <row r="321">
          <cell r="G321" t="str">
            <v>Apr 10F</v>
          </cell>
        </row>
        <row r="322">
          <cell r="G322" t="str">
            <v>Apr 10B</v>
          </cell>
        </row>
        <row r="323">
          <cell r="G323" t="str">
            <v>May 10</v>
          </cell>
        </row>
        <row r="324">
          <cell r="G324" t="str">
            <v>May 10F</v>
          </cell>
        </row>
        <row r="325">
          <cell r="G325" t="str">
            <v>May 10B</v>
          </cell>
        </row>
        <row r="326">
          <cell r="G326" t="str">
            <v>Jun 10</v>
          </cell>
        </row>
        <row r="327">
          <cell r="G327" t="str">
            <v>Jun 10F</v>
          </cell>
        </row>
        <row r="328">
          <cell r="G328" t="str">
            <v>Jun 10B</v>
          </cell>
        </row>
        <row r="329">
          <cell r="G329" t="str">
            <v>Jul 10</v>
          </cell>
        </row>
        <row r="330">
          <cell r="G330" t="str">
            <v>Jul 10F</v>
          </cell>
        </row>
        <row r="331">
          <cell r="G331" t="str">
            <v>Jul 10B</v>
          </cell>
        </row>
        <row r="332">
          <cell r="G332" t="str">
            <v>Aug 10</v>
          </cell>
        </row>
        <row r="333">
          <cell r="G333" t="str">
            <v>Aug 10F</v>
          </cell>
        </row>
        <row r="334">
          <cell r="G334" t="str">
            <v>Aug 10B</v>
          </cell>
        </row>
        <row r="335">
          <cell r="G335" t="str">
            <v>Sep 10</v>
          </cell>
        </row>
        <row r="336">
          <cell r="G336" t="str">
            <v>Sep 10F</v>
          </cell>
        </row>
        <row r="337">
          <cell r="G337" t="str">
            <v>Sep 10B</v>
          </cell>
        </row>
        <row r="338">
          <cell r="G338" t="str">
            <v>Oct 10</v>
          </cell>
        </row>
        <row r="339">
          <cell r="G339" t="str">
            <v>Oct 10F</v>
          </cell>
        </row>
        <row r="340">
          <cell r="G340" t="str">
            <v>Oct 10B</v>
          </cell>
        </row>
        <row r="341">
          <cell r="G341" t="str">
            <v>Nov 10</v>
          </cell>
        </row>
        <row r="342">
          <cell r="G342" t="str">
            <v>Nov 10F</v>
          </cell>
        </row>
        <row r="343">
          <cell r="G343" t="str">
            <v>Nov 10B</v>
          </cell>
        </row>
        <row r="344">
          <cell r="G344" t="str">
            <v>Dec 10</v>
          </cell>
        </row>
        <row r="345">
          <cell r="G345" t="str">
            <v>Dec 10F</v>
          </cell>
        </row>
        <row r="346">
          <cell r="G346" t="str">
            <v>Dec 10B</v>
          </cell>
        </row>
        <row r="347">
          <cell r="G347" t="str">
            <v>Jan 11</v>
          </cell>
        </row>
        <row r="348">
          <cell r="G348" t="str">
            <v>Jan 11F</v>
          </cell>
        </row>
        <row r="349">
          <cell r="G349" t="str">
            <v>Jan 11B</v>
          </cell>
        </row>
        <row r="350">
          <cell r="G350" t="str">
            <v>Feb 11</v>
          </cell>
        </row>
        <row r="351">
          <cell r="G351" t="str">
            <v>Feb 11F</v>
          </cell>
        </row>
        <row r="352">
          <cell r="G352" t="str">
            <v>Feb 11B</v>
          </cell>
        </row>
        <row r="353">
          <cell r="G353" t="str">
            <v>Mar 11</v>
          </cell>
        </row>
        <row r="354">
          <cell r="G354" t="str">
            <v>Mar 11F</v>
          </cell>
        </row>
        <row r="355">
          <cell r="G355" t="str">
            <v>Mar 11B</v>
          </cell>
        </row>
        <row r="356">
          <cell r="G356" t="str">
            <v>Apr 11</v>
          </cell>
        </row>
        <row r="357">
          <cell r="G357" t="str">
            <v>Apr 11F</v>
          </cell>
        </row>
        <row r="358">
          <cell r="G358" t="str">
            <v>Apr 11B</v>
          </cell>
        </row>
        <row r="359">
          <cell r="G359" t="str">
            <v>May 11</v>
          </cell>
        </row>
        <row r="360">
          <cell r="G360" t="str">
            <v>May 11F</v>
          </cell>
        </row>
        <row r="361">
          <cell r="G361" t="str">
            <v>May 11B</v>
          </cell>
        </row>
        <row r="362">
          <cell r="G362" t="str">
            <v>Jun 11</v>
          </cell>
        </row>
        <row r="363">
          <cell r="G363" t="str">
            <v>Jun 11F</v>
          </cell>
        </row>
        <row r="364">
          <cell r="G364" t="str">
            <v>Jun 11B</v>
          </cell>
        </row>
        <row r="365">
          <cell r="G365" t="str">
            <v>Jul 11</v>
          </cell>
        </row>
        <row r="366">
          <cell r="G366" t="str">
            <v>Jul 11F</v>
          </cell>
        </row>
        <row r="367">
          <cell r="G367" t="str">
            <v>Jul 11B</v>
          </cell>
        </row>
        <row r="368">
          <cell r="G368" t="str">
            <v>Aug 11</v>
          </cell>
        </row>
        <row r="369">
          <cell r="G369" t="str">
            <v>Aug 11F</v>
          </cell>
        </row>
        <row r="370">
          <cell r="G370" t="str">
            <v>Aug 11B</v>
          </cell>
        </row>
        <row r="371">
          <cell r="G371" t="str">
            <v>Sep 11</v>
          </cell>
        </row>
        <row r="372">
          <cell r="G372" t="str">
            <v>Sep 11F</v>
          </cell>
        </row>
        <row r="373">
          <cell r="G373" t="str">
            <v>Sep 11B</v>
          </cell>
        </row>
        <row r="374">
          <cell r="G374" t="str">
            <v>Oct 11</v>
          </cell>
        </row>
        <row r="375">
          <cell r="G375" t="str">
            <v>Oct 11F</v>
          </cell>
        </row>
        <row r="376">
          <cell r="G376" t="str">
            <v>Oct 11B</v>
          </cell>
        </row>
        <row r="377">
          <cell r="G377" t="str">
            <v>Nov 11</v>
          </cell>
        </row>
        <row r="378">
          <cell r="G378" t="str">
            <v>Nov 11F</v>
          </cell>
        </row>
        <row r="379">
          <cell r="G379" t="str">
            <v>Nov 11B</v>
          </cell>
        </row>
        <row r="380">
          <cell r="G380" t="str">
            <v>Dec 11</v>
          </cell>
        </row>
        <row r="381">
          <cell r="G381" t="str">
            <v>Dec 11F</v>
          </cell>
        </row>
        <row r="382">
          <cell r="G382" t="str">
            <v>Dec 11B</v>
          </cell>
        </row>
        <row r="383">
          <cell r="G383" t="str">
            <v>Jan 12</v>
          </cell>
        </row>
        <row r="384">
          <cell r="G384" t="str">
            <v>Jan 12F</v>
          </cell>
        </row>
        <row r="385">
          <cell r="G385" t="str">
            <v>Jan 12B</v>
          </cell>
        </row>
        <row r="386">
          <cell r="G386" t="str">
            <v>Feb 12</v>
          </cell>
        </row>
        <row r="387">
          <cell r="G387" t="str">
            <v>Feb 12F</v>
          </cell>
        </row>
        <row r="388">
          <cell r="G388" t="str">
            <v>Feb 12B</v>
          </cell>
        </row>
        <row r="389">
          <cell r="G389" t="str">
            <v>Mar 12</v>
          </cell>
        </row>
        <row r="390">
          <cell r="G390" t="str">
            <v>Mar 12F</v>
          </cell>
        </row>
        <row r="391">
          <cell r="G391" t="str">
            <v>Mar 12B</v>
          </cell>
        </row>
        <row r="392">
          <cell r="G392" t="str">
            <v>Apr 12</v>
          </cell>
        </row>
        <row r="393">
          <cell r="G393" t="str">
            <v>Apr 12F</v>
          </cell>
        </row>
        <row r="394">
          <cell r="G394" t="str">
            <v>Apr 12B</v>
          </cell>
        </row>
        <row r="395">
          <cell r="G395" t="str">
            <v>May 12</v>
          </cell>
        </row>
        <row r="396">
          <cell r="G396" t="str">
            <v>May 12F</v>
          </cell>
        </row>
        <row r="397">
          <cell r="G397" t="str">
            <v>May 12B</v>
          </cell>
        </row>
        <row r="398">
          <cell r="G398" t="str">
            <v>Jun 12</v>
          </cell>
        </row>
        <row r="399">
          <cell r="G399" t="str">
            <v>Jun 12F</v>
          </cell>
        </row>
        <row r="400">
          <cell r="G400" t="str">
            <v>Jun 12B</v>
          </cell>
        </row>
        <row r="401">
          <cell r="G401" t="str">
            <v>Jul 12</v>
          </cell>
        </row>
        <row r="402">
          <cell r="G402" t="str">
            <v>Jul 12F</v>
          </cell>
        </row>
        <row r="403">
          <cell r="G403" t="str">
            <v>Jul 12B</v>
          </cell>
        </row>
        <row r="404">
          <cell r="G404" t="str">
            <v>Aug 12</v>
          </cell>
        </row>
        <row r="405">
          <cell r="G405" t="str">
            <v>Aug 12F</v>
          </cell>
        </row>
        <row r="406">
          <cell r="G406" t="str">
            <v>Aug 12B</v>
          </cell>
        </row>
        <row r="407">
          <cell r="G407" t="str">
            <v>Sep 12</v>
          </cell>
        </row>
        <row r="408">
          <cell r="G408" t="str">
            <v>Sep 12F</v>
          </cell>
        </row>
        <row r="409">
          <cell r="G409" t="str">
            <v>Sep 12B</v>
          </cell>
        </row>
        <row r="410">
          <cell r="G410" t="str">
            <v>Oct 12</v>
          </cell>
        </row>
        <row r="411">
          <cell r="G411" t="str">
            <v>Oct 12F</v>
          </cell>
        </row>
        <row r="412">
          <cell r="G412" t="str">
            <v>Oct 12B</v>
          </cell>
        </row>
        <row r="413">
          <cell r="G413" t="str">
            <v>Nov 12</v>
          </cell>
        </row>
        <row r="414">
          <cell r="G414" t="str">
            <v>Nov 12F</v>
          </cell>
        </row>
        <row r="415">
          <cell r="G415" t="str">
            <v>Nov 12B</v>
          </cell>
        </row>
        <row r="416">
          <cell r="G416" t="str">
            <v>Dec 12</v>
          </cell>
        </row>
        <row r="417">
          <cell r="G417" t="str">
            <v>Dec 12F</v>
          </cell>
        </row>
        <row r="418">
          <cell r="G418" t="str">
            <v>Dec 12B</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et-up"/>
      <sheetName val="P&amp;L - Summary"/>
      <sheetName val="P&amp;L - KPIs"/>
      <sheetName val="KPIs"/>
      <sheetName val="Rev. Seasonality"/>
      <sheetName val="Mgt Fees"/>
      <sheetName val="Rev. by region"/>
      <sheetName val="COGS split"/>
      <sheetName val="Price-Cost"/>
      <sheetName val="Price-Vol"/>
      <sheetName val="B-T Rev. Bridge"/>
      <sheetName val="B-H Rev. Bridge"/>
      <sheetName val="B-B Rev. Bridge 1"/>
      <sheetName val="B-B Rev. Bridge 2"/>
      <sheetName val="GM"/>
      <sheetName val="B-B GM Bridge"/>
      <sheetName val="B-T GM Bridge"/>
      <sheetName val="B-H GM Bridge"/>
      <sheetName val="EBITDA"/>
      <sheetName val="EBITDA Bridge 0"/>
      <sheetName val="EBITDA Bridge 1 B-B"/>
      <sheetName val="EBITDA Bridge 1 B-T"/>
      <sheetName val="EBITDA Bridge 1 B-H"/>
      <sheetName val="EBITDA Bridge 2"/>
      <sheetName val="Q of E"/>
      <sheetName val="BS Sum"/>
      <sheetName val="Assets change"/>
      <sheetName val="Assets change (gross)"/>
      <sheetName val="Monthly WC Sum"/>
      <sheetName val="WC Adjustment"/>
      <sheetName val="Ageing Balance"/>
      <sheetName val="Prov RF"/>
      <sheetName val="Prov RF 1"/>
      <sheetName val="Adj. Net debt"/>
      <sheetName val="CF Sum"/>
      <sheetName val="Off BS"/>
      <sheetName val="Capex"/>
      <sheetName val="financial result"/>
      <sheetName val="exceptional"/>
      <sheetName val="KPIs FIBRO"/>
      <sheetName val="CT"/>
      <sheetName val="Old&gt;&gt;&gt;"/>
      <sheetName val="restated WC_old"/>
      <sheetName val="Sheet3"/>
    </sheetNames>
    <sheetDataSet>
      <sheetData sheetId="0">
        <row r="4">
          <cell r="B4" t="str">
            <v>€</v>
          </cell>
        </row>
        <row r="6">
          <cell r="B6" t="str">
            <v>€m</v>
          </cell>
        </row>
        <row r="13">
          <cell r="B13" t="str">
            <v>FY05</v>
          </cell>
          <cell r="C13" t="str">
            <v>FY06</v>
          </cell>
          <cell r="D13" t="str">
            <v>FY07</v>
          </cell>
          <cell r="E13" t="str">
            <v>FY08F</v>
          </cell>
          <cell r="F13" t="str">
            <v>FY09P</v>
          </cell>
        </row>
        <row r="95">
          <cell r="B95" t="str">
            <v>£</v>
          </cell>
          <cell r="C95" t="str">
            <v>Jan</v>
          </cell>
          <cell r="D95" t="str">
            <v>B</v>
          </cell>
          <cell r="E95" t="str">
            <v>YTD</v>
          </cell>
          <cell r="F95" t="str">
            <v>YTG</v>
          </cell>
          <cell r="G95" t="str">
            <v>Jan 04</v>
          </cell>
          <cell r="H95">
            <v>2007</v>
          </cell>
          <cell r="I95" t="str">
            <v>m</v>
          </cell>
        </row>
        <row r="96">
          <cell r="B96" t="str">
            <v>€</v>
          </cell>
          <cell r="C96" t="str">
            <v>Feb</v>
          </cell>
          <cell r="D96" t="str">
            <v>F</v>
          </cell>
          <cell r="E96" t="str">
            <v>1m</v>
          </cell>
          <cell r="F96" t="str">
            <v>L11m</v>
          </cell>
          <cell r="G96" t="str">
            <v>Jan 04F</v>
          </cell>
          <cell r="H96">
            <v>2008</v>
          </cell>
          <cell r="I96" t="str">
            <v>000</v>
          </cell>
        </row>
        <row r="97">
          <cell r="B97" t="str">
            <v>US$</v>
          </cell>
          <cell r="C97" t="str">
            <v>Mar</v>
          </cell>
          <cell r="D97" t="str">
            <v>P</v>
          </cell>
          <cell r="E97" t="str">
            <v>2m</v>
          </cell>
          <cell r="F97" t="str">
            <v>L10m</v>
          </cell>
          <cell r="G97" t="str">
            <v>Jan 04B</v>
          </cell>
          <cell r="H97">
            <v>2009</v>
          </cell>
          <cell r="I97" t="str">
            <v>bn</v>
          </cell>
        </row>
        <row r="98">
          <cell r="B98" t="str">
            <v>¥</v>
          </cell>
          <cell r="C98" t="str">
            <v>Apr</v>
          </cell>
          <cell r="E98" t="str">
            <v>Q1</v>
          </cell>
          <cell r="F98" t="str">
            <v>L9m</v>
          </cell>
          <cell r="G98" t="str">
            <v>Feb 04</v>
          </cell>
          <cell r="I98">
            <v>0</v>
          </cell>
        </row>
        <row r="99">
          <cell r="B99" t="str">
            <v>DKK</v>
          </cell>
          <cell r="C99" t="str">
            <v>May</v>
          </cell>
          <cell r="E99" t="str">
            <v>4m</v>
          </cell>
          <cell r="F99" t="str">
            <v>L8m</v>
          </cell>
          <cell r="G99" t="str">
            <v>Feb 04F</v>
          </cell>
        </row>
        <row r="100">
          <cell r="B100" t="str">
            <v>SEK</v>
          </cell>
          <cell r="C100" t="str">
            <v>Jun</v>
          </cell>
          <cell r="E100" t="str">
            <v>5m</v>
          </cell>
          <cell r="F100" t="str">
            <v>L7m</v>
          </cell>
          <cell r="G100" t="str">
            <v>Feb 04B</v>
          </cell>
        </row>
        <row r="101">
          <cell r="B101" t="str">
            <v>NOK</v>
          </cell>
          <cell r="C101" t="str">
            <v>Jul</v>
          </cell>
          <cell r="E101" t="str">
            <v>H1</v>
          </cell>
          <cell r="F101" t="str">
            <v>H2</v>
          </cell>
          <cell r="G101" t="str">
            <v>Mar 04</v>
          </cell>
        </row>
        <row r="102">
          <cell r="B102" t="str">
            <v>CHF</v>
          </cell>
          <cell r="C102" t="str">
            <v>Aug</v>
          </cell>
          <cell r="E102" t="str">
            <v>7m</v>
          </cell>
          <cell r="F102" t="str">
            <v>L5m</v>
          </cell>
          <cell r="G102" t="str">
            <v>Mar 04F</v>
          </cell>
        </row>
        <row r="103">
          <cell r="B103" t="str">
            <v>Kč</v>
          </cell>
          <cell r="C103" t="str">
            <v>Sep</v>
          </cell>
          <cell r="E103" t="str">
            <v>8m</v>
          </cell>
          <cell r="F103" t="str">
            <v>L4m</v>
          </cell>
          <cell r="G103" t="str">
            <v>Mar 04B</v>
          </cell>
        </row>
        <row r="104">
          <cell r="B104" t="str">
            <v>C$</v>
          </cell>
          <cell r="C104" t="str">
            <v>Oct</v>
          </cell>
          <cell r="E104" t="str">
            <v>9m</v>
          </cell>
          <cell r="F104" t="str">
            <v>Q4</v>
          </cell>
          <cell r="G104" t="str">
            <v>Apr 04</v>
          </cell>
        </row>
        <row r="105">
          <cell r="B105" t="str">
            <v>₩</v>
          </cell>
          <cell r="C105" t="str">
            <v>Nov</v>
          </cell>
          <cell r="E105" t="str">
            <v>10m</v>
          </cell>
          <cell r="F105" t="str">
            <v>L2m</v>
          </cell>
          <cell r="G105" t="str">
            <v>Apr 04F</v>
          </cell>
        </row>
        <row r="106">
          <cell r="B106" t="str">
            <v>元</v>
          </cell>
          <cell r="C106" t="str">
            <v>Dec</v>
          </cell>
          <cell r="E106" t="str">
            <v>11m</v>
          </cell>
          <cell r="F106" t="str">
            <v>L1m</v>
          </cell>
          <cell r="G106" t="str">
            <v>Apr 04B</v>
          </cell>
        </row>
        <row r="107">
          <cell r="G107" t="str">
            <v>May 04</v>
          </cell>
        </row>
        <row r="108">
          <cell r="G108" t="str">
            <v>May 04F</v>
          </cell>
        </row>
        <row r="109">
          <cell r="G109" t="str">
            <v>May 04B</v>
          </cell>
        </row>
        <row r="110">
          <cell r="G110" t="str">
            <v>Jun 04</v>
          </cell>
        </row>
        <row r="111">
          <cell r="G111" t="str">
            <v>Jun 04F</v>
          </cell>
        </row>
        <row r="112">
          <cell r="G112" t="str">
            <v>Jun 04B</v>
          </cell>
        </row>
        <row r="113">
          <cell r="G113" t="str">
            <v>Jul 04</v>
          </cell>
        </row>
        <row r="114">
          <cell r="G114" t="str">
            <v>Jul 04F</v>
          </cell>
        </row>
        <row r="115">
          <cell r="G115" t="str">
            <v>Jul 04B</v>
          </cell>
        </row>
        <row r="116">
          <cell r="G116" t="str">
            <v>Aug 04</v>
          </cell>
        </row>
        <row r="117">
          <cell r="G117" t="str">
            <v>Aug 04F</v>
          </cell>
        </row>
        <row r="118">
          <cell r="G118" t="str">
            <v>Aug 04B</v>
          </cell>
        </row>
        <row r="119">
          <cell r="G119" t="str">
            <v>Sep 04</v>
          </cell>
        </row>
        <row r="120">
          <cell r="G120" t="str">
            <v>Sep 04F</v>
          </cell>
        </row>
        <row r="121">
          <cell r="G121" t="str">
            <v>Sep 04B</v>
          </cell>
        </row>
        <row r="122">
          <cell r="G122" t="str">
            <v>Oct 04</v>
          </cell>
        </row>
        <row r="123">
          <cell r="G123" t="str">
            <v>Oct 04F</v>
          </cell>
        </row>
        <row r="124">
          <cell r="G124" t="str">
            <v>Oct 04B</v>
          </cell>
        </row>
        <row r="125">
          <cell r="G125" t="str">
            <v>Nov 04</v>
          </cell>
        </row>
        <row r="126">
          <cell r="G126" t="str">
            <v>Nov 04F</v>
          </cell>
        </row>
        <row r="127">
          <cell r="G127" t="str">
            <v>Nov 04B</v>
          </cell>
        </row>
        <row r="128">
          <cell r="G128" t="str">
            <v>Dec 04</v>
          </cell>
        </row>
        <row r="129">
          <cell r="G129" t="str">
            <v>Dec 04F</v>
          </cell>
        </row>
        <row r="130">
          <cell r="G130" t="str">
            <v>Dec 04B</v>
          </cell>
        </row>
        <row r="131">
          <cell r="G131" t="str">
            <v>Jan 05</v>
          </cell>
        </row>
        <row r="132">
          <cell r="G132" t="str">
            <v>Jan 05F</v>
          </cell>
        </row>
        <row r="133">
          <cell r="G133" t="str">
            <v>Jan 05B</v>
          </cell>
        </row>
        <row r="134">
          <cell r="G134" t="str">
            <v>Feb 05</v>
          </cell>
        </row>
        <row r="135">
          <cell r="G135" t="str">
            <v>Feb 05F</v>
          </cell>
        </row>
        <row r="136">
          <cell r="G136" t="str">
            <v>Feb 05B</v>
          </cell>
        </row>
        <row r="137">
          <cell r="G137" t="str">
            <v>Mar 05</v>
          </cell>
        </row>
        <row r="138">
          <cell r="G138" t="str">
            <v>Mar 05F</v>
          </cell>
        </row>
        <row r="139">
          <cell r="G139" t="str">
            <v>Mar 05B</v>
          </cell>
        </row>
        <row r="140">
          <cell r="G140" t="str">
            <v>Apr 05</v>
          </cell>
        </row>
        <row r="141">
          <cell r="G141" t="str">
            <v>Apr 05F</v>
          </cell>
        </row>
        <row r="142">
          <cell r="G142" t="str">
            <v>Apr 05B</v>
          </cell>
        </row>
        <row r="143">
          <cell r="G143" t="str">
            <v>May 05</v>
          </cell>
        </row>
        <row r="144">
          <cell r="G144" t="str">
            <v>May 05F</v>
          </cell>
        </row>
        <row r="145">
          <cell r="G145" t="str">
            <v>May 05B</v>
          </cell>
        </row>
        <row r="146">
          <cell r="G146" t="str">
            <v>Jun 05</v>
          </cell>
        </row>
        <row r="147">
          <cell r="G147" t="str">
            <v>Jun 05F</v>
          </cell>
        </row>
        <row r="148">
          <cell r="G148" t="str">
            <v>Jun 05B</v>
          </cell>
        </row>
        <row r="149">
          <cell r="G149" t="str">
            <v>Jul 05</v>
          </cell>
        </row>
        <row r="150">
          <cell r="G150" t="str">
            <v>Jul 05F</v>
          </cell>
        </row>
        <row r="151">
          <cell r="G151" t="str">
            <v>Jul 05B</v>
          </cell>
        </row>
        <row r="152">
          <cell r="G152" t="str">
            <v>Aug 05</v>
          </cell>
        </row>
        <row r="153">
          <cell r="G153" t="str">
            <v>Aug 05F</v>
          </cell>
        </row>
        <row r="154">
          <cell r="G154" t="str">
            <v>Aug 05B</v>
          </cell>
        </row>
        <row r="155">
          <cell r="G155" t="str">
            <v>Sep 05</v>
          </cell>
        </row>
        <row r="156">
          <cell r="G156" t="str">
            <v>Sep 05F</v>
          </cell>
        </row>
        <row r="157">
          <cell r="G157" t="str">
            <v>Sep 05B</v>
          </cell>
        </row>
        <row r="158">
          <cell r="G158" t="str">
            <v>Oct 05</v>
          </cell>
        </row>
        <row r="159">
          <cell r="G159" t="str">
            <v>Oct 05F</v>
          </cell>
        </row>
        <row r="160">
          <cell r="G160" t="str">
            <v>Oct 05B</v>
          </cell>
        </row>
        <row r="161">
          <cell r="G161" t="str">
            <v>Nov 05</v>
          </cell>
        </row>
        <row r="162">
          <cell r="G162" t="str">
            <v>Nov 05F</v>
          </cell>
        </row>
        <row r="163">
          <cell r="G163" t="str">
            <v>Nov 05B</v>
          </cell>
        </row>
        <row r="164">
          <cell r="G164" t="str">
            <v>Dec 05</v>
          </cell>
        </row>
        <row r="165">
          <cell r="G165" t="str">
            <v>Dec 05F</v>
          </cell>
        </row>
        <row r="166">
          <cell r="G166" t="str">
            <v>Dec 05B</v>
          </cell>
        </row>
        <row r="167">
          <cell r="G167" t="str">
            <v>Jan 06</v>
          </cell>
        </row>
        <row r="168">
          <cell r="G168" t="str">
            <v>Jan 06F</v>
          </cell>
        </row>
        <row r="169">
          <cell r="G169" t="str">
            <v>Jan 06B</v>
          </cell>
        </row>
        <row r="170">
          <cell r="G170" t="str">
            <v>Feb 06</v>
          </cell>
        </row>
        <row r="171">
          <cell r="G171" t="str">
            <v>Feb 06F</v>
          </cell>
        </row>
        <row r="172">
          <cell r="G172" t="str">
            <v>Feb 06B</v>
          </cell>
        </row>
        <row r="173">
          <cell r="G173" t="str">
            <v>Mar 06</v>
          </cell>
        </row>
        <row r="174">
          <cell r="G174" t="str">
            <v>Mar 06F</v>
          </cell>
        </row>
        <row r="175">
          <cell r="G175" t="str">
            <v>Mar 06B</v>
          </cell>
        </row>
        <row r="176">
          <cell r="G176" t="str">
            <v>Apr 06</v>
          </cell>
        </row>
        <row r="177">
          <cell r="G177" t="str">
            <v>Apr 06F</v>
          </cell>
        </row>
        <row r="178">
          <cell r="G178" t="str">
            <v>Apr 06B</v>
          </cell>
        </row>
        <row r="179">
          <cell r="G179" t="str">
            <v>May 06</v>
          </cell>
        </row>
        <row r="180">
          <cell r="G180" t="str">
            <v>May 06F</v>
          </cell>
        </row>
        <row r="181">
          <cell r="G181" t="str">
            <v>May 06B</v>
          </cell>
        </row>
        <row r="182">
          <cell r="G182" t="str">
            <v>Jun 06</v>
          </cell>
        </row>
        <row r="183">
          <cell r="G183" t="str">
            <v>Jun 06F</v>
          </cell>
        </row>
        <row r="184">
          <cell r="G184" t="str">
            <v>Jun 06B</v>
          </cell>
        </row>
        <row r="185">
          <cell r="G185" t="str">
            <v>Jul 06</v>
          </cell>
        </row>
        <row r="186">
          <cell r="G186" t="str">
            <v>Jul 06F</v>
          </cell>
        </row>
        <row r="187">
          <cell r="G187" t="str">
            <v>Jul 06B</v>
          </cell>
        </row>
        <row r="188">
          <cell r="G188" t="str">
            <v>Aug 06</v>
          </cell>
        </row>
        <row r="189">
          <cell r="G189" t="str">
            <v>Aug 06F</v>
          </cell>
        </row>
        <row r="190">
          <cell r="G190" t="str">
            <v>Aug 06B</v>
          </cell>
        </row>
        <row r="191">
          <cell r="G191" t="str">
            <v>Sep 06</v>
          </cell>
        </row>
        <row r="192">
          <cell r="G192" t="str">
            <v>Sep 06F</v>
          </cell>
        </row>
        <row r="193">
          <cell r="G193" t="str">
            <v>Sep 06B</v>
          </cell>
        </row>
        <row r="194">
          <cell r="G194" t="str">
            <v>Oct 06</v>
          </cell>
        </row>
        <row r="195">
          <cell r="G195" t="str">
            <v>Oct 06F</v>
          </cell>
        </row>
        <row r="196">
          <cell r="G196" t="str">
            <v>Oct 06B</v>
          </cell>
        </row>
        <row r="197">
          <cell r="G197" t="str">
            <v>Nov 06</v>
          </cell>
        </row>
        <row r="198">
          <cell r="G198" t="str">
            <v>Nov 06F</v>
          </cell>
        </row>
        <row r="199">
          <cell r="G199" t="str">
            <v>Nov 06B</v>
          </cell>
        </row>
        <row r="200">
          <cell r="G200" t="str">
            <v>Dec 06</v>
          </cell>
        </row>
        <row r="201">
          <cell r="G201" t="str">
            <v>Dec 06F</v>
          </cell>
        </row>
        <row r="202">
          <cell r="G202" t="str">
            <v>Dec 06B</v>
          </cell>
        </row>
        <row r="203">
          <cell r="G203" t="str">
            <v>Jan 07</v>
          </cell>
        </row>
        <row r="204">
          <cell r="G204" t="str">
            <v>Jan 07F</v>
          </cell>
        </row>
        <row r="205">
          <cell r="G205" t="str">
            <v>Jan 07B</v>
          </cell>
        </row>
        <row r="206">
          <cell r="G206" t="str">
            <v>Feb 07</v>
          </cell>
        </row>
        <row r="207">
          <cell r="G207" t="str">
            <v>Feb 07F</v>
          </cell>
        </row>
        <row r="208">
          <cell r="G208" t="str">
            <v>Feb 07B</v>
          </cell>
        </row>
        <row r="209">
          <cell r="G209" t="str">
            <v>Mar 07</v>
          </cell>
        </row>
        <row r="210">
          <cell r="G210" t="str">
            <v>Mar 07F</v>
          </cell>
        </row>
        <row r="211">
          <cell r="G211" t="str">
            <v>Mar 07B</v>
          </cell>
        </row>
        <row r="212">
          <cell r="G212" t="str">
            <v>Apr 07</v>
          </cell>
        </row>
        <row r="213">
          <cell r="G213" t="str">
            <v>Apr 07F</v>
          </cell>
        </row>
        <row r="214">
          <cell r="G214" t="str">
            <v>Apr 07B</v>
          </cell>
        </row>
        <row r="215">
          <cell r="G215" t="str">
            <v>May 07</v>
          </cell>
        </row>
        <row r="216">
          <cell r="G216" t="str">
            <v>May 07F</v>
          </cell>
        </row>
        <row r="217">
          <cell r="G217" t="str">
            <v>May 07B</v>
          </cell>
        </row>
        <row r="218">
          <cell r="G218" t="str">
            <v>Jun 07</v>
          </cell>
        </row>
        <row r="219">
          <cell r="G219" t="str">
            <v>Jun 07F</v>
          </cell>
        </row>
        <row r="220">
          <cell r="G220" t="str">
            <v>Jun 07B</v>
          </cell>
        </row>
        <row r="221">
          <cell r="G221" t="str">
            <v>Jul 07</v>
          </cell>
        </row>
        <row r="222">
          <cell r="G222" t="str">
            <v>Jul 07F</v>
          </cell>
        </row>
        <row r="223">
          <cell r="G223" t="str">
            <v>Jul 07B</v>
          </cell>
        </row>
        <row r="224">
          <cell r="G224" t="str">
            <v>Aug 07</v>
          </cell>
        </row>
        <row r="225">
          <cell r="G225" t="str">
            <v>Aug 07F</v>
          </cell>
        </row>
        <row r="226">
          <cell r="G226" t="str">
            <v>Aug 07B</v>
          </cell>
        </row>
        <row r="227">
          <cell r="G227" t="str">
            <v>Sep 07</v>
          </cell>
        </row>
        <row r="228">
          <cell r="G228" t="str">
            <v>Sep 07F</v>
          </cell>
        </row>
        <row r="229">
          <cell r="G229" t="str">
            <v>Sep 07B</v>
          </cell>
        </row>
        <row r="230">
          <cell r="G230" t="str">
            <v>Oct 07</v>
          </cell>
        </row>
        <row r="231">
          <cell r="G231" t="str">
            <v>Oct 07F</v>
          </cell>
        </row>
        <row r="232">
          <cell r="G232" t="str">
            <v>Oct 07B</v>
          </cell>
        </row>
        <row r="233">
          <cell r="G233" t="str">
            <v>Nov 07</v>
          </cell>
        </row>
        <row r="234">
          <cell r="G234" t="str">
            <v>Nov 07F</v>
          </cell>
        </row>
        <row r="235">
          <cell r="G235" t="str">
            <v>Nov 07B</v>
          </cell>
        </row>
        <row r="236">
          <cell r="G236" t="str">
            <v>Dec 07</v>
          </cell>
        </row>
        <row r="237">
          <cell r="G237" t="str">
            <v>Dec 07F</v>
          </cell>
        </row>
        <row r="238">
          <cell r="G238" t="str">
            <v>Dec 07B</v>
          </cell>
        </row>
        <row r="239">
          <cell r="G239" t="str">
            <v>Jan 08</v>
          </cell>
        </row>
        <row r="240">
          <cell r="G240" t="str">
            <v>Jan 08F</v>
          </cell>
        </row>
        <row r="241">
          <cell r="G241" t="str">
            <v>Jan 08B</v>
          </cell>
        </row>
        <row r="242">
          <cell r="G242" t="str">
            <v>Feb 08</v>
          </cell>
        </row>
        <row r="243">
          <cell r="G243" t="str">
            <v>Feb 08F</v>
          </cell>
        </row>
        <row r="244">
          <cell r="G244" t="str">
            <v>Feb 08B</v>
          </cell>
        </row>
        <row r="245">
          <cell r="G245" t="str">
            <v>Mar 08</v>
          </cell>
        </row>
        <row r="246">
          <cell r="G246" t="str">
            <v>Mar 08F</v>
          </cell>
        </row>
        <row r="247">
          <cell r="G247" t="str">
            <v>Mar 08B</v>
          </cell>
        </row>
        <row r="248">
          <cell r="G248" t="str">
            <v>Apr 08</v>
          </cell>
        </row>
        <row r="249">
          <cell r="G249" t="str">
            <v>Apr 08F</v>
          </cell>
        </row>
        <row r="250">
          <cell r="G250" t="str">
            <v>Apr 08B</v>
          </cell>
        </row>
        <row r="251">
          <cell r="G251" t="str">
            <v>May 08</v>
          </cell>
        </row>
        <row r="252">
          <cell r="G252" t="str">
            <v>May 08F</v>
          </cell>
        </row>
        <row r="253">
          <cell r="G253" t="str">
            <v>May 08B</v>
          </cell>
        </row>
        <row r="254">
          <cell r="G254" t="str">
            <v>Jun 08</v>
          </cell>
        </row>
        <row r="255">
          <cell r="G255" t="str">
            <v>Jun 08F</v>
          </cell>
        </row>
        <row r="256">
          <cell r="G256" t="str">
            <v>Jun 08B</v>
          </cell>
        </row>
        <row r="257">
          <cell r="G257" t="str">
            <v>Jul 08</v>
          </cell>
        </row>
        <row r="258">
          <cell r="G258" t="str">
            <v>Jul 08F</v>
          </cell>
        </row>
        <row r="259">
          <cell r="G259" t="str">
            <v>Jul 08B</v>
          </cell>
        </row>
        <row r="260">
          <cell r="G260" t="str">
            <v>Aug 08</v>
          </cell>
        </row>
        <row r="261">
          <cell r="G261" t="str">
            <v>Aug 08F</v>
          </cell>
        </row>
        <row r="262">
          <cell r="G262" t="str">
            <v>Aug 08B</v>
          </cell>
        </row>
        <row r="263">
          <cell r="G263" t="str">
            <v>Sep 08</v>
          </cell>
        </row>
        <row r="264">
          <cell r="G264" t="str">
            <v>Sep 08F</v>
          </cell>
        </row>
        <row r="265">
          <cell r="G265" t="str">
            <v>Sep 08B</v>
          </cell>
        </row>
        <row r="266">
          <cell r="G266" t="str">
            <v>Oct 08</v>
          </cell>
        </row>
        <row r="267">
          <cell r="G267" t="str">
            <v>Oct 08F</v>
          </cell>
        </row>
        <row r="268">
          <cell r="G268" t="str">
            <v>Oct 08B</v>
          </cell>
        </row>
        <row r="269">
          <cell r="G269" t="str">
            <v>Nov 08</v>
          </cell>
        </row>
        <row r="270">
          <cell r="G270" t="str">
            <v>Nov 08F</v>
          </cell>
        </row>
        <row r="271">
          <cell r="G271" t="str">
            <v>Nov 08B</v>
          </cell>
        </row>
        <row r="272">
          <cell r="G272" t="str">
            <v>Dec 08</v>
          </cell>
        </row>
        <row r="273">
          <cell r="G273" t="str">
            <v>Dec 08F</v>
          </cell>
        </row>
        <row r="274">
          <cell r="G274" t="str">
            <v>Dec 08B</v>
          </cell>
        </row>
        <row r="275">
          <cell r="G275" t="str">
            <v>Jan 09</v>
          </cell>
        </row>
        <row r="276">
          <cell r="G276" t="str">
            <v>Jan 09F</v>
          </cell>
        </row>
        <row r="277">
          <cell r="G277" t="str">
            <v>Jan 09B</v>
          </cell>
        </row>
        <row r="278">
          <cell r="G278" t="str">
            <v>Feb 09</v>
          </cell>
        </row>
        <row r="279">
          <cell r="G279" t="str">
            <v>Feb 09F</v>
          </cell>
        </row>
        <row r="280">
          <cell r="G280" t="str">
            <v>Feb 09B</v>
          </cell>
        </row>
        <row r="281">
          <cell r="G281" t="str">
            <v>Mar 09</v>
          </cell>
        </row>
        <row r="282">
          <cell r="G282" t="str">
            <v>Mar 09F</v>
          </cell>
        </row>
        <row r="283">
          <cell r="G283" t="str">
            <v>Mar 09B</v>
          </cell>
        </row>
        <row r="284">
          <cell r="G284" t="str">
            <v>Apr 09</v>
          </cell>
        </row>
        <row r="285">
          <cell r="G285" t="str">
            <v>Apr 09F</v>
          </cell>
        </row>
        <row r="286">
          <cell r="G286" t="str">
            <v>Apr 09B</v>
          </cell>
        </row>
        <row r="287">
          <cell r="G287" t="str">
            <v>May 09</v>
          </cell>
        </row>
        <row r="288">
          <cell r="G288" t="str">
            <v>May 09F</v>
          </cell>
        </row>
        <row r="289">
          <cell r="G289" t="str">
            <v>May 09B</v>
          </cell>
        </row>
        <row r="290">
          <cell r="G290" t="str">
            <v>Jun 09</v>
          </cell>
        </row>
        <row r="291">
          <cell r="G291" t="str">
            <v>Jun 09F</v>
          </cell>
        </row>
        <row r="292">
          <cell r="G292" t="str">
            <v>Jun 09B</v>
          </cell>
        </row>
        <row r="293">
          <cell r="G293" t="str">
            <v>Jul 09</v>
          </cell>
        </row>
        <row r="294">
          <cell r="G294" t="str">
            <v>Jul 09F</v>
          </cell>
        </row>
        <row r="295">
          <cell r="G295" t="str">
            <v>Jul 09B</v>
          </cell>
        </row>
        <row r="296">
          <cell r="G296" t="str">
            <v>Aug 09</v>
          </cell>
        </row>
        <row r="297">
          <cell r="G297" t="str">
            <v>Aug 09F</v>
          </cell>
        </row>
        <row r="298">
          <cell r="G298" t="str">
            <v>Aug 09B</v>
          </cell>
        </row>
        <row r="299">
          <cell r="G299" t="str">
            <v>Sep 09</v>
          </cell>
        </row>
        <row r="300">
          <cell r="G300" t="str">
            <v>Sep 09F</v>
          </cell>
        </row>
        <row r="301">
          <cell r="G301" t="str">
            <v>Sep 09B</v>
          </cell>
        </row>
        <row r="302">
          <cell r="G302" t="str">
            <v>Oct 09</v>
          </cell>
        </row>
        <row r="303">
          <cell r="G303" t="str">
            <v>Oct 09F</v>
          </cell>
        </row>
        <row r="304">
          <cell r="G304" t="str">
            <v>Oct 09B</v>
          </cell>
        </row>
        <row r="305">
          <cell r="G305" t="str">
            <v>Nov 09</v>
          </cell>
        </row>
        <row r="306">
          <cell r="G306" t="str">
            <v>Nov 09F</v>
          </cell>
        </row>
        <row r="307">
          <cell r="G307" t="str">
            <v>Nov 09B</v>
          </cell>
        </row>
        <row r="308">
          <cell r="G308" t="str">
            <v>Dec 09</v>
          </cell>
        </row>
        <row r="309">
          <cell r="G309" t="str">
            <v>Dec 09F</v>
          </cell>
        </row>
        <row r="310">
          <cell r="G310" t="str">
            <v>Dec 09B</v>
          </cell>
        </row>
        <row r="311">
          <cell r="G311" t="str">
            <v>Jan 10</v>
          </cell>
        </row>
        <row r="312">
          <cell r="G312" t="str">
            <v>Jan 10F</v>
          </cell>
        </row>
        <row r="313">
          <cell r="G313" t="str">
            <v>Jan 10B</v>
          </cell>
        </row>
        <row r="314">
          <cell r="G314" t="str">
            <v>Feb 10</v>
          </cell>
        </row>
        <row r="315">
          <cell r="G315" t="str">
            <v>Feb 10F</v>
          </cell>
        </row>
        <row r="316">
          <cell r="G316" t="str">
            <v>Feb 10B</v>
          </cell>
        </row>
        <row r="317">
          <cell r="G317" t="str">
            <v>Mar 10</v>
          </cell>
        </row>
        <row r="318">
          <cell r="G318" t="str">
            <v>Mar 10F</v>
          </cell>
        </row>
        <row r="319">
          <cell r="G319" t="str">
            <v>Mar 10B</v>
          </cell>
        </row>
        <row r="320">
          <cell r="G320" t="str">
            <v>Apr 10</v>
          </cell>
        </row>
        <row r="321">
          <cell r="G321" t="str">
            <v>Apr 10F</v>
          </cell>
        </row>
        <row r="322">
          <cell r="G322" t="str">
            <v>Apr 10B</v>
          </cell>
        </row>
        <row r="323">
          <cell r="G323" t="str">
            <v>May 10</v>
          </cell>
        </row>
        <row r="324">
          <cell r="G324" t="str">
            <v>May 10F</v>
          </cell>
        </row>
        <row r="325">
          <cell r="G325" t="str">
            <v>May 10B</v>
          </cell>
        </row>
        <row r="326">
          <cell r="G326" t="str">
            <v>Jun 10</v>
          </cell>
        </row>
        <row r="327">
          <cell r="G327" t="str">
            <v>Jun 10F</v>
          </cell>
        </row>
        <row r="328">
          <cell r="G328" t="str">
            <v>Jun 10B</v>
          </cell>
        </row>
        <row r="329">
          <cell r="G329" t="str">
            <v>Jul 10</v>
          </cell>
        </row>
        <row r="330">
          <cell r="G330" t="str">
            <v>Jul 10F</v>
          </cell>
        </row>
        <row r="331">
          <cell r="G331" t="str">
            <v>Jul 10B</v>
          </cell>
        </row>
        <row r="332">
          <cell r="G332" t="str">
            <v>Aug 10</v>
          </cell>
        </row>
        <row r="333">
          <cell r="G333" t="str">
            <v>Aug 10F</v>
          </cell>
        </row>
        <row r="334">
          <cell r="G334" t="str">
            <v>Aug 10B</v>
          </cell>
        </row>
        <row r="335">
          <cell r="G335" t="str">
            <v>Sep 10</v>
          </cell>
        </row>
        <row r="336">
          <cell r="G336" t="str">
            <v>Sep 10F</v>
          </cell>
        </row>
        <row r="337">
          <cell r="G337" t="str">
            <v>Sep 10B</v>
          </cell>
        </row>
        <row r="338">
          <cell r="G338" t="str">
            <v>Oct 10</v>
          </cell>
        </row>
        <row r="339">
          <cell r="G339" t="str">
            <v>Oct 10F</v>
          </cell>
        </row>
        <row r="340">
          <cell r="G340" t="str">
            <v>Oct 10B</v>
          </cell>
        </row>
        <row r="341">
          <cell r="G341" t="str">
            <v>Nov 10</v>
          </cell>
        </row>
        <row r="342">
          <cell r="G342" t="str">
            <v>Nov 10F</v>
          </cell>
        </row>
        <row r="343">
          <cell r="G343" t="str">
            <v>Nov 10B</v>
          </cell>
        </row>
        <row r="344">
          <cell r="G344" t="str">
            <v>Dec 10</v>
          </cell>
        </row>
        <row r="345">
          <cell r="G345" t="str">
            <v>Dec 10F</v>
          </cell>
        </row>
        <row r="346">
          <cell r="G346" t="str">
            <v>Dec 10B</v>
          </cell>
        </row>
        <row r="347">
          <cell r="G347" t="str">
            <v>Jan 11</v>
          </cell>
        </row>
        <row r="348">
          <cell r="G348" t="str">
            <v>Jan 11F</v>
          </cell>
        </row>
        <row r="349">
          <cell r="G349" t="str">
            <v>Jan 11B</v>
          </cell>
        </row>
        <row r="350">
          <cell r="G350" t="str">
            <v>Feb 11</v>
          </cell>
        </row>
        <row r="351">
          <cell r="G351" t="str">
            <v>Feb 11F</v>
          </cell>
        </row>
        <row r="352">
          <cell r="G352" t="str">
            <v>Feb 11B</v>
          </cell>
        </row>
        <row r="353">
          <cell r="G353" t="str">
            <v>Mar 11</v>
          </cell>
        </row>
        <row r="354">
          <cell r="G354" t="str">
            <v>Mar 11F</v>
          </cell>
        </row>
        <row r="355">
          <cell r="G355" t="str">
            <v>Mar 11B</v>
          </cell>
        </row>
        <row r="356">
          <cell r="G356" t="str">
            <v>Apr 11</v>
          </cell>
        </row>
        <row r="357">
          <cell r="G357" t="str">
            <v>Apr 11F</v>
          </cell>
        </row>
        <row r="358">
          <cell r="G358" t="str">
            <v>Apr 11B</v>
          </cell>
        </row>
        <row r="359">
          <cell r="G359" t="str">
            <v>May 11</v>
          </cell>
        </row>
        <row r="360">
          <cell r="G360" t="str">
            <v>May 11F</v>
          </cell>
        </row>
        <row r="361">
          <cell r="G361" t="str">
            <v>May 11B</v>
          </cell>
        </row>
        <row r="362">
          <cell r="G362" t="str">
            <v>Jun 11</v>
          </cell>
        </row>
        <row r="363">
          <cell r="G363" t="str">
            <v>Jun 11F</v>
          </cell>
        </row>
        <row r="364">
          <cell r="G364" t="str">
            <v>Jun 11B</v>
          </cell>
        </row>
        <row r="365">
          <cell r="G365" t="str">
            <v>Jul 11</v>
          </cell>
        </row>
        <row r="366">
          <cell r="G366" t="str">
            <v>Jul 11F</v>
          </cell>
        </row>
        <row r="367">
          <cell r="G367" t="str">
            <v>Jul 11B</v>
          </cell>
        </row>
        <row r="368">
          <cell r="G368" t="str">
            <v>Aug 11</v>
          </cell>
        </row>
        <row r="369">
          <cell r="G369" t="str">
            <v>Aug 11F</v>
          </cell>
        </row>
        <row r="370">
          <cell r="G370" t="str">
            <v>Aug 11B</v>
          </cell>
        </row>
        <row r="371">
          <cell r="G371" t="str">
            <v>Sep 11</v>
          </cell>
        </row>
        <row r="372">
          <cell r="G372" t="str">
            <v>Sep 11F</v>
          </cell>
        </row>
        <row r="373">
          <cell r="G373" t="str">
            <v>Sep 11B</v>
          </cell>
        </row>
        <row r="374">
          <cell r="G374" t="str">
            <v>Oct 11</v>
          </cell>
        </row>
        <row r="375">
          <cell r="G375" t="str">
            <v>Oct 11F</v>
          </cell>
        </row>
        <row r="376">
          <cell r="G376" t="str">
            <v>Oct 11B</v>
          </cell>
        </row>
        <row r="377">
          <cell r="G377" t="str">
            <v>Nov 11</v>
          </cell>
        </row>
        <row r="378">
          <cell r="G378" t="str">
            <v>Nov 11F</v>
          </cell>
        </row>
        <row r="379">
          <cell r="G379" t="str">
            <v>Nov 11B</v>
          </cell>
        </row>
        <row r="380">
          <cell r="G380" t="str">
            <v>Dec 11</v>
          </cell>
        </row>
        <row r="381">
          <cell r="G381" t="str">
            <v>Dec 11F</v>
          </cell>
        </row>
        <row r="382">
          <cell r="G382" t="str">
            <v>Dec 11B</v>
          </cell>
        </row>
        <row r="383">
          <cell r="G383" t="str">
            <v>Jan 12</v>
          </cell>
        </row>
        <row r="384">
          <cell r="G384" t="str">
            <v>Jan 12F</v>
          </cell>
        </row>
        <row r="385">
          <cell r="G385" t="str">
            <v>Jan 12B</v>
          </cell>
        </row>
        <row r="386">
          <cell r="G386" t="str">
            <v>Feb 12</v>
          </cell>
        </row>
        <row r="387">
          <cell r="G387" t="str">
            <v>Feb 12F</v>
          </cell>
        </row>
        <row r="388">
          <cell r="G388" t="str">
            <v>Feb 12B</v>
          </cell>
        </row>
        <row r="389">
          <cell r="G389" t="str">
            <v>Mar 12</v>
          </cell>
        </row>
        <row r="390">
          <cell r="G390" t="str">
            <v>Mar 12F</v>
          </cell>
        </row>
        <row r="391">
          <cell r="G391" t="str">
            <v>Mar 12B</v>
          </cell>
        </row>
        <row r="392">
          <cell r="G392" t="str">
            <v>Apr 12</v>
          </cell>
        </row>
        <row r="393">
          <cell r="G393" t="str">
            <v>Apr 12F</v>
          </cell>
        </row>
        <row r="394">
          <cell r="G394" t="str">
            <v>Apr 12B</v>
          </cell>
        </row>
        <row r="395">
          <cell r="G395" t="str">
            <v>May 12</v>
          </cell>
        </row>
        <row r="396">
          <cell r="G396" t="str">
            <v>May 12F</v>
          </cell>
        </row>
        <row r="397">
          <cell r="G397" t="str">
            <v>May 12B</v>
          </cell>
        </row>
        <row r="398">
          <cell r="G398" t="str">
            <v>Jun 12</v>
          </cell>
        </row>
        <row r="399">
          <cell r="G399" t="str">
            <v>Jun 12F</v>
          </cell>
        </row>
        <row r="400">
          <cell r="G400" t="str">
            <v>Jun 12B</v>
          </cell>
        </row>
        <row r="401">
          <cell r="G401" t="str">
            <v>Jul 12</v>
          </cell>
        </row>
        <row r="402">
          <cell r="G402" t="str">
            <v>Jul 12F</v>
          </cell>
        </row>
        <row r="403">
          <cell r="G403" t="str">
            <v>Jul 12B</v>
          </cell>
        </row>
        <row r="404">
          <cell r="G404" t="str">
            <v>Aug 12</v>
          </cell>
        </row>
        <row r="405">
          <cell r="G405" t="str">
            <v>Aug 12F</v>
          </cell>
        </row>
        <row r="406">
          <cell r="G406" t="str">
            <v>Aug 12B</v>
          </cell>
        </row>
        <row r="407">
          <cell r="G407" t="str">
            <v>Sep 12</v>
          </cell>
        </row>
        <row r="408">
          <cell r="G408" t="str">
            <v>Sep 12F</v>
          </cell>
        </row>
        <row r="409">
          <cell r="G409" t="str">
            <v>Sep 12B</v>
          </cell>
        </row>
        <row r="410">
          <cell r="G410" t="str">
            <v>Oct 12</v>
          </cell>
        </row>
        <row r="411">
          <cell r="G411" t="str">
            <v>Oct 12F</v>
          </cell>
        </row>
        <row r="412">
          <cell r="G412" t="str">
            <v>Oct 12B</v>
          </cell>
        </row>
        <row r="413">
          <cell r="G413" t="str">
            <v>Nov 12</v>
          </cell>
        </row>
        <row r="414">
          <cell r="G414" t="str">
            <v>Nov 12F</v>
          </cell>
        </row>
        <row r="415">
          <cell r="G415" t="str">
            <v>Nov 12B</v>
          </cell>
        </row>
        <row r="416">
          <cell r="G416" t="str">
            <v>Dec 12</v>
          </cell>
        </row>
        <row r="417">
          <cell r="G417" t="str">
            <v>Dec 12F</v>
          </cell>
        </row>
        <row r="418">
          <cell r="G418" t="str">
            <v>Dec 12B</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mp;L"/>
      <sheetName val="Assets"/>
      <sheetName val="Liab&amp;Equity"/>
      <sheetName val="Cash Flow"/>
      <sheetName val="Données CF"/>
      <sheetName val="Assets OB"/>
      <sheetName val="Liab&amp;Equity OB"/>
      <sheetName val="Data CR"/>
      <sheetName val="Data BS"/>
      <sheetName val="Data BS OB"/>
      <sheetName val="Libellé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0">
          <cell r="I10" t="str">
            <v>EBITDA</v>
          </cell>
          <cell r="J10" t="str">
            <v>MARGE OPERATIONNELLE (EBITDA)</v>
          </cell>
          <cell r="K10" t="str">
            <v>EBITDA</v>
          </cell>
        </row>
        <row r="11">
          <cell r="I11" t="str">
            <v>CFL100</v>
          </cell>
          <cell r="J11" t="str">
            <v>Variation du Besoin en Fonds de Roulement</v>
          </cell>
          <cell r="K11" t="str">
            <v>Change in Working Capital</v>
          </cell>
        </row>
        <row r="12">
          <cell r="I12" t="str">
            <v>CFL110</v>
          </cell>
          <cell r="J12" t="str">
            <v>Variation des créances clients</v>
          </cell>
          <cell r="K12" t="str">
            <v>Change in Customer Receivables</v>
          </cell>
        </row>
        <row r="13">
          <cell r="I13" t="str">
            <v>CFL115</v>
          </cell>
          <cell r="J13" t="str">
            <v>Variation des autres créances</v>
          </cell>
          <cell r="K13" t="str">
            <v>Change in Other Receivables</v>
          </cell>
        </row>
        <row r="14">
          <cell r="I14" t="str">
            <v>CFL120</v>
          </cell>
          <cell r="J14" t="str">
            <v>Variation des dettes fournisseurs</v>
          </cell>
          <cell r="K14" t="str">
            <v>Change in Suppliers Debt</v>
          </cell>
        </row>
        <row r="15">
          <cell r="I15" t="str">
            <v>CFL125</v>
          </cell>
          <cell r="J15" t="str">
            <v>Variation des autres dettes non financières</v>
          </cell>
          <cell r="K15" t="str">
            <v>Change in other non-interest bearing liabilities</v>
          </cell>
        </row>
        <row r="16">
          <cell r="I16" t="str">
            <v>CFL130</v>
          </cell>
          <cell r="J16" t="str">
            <v>Variation des stocks</v>
          </cell>
          <cell r="K16" t="str">
            <v>Change in Inventories Net</v>
          </cell>
        </row>
        <row r="17">
          <cell r="I17" t="str">
            <v>CFL200</v>
          </cell>
          <cell r="J17" t="str">
            <v>CASH FLOW APRES INVESTISSEMENTS</v>
          </cell>
          <cell r="K17" t="str">
            <v>CASH FLOW AFTER INVESTMENTS</v>
          </cell>
        </row>
        <row r="18">
          <cell r="I18" t="str">
            <v>CFL210</v>
          </cell>
          <cell r="J18" t="str">
            <v>Investissements</v>
          </cell>
          <cell r="K18" t="str">
            <v>Investments</v>
          </cell>
        </row>
        <row r="19">
          <cell r="I19" t="str">
            <v>CFL215</v>
          </cell>
          <cell r="J19" t="str">
            <v>Refacturation Loyers 708310000</v>
          </cell>
          <cell r="K19" t="str">
            <v>Refacturation Loyers 708310000</v>
          </cell>
        </row>
        <row r="20">
          <cell r="I20" t="str">
            <v>CFL220</v>
          </cell>
          <cell r="J20" t="str">
            <v>Variation des Immobilisations Financières</v>
          </cell>
          <cell r="K20" t="str">
            <v>Change in Financial Assets</v>
          </cell>
        </row>
        <row r="21">
          <cell r="I21" t="str">
            <v>CFL230</v>
          </cell>
          <cell r="J21" t="str">
            <v>Cessions d'Immobilisation (VNC)</v>
          </cell>
          <cell r="K21" t="str">
            <v>Sale of Non-Current  Assets (Net Value)</v>
          </cell>
        </row>
        <row r="22">
          <cell r="I22" t="str">
            <v>CFL240</v>
          </cell>
          <cell r="J22" t="str">
            <v xml:space="preserve">  Charges financières</v>
          </cell>
          <cell r="K22" t="str">
            <v xml:space="preserve">  Financing Income / Expense Net</v>
          </cell>
        </row>
        <row r="23">
          <cell r="I23" t="str">
            <v>CFL250</v>
          </cell>
          <cell r="J23" t="str">
            <v xml:space="preserve">  Autres produits et charges</v>
          </cell>
          <cell r="K23" t="str">
            <v xml:space="preserve">  Other income/expense</v>
          </cell>
        </row>
        <row r="24">
          <cell r="I24" t="str">
            <v>CFL300</v>
          </cell>
          <cell r="J24" t="str">
            <v xml:space="preserve">C A S H   F L O W  </v>
          </cell>
          <cell r="K24" t="str">
            <v xml:space="preserve">C A S H   F L O W  </v>
          </cell>
        </row>
        <row r="25">
          <cell r="I25" t="str">
            <v>CFL310</v>
          </cell>
          <cell r="J25" t="str">
            <v>Impôts sur les bénéfices</v>
          </cell>
          <cell r="K25" t="str">
            <v xml:space="preserve">  Taxes on income</v>
          </cell>
        </row>
        <row r="26">
          <cell r="I26" t="str">
            <v>CFL320</v>
          </cell>
          <cell r="J26" t="str">
            <v xml:space="preserve">  Dividendes reçus</v>
          </cell>
          <cell r="K26" t="str">
            <v xml:space="preserve">  Dividends received</v>
          </cell>
        </row>
        <row r="27">
          <cell r="I27" t="str">
            <v>CFL330</v>
          </cell>
          <cell r="J27" t="str">
            <v xml:space="preserve">  Dividendes payés</v>
          </cell>
          <cell r="K27" t="str">
            <v xml:space="preserve">  Dividends paid</v>
          </cell>
        </row>
        <row r="28">
          <cell r="I28" t="str">
            <v>CFL340</v>
          </cell>
          <cell r="J28" t="str">
            <v xml:space="preserve">  Augmentation de Capital</v>
          </cell>
          <cell r="K28" t="str">
            <v xml:space="preserve">  New Capital Injection</v>
          </cell>
        </row>
        <row r="29">
          <cell r="I29" t="str">
            <v>CFL350</v>
          </cell>
          <cell r="J29" t="str">
            <v xml:space="preserve">  Autres opérations sur Capital</v>
          </cell>
          <cell r="K29" t="str">
            <v xml:space="preserve">  Other Equity Transactions</v>
          </cell>
        </row>
        <row r="30">
          <cell r="I30" t="str">
            <v>CFL355</v>
          </cell>
          <cell r="J30" t="str">
            <v xml:space="preserve">  Subvention reçue</v>
          </cell>
          <cell r="K30" t="str">
            <v xml:space="preserve">  Grant received</v>
          </cell>
        </row>
        <row r="31">
          <cell r="I31" t="str">
            <v>CFL360</v>
          </cell>
          <cell r="J31" t="str">
            <v xml:space="preserve">  Variation des dettes financières</v>
          </cell>
          <cell r="K31" t="str">
            <v xml:space="preserve">  Change in Interest bearing Liabilities</v>
          </cell>
        </row>
        <row r="32">
          <cell r="I32" t="str">
            <v>CFL410</v>
          </cell>
          <cell r="J32" t="str">
            <v>Variation des disponibilités</v>
          </cell>
          <cell r="K32" t="str">
            <v>Change in Cash and cash equivalent</v>
          </cell>
        </row>
        <row r="33">
          <cell r="I33" t="str">
            <v>CFL420</v>
          </cell>
          <cell r="J33" t="str">
            <v>Variation des comptes de régularisation &amp; d'attente</v>
          </cell>
          <cell r="K33" t="str">
            <v xml:space="preserve">Change in Regularization &amp; temporary accounts </v>
          </cell>
        </row>
        <row r="34">
          <cell r="I34" t="str">
            <v>CFL999</v>
          </cell>
          <cell r="J34" t="str">
            <v>Bouclage du cash flow</v>
          </cell>
          <cell r="K34" t="str">
            <v>Cash flow check</v>
          </cell>
        </row>
        <row r="35">
          <cell r="I35" t="str">
            <v>CFL219</v>
          </cell>
          <cell r="J35" t="str">
            <v>Dépréciations exceptionnelles d'actifs</v>
          </cell>
          <cell r="K35" t="str">
            <v>Exceptional depreciation of assets</v>
          </cell>
        </row>
      </sheetData>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mp;L"/>
      <sheetName val="Assets"/>
      <sheetName val="Liab&amp;Equity"/>
      <sheetName val="Cash Flow"/>
      <sheetName val="Données CF"/>
      <sheetName val="Assets OB"/>
      <sheetName val="Liab&amp;Equity OB"/>
      <sheetName val="Data CR"/>
      <sheetName val="Data BS"/>
      <sheetName val="Data BS OB"/>
      <sheetName val="Libellé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0">
          <cell r="I10" t="str">
            <v>EBITDA</v>
          </cell>
          <cell r="J10" t="str">
            <v>MARGE OPERATIONNELLE (EBITDA)</v>
          </cell>
          <cell r="K10" t="str">
            <v>EBITDA</v>
          </cell>
        </row>
        <row r="11">
          <cell r="I11" t="str">
            <v>CFL100</v>
          </cell>
          <cell r="J11" t="str">
            <v>Variation du Besoin en Fonds de Roulement</v>
          </cell>
          <cell r="K11" t="str">
            <v>Change in Working Capital</v>
          </cell>
        </row>
        <row r="12">
          <cell r="I12" t="str">
            <v>CFL110</v>
          </cell>
          <cell r="J12" t="str">
            <v>Variation des créances clients</v>
          </cell>
          <cell r="K12" t="str">
            <v>Change in Customer Receivables</v>
          </cell>
        </row>
        <row r="13">
          <cell r="I13" t="str">
            <v>CFL115</v>
          </cell>
          <cell r="J13" t="str">
            <v>Variation des autres créances</v>
          </cell>
          <cell r="K13" t="str">
            <v>Change in Other Receivables</v>
          </cell>
        </row>
        <row r="14">
          <cell r="I14" t="str">
            <v>CFL120</v>
          </cell>
          <cell r="J14" t="str">
            <v>Variation des dettes fournisseurs</v>
          </cell>
          <cell r="K14" t="str">
            <v>Change in Suppliers Debt</v>
          </cell>
        </row>
        <row r="15">
          <cell r="I15" t="str">
            <v>CFL125</v>
          </cell>
          <cell r="J15" t="str">
            <v>Variation des autres dettes non financières</v>
          </cell>
          <cell r="K15" t="str">
            <v>Change in other non-interest bearing liabilities</v>
          </cell>
        </row>
        <row r="16">
          <cell r="I16" t="str">
            <v>CFL130</v>
          </cell>
          <cell r="J16" t="str">
            <v>Variation des stocks</v>
          </cell>
          <cell r="K16" t="str">
            <v>Change in Inventories Net</v>
          </cell>
        </row>
        <row r="17">
          <cell r="I17" t="str">
            <v>CFL200</v>
          </cell>
          <cell r="J17" t="str">
            <v>CASH FLOW APRES INVESTISSEMENTS</v>
          </cell>
          <cell r="K17" t="str">
            <v>CASH FLOW AFTER INVESTMENTS</v>
          </cell>
        </row>
        <row r="18">
          <cell r="I18" t="str">
            <v>CFL210</v>
          </cell>
          <cell r="J18" t="str">
            <v>Investissements</v>
          </cell>
          <cell r="K18" t="str">
            <v>Investments</v>
          </cell>
        </row>
        <row r="19">
          <cell r="I19" t="str">
            <v>CFL215</v>
          </cell>
          <cell r="J19" t="str">
            <v>Refacturation Loyers 708310000</v>
          </cell>
          <cell r="K19" t="str">
            <v>Refacturation Loyers 708310000</v>
          </cell>
        </row>
        <row r="20">
          <cell r="I20" t="str">
            <v>CFL220</v>
          </cell>
          <cell r="J20" t="str">
            <v>Variation des Immobilisations Financières</v>
          </cell>
          <cell r="K20" t="str">
            <v>Change in Financial Assets</v>
          </cell>
        </row>
        <row r="21">
          <cell r="I21" t="str">
            <v>CFL230</v>
          </cell>
          <cell r="J21" t="str">
            <v>Cessions d'Immobilisation (VNC)</v>
          </cell>
          <cell r="K21" t="str">
            <v>Sale of Non-Current  Assets (Net Value)</v>
          </cell>
        </row>
        <row r="22">
          <cell r="I22" t="str">
            <v>CFL240</v>
          </cell>
          <cell r="J22" t="str">
            <v xml:space="preserve">  Charges financières</v>
          </cell>
          <cell r="K22" t="str">
            <v xml:space="preserve">  Financing Income / Expense Net</v>
          </cell>
        </row>
        <row r="23">
          <cell r="I23" t="str">
            <v>CFL250</v>
          </cell>
          <cell r="J23" t="str">
            <v xml:space="preserve">  Autres produits et charges</v>
          </cell>
          <cell r="K23" t="str">
            <v xml:space="preserve">  Other income/expense</v>
          </cell>
        </row>
        <row r="24">
          <cell r="I24" t="str">
            <v>CFL300</v>
          </cell>
          <cell r="J24" t="str">
            <v xml:space="preserve">C A S H   F L O W  </v>
          </cell>
          <cell r="K24" t="str">
            <v xml:space="preserve">C A S H   F L O W  </v>
          </cell>
        </row>
        <row r="25">
          <cell r="I25" t="str">
            <v>CFL310</v>
          </cell>
          <cell r="J25" t="str">
            <v>Impôts sur les bénéfices</v>
          </cell>
          <cell r="K25" t="str">
            <v xml:space="preserve">  Taxes on income</v>
          </cell>
        </row>
        <row r="26">
          <cell r="I26" t="str">
            <v>CFL320</v>
          </cell>
          <cell r="J26" t="str">
            <v xml:space="preserve">  Dividendes reçus</v>
          </cell>
          <cell r="K26" t="str">
            <v xml:space="preserve">  Dividends received</v>
          </cell>
        </row>
        <row r="27">
          <cell r="I27" t="str">
            <v>CFL330</v>
          </cell>
          <cell r="J27" t="str">
            <v xml:space="preserve">  Dividendes payés</v>
          </cell>
          <cell r="K27" t="str">
            <v xml:space="preserve">  Dividends paid</v>
          </cell>
        </row>
        <row r="28">
          <cell r="I28" t="str">
            <v>CFL340</v>
          </cell>
          <cell r="J28" t="str">
            <v xml:space="preserve">  Augmentation de Capital</v>
          </cell>
          <cell r="K28" t="str">
            <v xml:space="preserve">  New Capital Injection</v>
          </cell>
        </row>
        <row r="29">
          <cell r="I29" t="str">
            <v>CFL350</v>
          </cell>
          <cell r="J29" t="str">
            <v xml:space="preserve">  Autres opérations sur Capital</v>
          </cell>
          <cell r="K29" t="str">
            <v xml:space="preserve">  Other Equity Transactions</v>
          </cell>
        </row>
        <row r="30">
          <cell r="I30" t="str">
            <v>CFL355</v>
          </cell>
          <cell r="J30" t="str">
            <v xml:space="preserve">  Subvention reçue</v>
          </cell>
          <cell r="K30" t="str">
            <v xml:space="preserve">  Grant received</v>
          </cell>
        </row>
        <row r="31">
          <cell r="I31" t="str">
            <v>CFL360</v>
          </cell>
          <cell r="J31" t="str">
            <v xml:space="preserve">  Variation des dettes financières</v>
          </cell>
          <cell r="K31" t="str">
            <v xml:space="preserve">  Change in Interest bearing Liabilities</v>
          </cell>
        </row>
        <row r="32">
          <cell r="I32" t="str">
            <v>CFL410</v>
          </cell>
          <cell r="J32" t="str">
            <v>Variation des disponibilités</v>
          </cell>
          <cell r="K32" t="str">
            <v>Change in Cash and cash equivalent</v>
          </cell>
        </row>
        <row r="33">
          <cell r="I33" t="str">
            <v>CFL420</v>
          </cell>
          <cell r="J33" t="str">
            <v>Variation des comptes de régularisation &amp; d'attente</v>
          </cell>
          <cell r="K33" t="str">
            <v xml:space="preserve">Change in Regularization &amp; temporary accounts </v>
          </cell>
        </row>
        <row r="34">
          <cell r="I34" t="str">
            <v>CFL999</v>
          </cell>
          <cell r="J34" t="str">
            <v>Bouclage du cash flow</v>
          </cell>
          <cell r="K34" t="str">
            <v>Cash flow check</v>
          </cell>
        </row>
        <row r="35">
          <cell r="I35" t="str">
            <v>CFL219</v>
          </cell>
          <cell r="J35" t="str">
            <v>Dépréciations exceptionnelles d'actifs</v>
          </cell>
          <cell r="K35" t="str">
            <v>Exceptional depreciation of assets</v>
          </cell>
        </row>
      </sheetData>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anies"/>
      <sheetName val="Taxes"/>
      <sheetName val="Lists"/>
      <sheetName val="Govt Ag"/>
      <sheetName val="14.Définition des paiements"/>
      <sheetName val="C (1)"/>
      <sheetName val="C (2)"/>
      <sheetName val="C (3)"/>
      <sheetName val="C (4)"/>
      <sheetName val="C (5)"/>
      <sheetName val="C (6)"/>
      <sheetName val="C (7)"/>
      <sheetName val="C (8)"/>
      <sheetName val="C (9)"/>
      <sheetName val="C (10)"/>
      <sheetName val="C (11)"/>
      <sheetName val="C (12)"/>
      <sheetName val="C (13)"/>
      <sheetName val="Comp vs Tax (pétrolier)"/>
      <sheetName val="C (14)"/>
      <sheetName val="C (15)"/>
      <sheetName val="C (16)"/>
      <sheetName val="Results"/>
      <sheetName val="Feuil1"/>
      <sheetName val="T1- Revenu secteur extractif"/>
      <sheetName val="Analyse par Sté"/>
      <sheetName val="Analyse apr flux"/>
      <sheetName val="Analyse par régie"/>
      <sheetName val="l'ETat (VGK) (2)"/>
      <sheetName val="Analyse"/>
      <sheetName val="Results (ecart pos nég)"/>
      <sheetName val="Rappr summary"/>
      <sheetName val="Analyse summary"/>
      <sheetName val="Graph min"/>
      <sheetName val="Graph pétr"/>
      <sheetName val="DU Stés"/>
      <sheetName val="DU Tax"/>
      <sheetName val="Paiements soc + APS"/>
      <sheetName val="12.Profit Oil Etat"/>
      <sheetName val="Douane"/>
      <sheetName val="Reporting by Comp (Basic)"/>
      <sheetName val="Reporting by tax (Basic)"/>
      <sheetName val="Final payment comp (sorted)"/>
      <sheetName val="Final diff (sorted)"/>
      <sheetName val="Total Adjust (Comp)"/>
      <sheetName val="Adjust per Comp (C) Basic"/>
      <sheetName val="Adjust per Tax (C) Basic"/>
      <sheetName val="Total Adjust (Gov)"/>
      <sheetName val="Adjust per Comp (Gov) Basic"/>
      <sheetName val="Adjust per Tax (Gov)"/>
      <sheetName val="Ecart résiduel"/>
      <sheetName val="Unrec diff Comp"/>
      <sheetName val="Unrec diff Tax"/>
      <sheetName val="Unrec diff Comp vs Tax"/>
      <sheetName val="T2 +ANCIEN"/>
      <sheetName val="GRaph T2"/>
      <sheetName val="Production"/>
      <sheetName val="P° RAPP 2014"/>
      <sheetName val="exp"/>
      <sheetName val="l'ETat (VGK)"/>
      <sheetName val="rev par projet"/>
      <sheetName val="Synthèse Pord"/>
      <sheetName val="2012"/>
      <sheetName val="PETROCI"/>
      <sheetName val="PAIEMENT EN NATURE"/>
      <sheetName val="paiemnt en nature"/>
      <sheetName val="APS + PAIE SOC"/>
    </sheetNames>
    <sheetDataSet>
      <sheetData sheetId="0">
        <row r="3">
          <cell r="B3" t="str">
            <v>FOXTROT International</v>
          </cell>
        </row>
      </sheetData>
      <sheetData sheetId="1"/>
      <sheetData sheetId="2">
        <row r="7">
          <cell r="A7" t="str">
            <v>1- Profit-Oil Etat-Puissance Publique - Entitlement Pétrole (bbl)</v>
          </cell>
        </row>
        <row r="8">
          <cell r="A8" t="str">
            <v>2- Profit-Oil Etat-Puissance Publique - Entitlement Gaz (MMBTU)</v>
          </cell>
        </row>
        <row r="9">
          <cell r="A9" t="str">
            <v>3- Profit-Oil et Cost-Oil Etat-Associé - Entitlement Pétrole (bbl)</v>
          </cell>
        </row>
        <row r="10">
          <cell r="A10" t="str">
            <v>4- Profit-Oil et Cost-Oil Etat-Associé - Entitlement Gaz (MMBTU)</v>
          </cell>
        </row>
        <row r="11">
          <cell r="A11"/>
        </row>
        <row r="12">
          <cell r="A12" t="str">
            <v xml:space="preserve">5- Droits de Douane et taxes assimilées </v>
          </cell>
        </row>
        <row r="13">
          <cell r="A13" t="str">
            <v>6- Pénalités  DGD</v>
          </cell>
        </row>
        <row r="14">
          <cell r="A14" t="str">
            <v>7- Impôt sur les bénéfices Industriels et commerciaux (BIC)</v>
          </cell>
        </row>
        <row r="15">
          <cell r="A15" t="str">
            <v xml:space="preserve">8- Profit Oil Etat - Puissance Publique </v>
          </cell>
        </row>
        <row r="16">
          <cell r="A16" t="str">
            <v>9- Bonus de signature</v>
          </cell>
        </row>
        <row r="17">
          <cell r="A17" t="str">
            <v>10- Bonus de production</v>
          </cell>
        </row>
        <row r="18">
          <cell r="A18" t="str">
            <v xml:space="preserve">11- Impôt sur le Revenu des Valeurs Mobilières (IRVM)  </v>
          </cell>
        </row>
        <row r="19">
          <cell r="A19" t="str">
            <v>12- Taxe sur le profit additionnel</v>
          </cell>
        </row>
        <row r="20">
          <cell r="A20" t="str">
            <v xml:space="preserve">13- Contribution des patentes </v>
          </cell>
        </row>
        <row r="21">
          <cell r="A21" t="str">
            <v xml:space="preserve">14- Impôt sur les Traitements et Salaires (ITS)  </v>
          </cell>
        </row>
        <row r="22">
          <cell r="A22" t="str">
            <v xml:space="preserve">15- Acomptes Provisionnels sur BIC (AP - BIC)  </v>
          </cell>
        </row>
        <row r="23">
          <cell r="A23" t="str">
            <v xml:space="preserve">16- Retenues à la source  </v>
          </cell>
        </row>
        <row r="24">
          <cell r="A24" t="str">
            <v xml:space="preserve">17- Impôts sur les Bénéfices non Commerciaux - BNC  </v>
          </cell>
        </row>
        <row r="25">
          <cell r="A25" t="str">
            <v xml:space="preserve">18- Impôt sur le revenu du secteur informel - AIRSI  </v>
          </cell>
        </row>
        <row r="26">
          <cell r="A26" t="str">
            <v xml:space="preserve">19- Impôt sur le Revenu des Capitaux Mobiliers (IRC)  </v>
          </cell>
        </row>
        <row r="27">
          <cell r="A27" t="str">
            <v xml:space="preserve">20- Impôt sur le Patrimoine Foncier </v>
          </cell>
        </row>
        <row r="28">
          <cell r="A28" t="str">
            <v>21- Impôt sur le Revenu Foncier (IRF)</v>
          </cell>
        </row>
        <row r="29">
          <cell r="A29" t="str">
            <v>22- Pénalités DGI</v>
          </cell>
        </row>
        <row r="30">
          <cell r="A30" t="str">
            <v>23- Taxes ad-valorem (85% Royalties)</v>
          </cell>
        </row>
        <row r="31">
          <cell r="A31" t="str">
            <v>24- Redevances Proportionnelles</v>
          </cell>
        </row>
        <row r="32">
          <cell r="A32" t="str">
            <v>25- Contribution à la sortie de crise</v>
          </cell>
        </row>
        <row r="33">
          <cell r="A33" t="str">
            <v>26- Droits Fixes</v>
          </cell>
        </row>
        <row r="34">
          <cell r="A34" t="str">
            <v>27- Redevances Superficiaires</v>
          </cell>
        </row>
        <row r="35">
          <cell r="A35" t="str">
            <v>28- Contribution à la formation</v>
          </cell>
        </row>
        <row r="36">
          <cell r="A36" t="str">
            <v>29- Mise à disposition des équipements par les sociétés pétrolières à la DGH</v>
          </cell>
        </row>
        <row r="37">
          <cell r="A37" t="str">
            <v>30- Frais d'extension de la période</v>
          </cell>
        </row>
        <row r="38">
          <cell r="A38" t="str">
            <v>31- Redevances Superficiaires</v>
          </cell>
        </row>
        <row r="39">
          <cell r="A39" t="str">
            <v xml:space="preserve">32- Taxe d'extraction (d'exploitation) des carrières </v>
          </cell>
        </row>
        <row r="40">
          <cell r="A40" t="str">
            <v xml:space="preserve">33- Droits fixes achat/vente d'Or </v>
          </cell>
        </row>
        <row r="41">
          <cell r="A41" t="str">
            <v xml:space="preserve">34- Taxe d'inspection et de contrôle </v>
          </cell>
        </row>
        <row r="42">
          <cell r="A42" t="str">
            <v>35- Taxes ad-valorem (15% Royalties)</v>
          </cell>
        </row>
        <row r="43">
          <cell r="A43" t="str">
            <v>36- Pénalités DGMG</v>
          </cell>
        </row>
        <row r="44">
          <cell r="A44" t="str">
            <v>37- Contributions additionnelles</v>
          </cell>
        </row>
        <row r="45">
          <cell r="A45" t="str">
            <v xml:space="preserve">38- Avances </v>
          </cell>
        </row>
        <row r="46">
          <cell r="A46" t="str">
            <v>39- Remboursements (en signe -)</v>
          </cell>
        </row>
        <row r="47">
          <cell r="A47" t="str">
            <v>40- Plus value de cession des titre miniers et d’autorisations d’exploitation industrielle</v>
          </cell>
        </row>
        <row r="48">
          <cell r="A48" t="str">
            <v xml:space="preserve">41- Revenus de cession de participations </v>
          </cell>
        </row>
        <row r="49">
          <cell r="A49" t="str">
            <v>42- Dividendes issues des participations de l'Etat</v>
          </cell>
        </row>
        <row r="50">
          <cell r="A50" t="str">
            <v>43- Dividendes issues des participations de la PETROCI</v>
          </cell>
        </row>
        <row r="51">
          <cell r="A51" t="str">
            <v>44- Besoins nationaux</v>
          </cell>
        </row>
        <row r="52">
          <cell r="A52" t="str">
            <v>45- Profit Oil et Cost Oil Etat Associé</v>
          </cell>
        </row>
        <row r="53">
          <cell r="A53" t="str">
            <v>46- Dividendes issues des participations de la SODEMI</v>
          </cell>
        </row>
        <row r="54">
          <cell r="A54" t="str">
            <v xml:space="preserve">47- Royalties sur participations de la SODEMI </v>
          </cell>
        </row>
        <row r="55">
          <cell r="A55" t="str">
            <v>48- Redevance sur encadrement des SCOOPS (Société de cooperatives dans le secteur artisanale)</v>
          </cell>
        </row>
        <row r="56">
          <cell r="A56" t="str">
            <v xml:space="preserve">49- Cession de travaux de recherche </v>
          </cell>
        </row>
        <row r="57">
          <cell r="A57" t="str">
            <v xml:space="preserve">50- Taxes payés directement aux collectivités (Taxes Communales) </v>
          </cell>
        </row>
        <row r="58">
          <cell r="A58" t="str">
            <v xml:space="preserve">51- Versements au compte de réhabilitation pour l'environnement </v>
          </cell>
        </row>
        <row r="59">
          <cell r="A59" t="str">
            <v>52- Autres flux de paiements significatifs (Sup 65 millions FCFA)</v>
          </cell>
        </row>
        <row r="60">
          <cell r="A60"/>
        </row>
        <row r="61">
          <cell r="A61" t="str">
            <v xml:space="preserve">- </v>
          </cell>
        </row>
        <row r="62">
          <cell r="A62" t="str">
            <v xml:space="preserve">- </v>
          </cell>
        </row>
        <row r="63">
          <cell r="A63" t="str">
            <v xml:space="preserve">- </v>
          </cell>
        </row>
        <row r="64">
          <cell r="A64" t="str">
            <v xml:space="preserve">- </v>
          </cell>
        </row>
        <row r="65">
          <cell r="A65" t="str">
            <v xml:space="preserve">- </v>
          </cell>
        </row>
        <row r="66">
          <cell r="A66" t="str">
            <v xml:space="preserve">- </v>
          </cell>
        </row>
        <row r="67">
          <cell r="A67" t="str">
            <v xml:space="preserve">- </v>
          </cell>
        </row>
        <row r="68">
          <cell r="A68" t="str">
            <v xml:space="preserve">- </v>
          </cell>
        </row>
        <row r="69">
          <cell r="A69" t="str">
            <v xml:space="preserve">- </v>
          </cell>
        </row>
        <row r="70">
          <cell r="A70" t="str">
            <v xml:space="preserve">- </v>
          </cell>
        </row>
        <row r="71">
          <cell r="A71" t="str">
            <v xml:space="preserve">- </v>
          </cell>
        </row>
        <row r="72">
          <cell r="A72" t="str">
            <v xml:space="preserve">- </v>
          </cell>
        </row>
        <row r="73">
          <cell r="A73" t="str">
            <v xml:space="preserve">- </v>
          </cell>
        </row>
        <row r="74">
          <cell r="A74" t="str">
            <v xml:space="preserve">- </v>
          </cell>
        </row>
        <row r="75">
          <cell r="A75" t="str">
            <v xml:space="preserve">- </v>
          </cell>
        </row>
        <row r="76">
          <cell r="A76" t="str">
            <v xml:space="preserve">- </v>
          </cell>
        </row>
        <row r="77">
          <cell r="A77" t="str">
            <v xml:space="preserve">- </v>
          </cell>
        </row>
        <row r="81">
          <cell r="A81" t="str">
            <v>Taxe payée mais non reportée</v>
          </cell>
        </row>
        <row r="82">
          <cell r="A82" t="str">
            <v>Taxe payée mais en dehors de la période couverte</v>
          </cell>
        </row>
        <row r="83">
          <cell r="A83" t="str">
            <v>Taxe payée mais en dehors du périmètre couvert</v>
          </cell>
        </row>
        <row r="84">
          <cell r="A84" t="str">
            <v>Montant de la taxe incorrectement reporté</v>
          </cell>
        </row>
        <row r="85">
          <cell r="A85" t="str">
            <v>Taxe payée à d'autres administrations</v>
          </cell>
        </row>
        <row r="86">
          <cell r="A86" t="str">
            <v>Taxe incorrectement classée</v>
          </cell>
        </row>
        <row r="87">
          <cell r="A87" t="str">
            <v>Impôts payés suite à une vérification fiscale non déclarés par la société</v>
          </cell>
        </row>
        <row r="88">
          <cell r="A88" t="str">
            <v>Taxe reportée mais non payée</v>
          </cell>
        </row>
        <row r="89">
          <cell r="A89" t="str">
            <v>Taxe incorrectement classée dans les paiements sociaux</v>
          </cell>
        </row>
        <row r="93">
          <cell r="A93" t="str">
            <v>Taxe perçue mais non reportée</v>
          </cell>
        </row>
        <row r="94">
          <cell r="A94" t="str">
            <v>Taxe perçue mais en dehors de la période couverte</v>
          </cell>
        </row>
        <row r="95">
          <cell r="A95" t="str">
            <v>Taxe perçue mais en dehors du périmètre couvert</v>
          </cell>
        </row>
        <row r="96">
          <cell r="A96" t="str">
            <v>Montant de la taxe incorrectement reporté</v>
          </cell>
        </row>
        <row r="97">
          <cell r="A97" t="str">
            <v>Taxe reportée mais non perçue</v>
          </cell>
        </row>
        <row r="98">
          <cell r="A98" t="str">
            <v>Taxe incorrectement classée</v>
          </cell>
        </row>
        <row r="99">
          <cell r="A99" t="str">
            <v>Taxe doublement déclarée</v>
          </cell>
        </row>
        <row r="100">
          <cell r="A100" t="str">
            <v>Taxe incorrectement classée dans les autres flux de paiements significatifs</v>
          </cell>
        </row>
        <row r="104">
          <cell r="A104" t="str">
            <v>FD non envoyé par l'administration</v>
          </cell>
        </row>
        <row r="105">
          <cell r="A105" t="str">
            <v>FD non envoyé par la société</v>
          </cell>
        </row>
        <row r="106">
          <cell r="A106" t="str">
            <v>Absence de détail des paiements des sociétés par quittance</v>
          </cell>
        </row>
        <row r="107">
          <cell r="A107" t="str">
            <v>Taxe non reportée par les sociétés</v>
          </cell>
        </row>
        <row r="108">
          <cell r="A108" t="str">
            <v>Taxe non reportée par les administrations</v>
          </cell>
        </row>
        <row r="109">
          <cell r="A109" t="str">
            <v>Différence non significative &lt; 10 M FCFA</v>
          </cell>
        </row>
        <row r="110">
          <cell r="A110" t="str">
            <v>Absence de détail des paiements des administrations par quittance</v>
          </cell>
        </row>
        <row r="111">
          <cell r="A111" t="str">
            <v>Taxe reportée par les sociétés non confirmée par les administrations</v>
          </cell>
        </row>
        <row r="112">
          <cell r="A112" t="str">
            <v>Taxe reportée par les administrations non confirmée par les sociétés</v>
          </cell>
        </row>
        <row r="113">
          <cell r="A113" t="str">
            <v>Paiements en nature</v>
          </cell>
        </row>
      </sheetData>
      <sheetData sheetId="3"/>
      <sheetData sheetId="4"/>
      <sheetData sheetId="5">
        <row r="8">
          <cell r="B8" t="str">
            <v>Paiements en nature</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7">
          <cell r="E17">
            <v>60866224887</v>
          </cell>
        </row>
      </sheetData>
      <sheetData sheetId="23"/>
      <sheetData sheetId="24"/>
      <sheetData sheetId="25"/>
      <sheetData sheetId="26"/>
      <sheetData sheetId="27"/>
      <sheetData sheetId="28"/>
      <sheetData sheetId="29"/>
      <sheetData sheetId="30"/>
      <sheetData sheetId="31"/>
      <sheetData sheetId="32"/>
      <sheetData sheetId="33"/>
      <sheetData sheetId="34"/>
      <sheetData sheetId="35">
        <row r="141">
          <cell r="M141">
            <v>675666365</v>
          </cell>
        </row>
      </sheetData>
      <sheetData sheetId="36"/>
      <sheetData sheetId="37"/>
      <sheetData sheetId="38"/>
      <sheetData sheetId="39"/>
      <sheetData sheetId="40">
        <row r="113">
          <cell r="G113">
            <v>66344510771</v>
          </cell>
        </row>
      </sheetData>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anies"/>
      <sheetName val="Taxes"/>
      <sheetName val="Lists"/>
      <sheetName val="Govt Ag"/>
      <sheetName val="14.Définition des paiements"/>
      <sheetName val="C (1)"/>
      <sheetName val="C (2)"/>
      <sheetName val="C (3)"/>
      <sheetName val="C (4)"/>
      <sheetName val="C (5)"/>
      <sheetName val="C (6)"/>
      <sheetName val="C (7)"/>
      <sheetName val="C (8)"/>
      <sheetName val="C (9)"/>
      <sheetName val="C (10)"/>
      <sheetName val="C (11)"/>
      <sheetName val="C (12)"/>
      <sheetName val="C (13)"/>
      <sheetName val="Comp vs Tax (pétrolier)"/>
      <sheetName val="C (14)"/>
      <sheetName val="C (15)"/>
      <sheetName val="C (16)"/>
      <sheetName val="Results"/>
      <sheetName val="Feuil1"/>
      <sheetName val="T1- Revenu secteur extractif"/>
      <sheetName val="Analyse par Sté"/>
      <sheetName val="Analyse apr flux"/>
      <sheetName val="Analyse par régie"/>
      <sheetName val="l'ETat (VGK) (2)"/>
      <sheetName val="Analyse"/>
      <sheetName val="Results (ecart pos nég)"/>
      <sheetName val="Rappr summary"/>
      <sheetName val="Analyse summary"/>
      <sheetName val="Graph min"/>
      <sheetName val="Graph pétr"/>
      <sheetName val="DU Stés"/>
      <sheetName val="DU Tax"/>
      <sheetName val="Paiements soc + APS"/>
      <sheetName val="12.Profit Oil Etat"/>
      <sheetName val="Douane"/>
      <sheetName val="Reporting by Comp (Basic)"/>
      <sheetName val="Reporting by tax (Basic)"/>
      <sheetName val="Final payment comp (sorted)"/>
      <sheetName val="Final diff (sorted)"/>
      <sheetName val="Total Adjust (Comp)"/>
      <sheetName val="Adjust per Comp (C) Basic"/>
      <sheetName val="Adjust per Tax (C) Basic"/>
      <sheetName val="Total Adjust (Gov)"/>
      <sheetName val="Adjust per Comp (Gov) Basic"/>
      <sheetName val="Adjust per Tax (Gov)"/>
      <sheetName val="Ecart résiduel"/>
      <sheetName val="Unrec diff Comp"/>
      <sheetName val="Unrec diff Tax"/>
      <sheetName val="Unrec diff Comp vs Tax"/>
      <sheetName val="T2 +ANCIEN"/>
      <sheetName val="GRaph T2"/>
      <sheetName val="Production"/>
      <sheetName val="P° RAPP 2014"/>
      <sheetName val="exp"/>
      <sheetName val="l'ETat (VGK)"/>
      <sheetName val="rev par projet"/>
      <sheetName val="Synthèse Pord"/>
      <sheetName val="2012"/>
      <sheetName val="PETROCI"/>
      <sheetName val="PAIEMENT EN NATURE"/>
      <sheetName val="paiemnt en nature"/>
      <sheetName val="APS + PAIE SOC"/>
    </sheetNames>
    <sheetDataSet>
      <sheetData sheetId="0">
        <row r="3">
          <cell r="B3" t="str">
            <v>FOXTROT International</v>
          </cell>
        </row>
      </sheetData>
      <sheetData sheetId="1"/>
      <sheetData sheetId="2">
        <row r="7">
          <cell r="A7" t="str">
            <v>1- Profit-Oil Etat-Puissance Publique - Entitlement Pétrole (bbl)</v>
          </cell>
        </row>
        <row r="8">
          <cell r="A8" t="str">
            <v>2- Profit-Oil Etat-Puissance Publique - Entitlement Gaz (MMBTU)</v>
          </cell>
        </row>
        <row r="9">
          <cell r="A9" t="str">
            <v>3- Profit-Oil et Cost-Oil Etat-Associé - Entitlement Pétrole (bbl)</v>
          </cell>
        </row>
        <row r="10">
          <cell r="A10" t="str">
            <v>4- Profit-Oil et Cost-Oil Etat-Associé - Entitlement Gaz (MMBTU)</v>
          </cell>
        </row>
        <row r="11">
          <cell r="A11">
            <v>0</v>
          </cell>
        </row>
        <row r="12">
          <cell r="A12" t="str">
            <v xml:space="preserve">5- Droits de Douane et taxes assimilées </v>
          </cell>
        </row>
        <row r="13">
          <cell r="A13" t="str">
            <v>6- Pénalités  DGD</v>
          </cell>
        </row>
        <row r="14">
          <cell r="A14" t="str">
            <v>7- Impôt sur les bénéfices Industriels et commerciaux (BIC)</v>
          </cell>
        </row>
        <row r="15">
          <cell r="A15" t="str">
            <v xml:space="preserve">8- Profit Oil Etat - Puissance Publique </v>
          </cell>
        </row>
        <row r="16">
          <cell r="A16" t="str">
            <v>9- Bonus de signature</v>
          </cell>
        </row>
        <row r="17">
          <cell r="A17" t="str">
            <v>10- Bonus de production</v>
          </cell>
        </row>
        <row r="18">
          <cell r="A18" t="str">
            <v xml:space="preserve">11- Impôt sur le Revenu des Valeurs Mobilières (IRVM)  </v>
          </cell>
        </row>
        <row r="19">
          <cell r="A19" t="str">
            <v>12- Taxe sur le profit additionnel</v>
          </cell>
        </row>
        <row r="20">
          <cell r="A20" t="str">
            <v xml:space="preserve">13- Contribution des patentes </v>
          </cell>
        </row>
        <row r="21">
          <cell r="A21" t="str">
            <v xml:space="preserve">14- Impôt sur les Traitements et Salaires (ITS)  </v>
          </cell>
        </row>
        <row r="22">
          <cell r="A22" t="str">
            <v xml:space="preserve">15- Acomptes Provisionnels sur BIC (AP - BIC)  </v>
          </cell>
        </row>
        <row r="23">
          <cell r="A23" t="str">
            <v xml:space="preserve">16- Retenues à la source  </v>
          </cell>
        </row>
        <row r="24">
          <cell r="A24" t="str">
            <v xml:space="preserve">17- Impôts sur les Bénéfices non Commerciaux - BNC  </v>
          </cell>
        </row>
        <row r="25">
          <cell r="A25" t="str">
            <v xml:space="preserve">18- Impôt sur le revenu du secteur informel - AIRSI  </v>
          </cell>
        </row>
        <row r="26">
          <cell r="A26" t="str">
            <v xml:space="preserve">19- Impôt sur le Revenu des Capitaux Mobiliers (IRC)  </v>
          </cell>
        </row>
        <row r="27">
          <cell r="A27" t="str">
            <v xml:space="preserve">20- Impôt sur le Patrimoine Foncier </v>
          </cell>
        </row>
        <row r="28">
          <cell r="A28" t="str">
            <v>21- Impôt sur le Revenu Foncier (IRF)</v>
          </cell>
        </row>
        <row r="29">
          <cell r="A29" t="str">
            <v>22- Pénalités DGI</v>
          </cell>
        </row>
        <row r="30">
          <cell r="A30" t="str">
            <v>23- Taxes ad-valorem (85% Royalties)</v>
          </cell>
        </row>
        <row r="31">
          <cell r="A31" t="str">
            <v>24- Redevances Proportionnelles</v>
          </cell>
        </row>
        <row r="32">
          <cell r="A32" t="str">
            <v>25- Contribution à la sortie de crise</v>
          </cell>
        </row>
        <row r="33">
          <cell r="A33" t="str">
            <v>26- Droits Fixes</v>
          </cell>
        </row>
        <row r="34">
          <cell r="A34" t="str">
            <v>27- Redevances Superficiaires</v>
          </cell>
        </row>
        <row r="35">
          <cell r="A35" t="str">
            <v>28- Contribution à la formation</v>
          </cell>
        </row>
        <row r="36">
          <cell r="A36" t="str">
            <v>29- Mise à disposition des équipements par les sociétés pétrolières à la DGH</v>
          </cell>
        </row>
        <row r="37">
          <cell r="A37" t="str">
            <v>30- Frais d'extension de la période</v>
          </cell>
        </row>
        <row r="38">
          <cell r="A38" t="str">
            <v>31- Redevances Superficiaires</v>
          </cell>
        </row>
        <row r="39">
          <cell r="A39" t="str">
            <v xml:space="preserve">32- Taxe d'extraction (d'exploitation) des carrières </v>
          </cell>
        </row>
        <row r="40">
          <cell r="A40" t="str">
            <v xml:space="preserve">33- Droits fixes achat/vente d'Or </v>
          </cell>
        </row>
        <row r="41">
          <cell r="A41" t="str">
            <v xml:space="preserve">34- Taxe d'inspection et de contrôle </v>
          </cell>
        </row>
        <row r="42">
          <cell r="A42" t="str">
            <v>35- Taxes ad-valorem (15% Royalties)</v>
          </cell>
        </row>
        <row r="43">
          <cell r="A43" t="str">
            <v>36- Pénalités DGMG</v>
          </cell>
        </row>
        <row r="44">
          <cell r="A44" t="str">
            <v>37- Contributions additionnelles</v>
          </cell>
        </row>
        <row r="45">
          <cell r="A45" t="str">
            <v xml:space="preserve">38- Avances </v>
          </cell>
        </row>
        <row r="46">
          <cell r="A46" t="str">
            <v>39- Remboursements (en signe -)</v>
          </cell>
        </row>
        <row r="47">
          <cell r="A47" t="str">
            <v>40- Plus value de cession des titre miniers et d’autorisations d’exploitation industrielle</v>
          </cell>
        </row>
        <row r="48">
          <cell r="A48" t="str">
            <v xml:space="preserve">41- Revenus de cession de participations </v>
          </cell>
        </row>
        <row r="49">
          <cell r="A49" t="str">
            <v>42- Dividendes issues des participations de l'Etat</v>
          </cell>
        </row>
        <row r="50">
          <cell r="A50" t="str">
            <v>43- Dividendes issues des participations de la PETROCI</v>
          </cell>
        </row>
        <row r="51">
          <cell r="A51" t="str">
            <v>44- Besoins nationaux</v>
          </cell>
        </row>
        <row r="52">
          <cell r="A52" t="str">
            <v>45- Profit Oil et Cost Oil Etat Associé</v>
          </cell>
        </row>
        <row r="53">
          <cell r="A53" t="str">
            <v>46- Dividendes issues des participations de la SODEMI</v>
          </cell>
        </row>
        <row r="54">
          <cell r="A54" t="str">
            <v xml:space="preserve">47- Royalties sur participations de la SODEMI </v>
          </cell>
        </row>
        <row r="55">
          <cell r="A55" t="str">
            <v>48- Redevance sur encadrement des SCOOPS (Société de cooperatives dans le secteur artisanale)</v>
          </cell>
        </row>
        <row r="56">
          <cell r="A56" t="str">
            <v xml:space="preserve">49- Cession de travaux de recherche </v>
          </cell>
        </row>
        <row r="57">
          <cell r="A57" t="str">
            <v xml:space="preserve">50- Taxes payés directement aux collectivités (Taxes Communales) </v>
          </cell>
        </row>
        <row r="58">
          <cell r="A58" t="str">
            <v xml:space="preserve">51- Versements au compte de réhabilitation pour l'environnement </v>
          </cell>
        </row>
        <row r="59">
          <cell r="A59" t="str">
            <v>52- Autres flux de paiements significatifs (Sup 65 millions FCFA)</v>
          </cell>
        </row>
        <row r="60">
          <cell r="A60">
            <v>0</v>
          </cell>
        </row>
        <row r="61">
          <cell r="A61" t="str">
            <v xml:space="preserve">- </v>
          </cell>
        </row>
        <row r="62">
          <cell r="A62" t="str">
            <v xml:space="preserve">- </v>
          </cell>
        </row>
        <row r="63">
          <cell r="A63" t="str">
            <v xml:space="preserve">- </v>
          </cell>
        </row>
        <row r="64">
          <cell r="A64" t="str">
            <v xml:space="preserve">- </v>
          </cell>
        </row>
        <row r="65">
          <cell r="A65" t="str">
            <v xml:space="preserve">- </v>
          </cell>
        </row>
        <row r="66">
          <cell r="A66" t="str">
            <v xml:space="preserve">- </v>
          </cell>
        </row>
        <row r="67">
          <cell r="A67" t="str">
            <v xml:space="preserve">- </v>
          </cell>
        </row>
        <row r="68">
          <cell r="A68" t="str">
            <v xml:space="preserve">- </v>
          </cell>
        </row>
        <row r="69">
          <cell r="A69" t="str">
            <v xml:space="preserve">- </v>
          </cell>
        </row>
        <row r="70">
          <cell r="A70" t="str">
            <v xml:space="preserve">- </v>
          </cell>
        </row>
        <row r="71">
          <cell r="A71" t="str">
            <v xml:space="preserve">- </v>
          </cell>
        </row>
        <row r="72">
          <cell r="A72" t="str">
            <v xml:space="preserve">- </v>
          </cell>
        </row>
        <row r="73">
          <cell r="A73" t="str">
            <v xml:space="preserve">- </v>
          </cell>
        </row>
        <row r="74">
          <cell r="A74" t="str">
            <v xml:space="preserve">- </v>
          </cell>
        </row>
        <row r="75">
          <cell r="A75" t="str">
            <v xml:space="preserve">- </v>
          </cell>
        </row>
        <row r="76">
          <cell r="A76" t="str">
            <v xml:space="preserve">- </v>
          </cell>
        </row>
        <row r="77">
          <cell r="A77" t="str">
            <v xml:space="preserve">- </v>
          </cell>
        </row>
        <row r="81">
          <cell r="A81" t="str">
            <v>Taxe payée mais non reportée</v>
          </cell>
        </row>
        <row r="82">
          <cell r="A82" t="str">
            <v>Taxe payée mais en dehors de la période couverte</v>
          </cell>
        </row>
        <row r="83">
          <cell r="A83" t="str">
            <v>Taxe payée mais en dehors du périmètre couvert</v>
          </cell>
        </row>
        <row r="84">
          <cell r="A84" t="str">
            <v>Montant de la taxe incorrectement reporté</v>
          </cell>
        </row>
        <row r="85">
          <cell r="A85" t="str">
            <v>Taxe payée à d'autres administrations</v>
          </cell>
        </row>
        <row r="86">
          <cell r="A86" t="str">
            <v>Taxe incorrectement classée</v>
          </cell>
        </row>
        <row r="87">
          <cell r="A87" t="str">
            <v>Impôts payés suite à une vérification fiscale non déclarés par la société</v>
          </cell>
        </row>
        <row r="88">
          <cell r="A88" t="str">
            <v>Taxe reportée mais non payée</v>
          </cell>
        </row>
        <row r="89">
          <cell r="A89" t="str">
            <v>Taxe incorrectement classée dans les paiements sociaux</v>
          </cell>
        </row>
        <row r="93">
          <cell r="A93" t="str">
            <v>Taxe perçue mais non reportée</v>
          </cell>
        </row>
        <row r="94">
          <cell r="A94" t="str">
            <v>Taxe perçue mais en dehors de la période couverte</v>
          </cell>
        </row>
        <row r="95">
          <cell r="A95" t="str">
            <v>Taxe perçue mais en dehors du périmètre couvert</v>
          </cell>
        </row>
        <row r="96">
          <cell r="A96" t="str">
            <v>Montant de la taxe incorrectement reporté</v>
          </cell>
        </row>
        <row r="97">
          <cell r="A97" t="str">
            <v>Taxe reportée mais non perçue</v>
          </cell>
        </row>
        <row r="98">
          <cell r="A98" t="str">
            <v>Taxe incorrectement classée</v>
          </cell>
        </row>
        <row r="99">
          <cell r="A99" t="str">
            <v>Taxe doublement déclarée</v>
          </cell>
        </row>
        <row r="100">
          <cell r="A100" t="str">
            <v>Taxe incorrectement classée dans les autres flux de paiements significatifs</v>
          </cell>
        </row>
        <row r="104">
          <cell r="A104" t="str">
            <v>FD non envoyé par l'administration</v>
          </cell>
        </row>
        <row r="105">
          <cell r="A105" t="str">
            <v>FD non envoyé par la société</v>
          </cell>
        </row>
        <row r="106">
          <cell r="A106" t="str">
            <v>Absence de détail des paiements des sociétés par quittance</v>
          </cell>
        </row>
        <row r="107">
          <cell r="A107" t="str">
            <v>Taxe non reportée par les sociétés</v>
          </cell>
        </row>
        <row r="108">
          <cell r="A108" t="str">
            <v>Taxe non reportée par les administrations</v>
          </cell>
        </row>
        <row r="109">
          <cell r="A109" t="str">
            <v>Différence non significative &lt; 10 M FCFA</v>
          </cell>
        </row>
        <row r="110">
          <cell r="A110" t="str">
            <v>Absence de détail des paiements des administrations par quittance</v>
          </cell>
        </row>
        <row r="111">
          <cell r="A111" t="str">
            <v>Taxe reportée par les sociétés non confirmée par les administrations</v>
          </cell>
        </row>
        <row r="112">
          <cell r="A112" t="str">
            <v>Taxe reportée par les administrations non confirmée par les sociétés</v>
          </cell>
        </row>
        <row r="113">
          <cell r="A113" t="str">
            <v>Paiements en nature</v>
          </cell>
        </row>
      </sheetData>
      <sheetData sheetId="3"/>
      <sheetData sheetId="4"/>
      <sheetData sheetId="5">
        <row r="8">
          <cell r="B8" t="str">
            <v>Paiements en nature</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7">
          <cell r="E17">
            <v>60866224887</v>
          </cell>
        </row>
      </sheetData>
      <sheetData sheetId="23"/>
      <sheetData sheetId="24"/>
      <sheetData sheetId="25"/>
      <sheetData sheetId="26"/>
      <sheetData sheetId="27"/>
      <sheetData sheetId="28"/>
      <sheetData sheetId="29"/>
      <sheetData sheetId="30"/>
      <sheetData sheetId="31"/>
      <sheetData sheetId="32"/>
      <sheetData sheetId="33"/>
      <sheetData sheetId="34"/>
      <sheetData sheetId="35">
        <row r="141">
          <cell r="M141">
            <v>675666365</v>
          </cell>
        </row>
      </sheetData>
      <sheetData sheetId="36"/>
      <sheetData sheetId="37"/>
      <sheetData sheetId="38"/>
      <sheetData sheetId="39"/>
      <sheetData sheetId="40">
        <row r="113">
          <cell r="G113">
            <v>66344510771</v>
          </cell>
        </row>
      </sheetData>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rganigramme"/>
      <sheetName val="Company list"/>
      <sheetName val="Org Chart"/>
      <sheetName val="IT System"/>
      <sheetName val="Staff"/>
      <sheetName val="Effectif 01-03"/>
      <sheetName val="Effectif 04-08"/>
      <sheetName val="BS Conso"/>
      <sheetName val="P&amp;L Conso"/>
      <sheetName val="P&amp;L Budget"/>
      <sheetName val="BS Contrib 01"/>
      <sheetName val="BS Contrib 02"/>
      <sheetName val="BS Contrib 03"/>
      <sheetName val="P&amp;L Contrib 01"/>
      <sheetName val="P&amp;L Contrib 02"/>
      <sheetName val="P&amp;L Contrib 03"/>
      <sheetName val="BS ME"/>
      <sheetName val="P&amp;L ME"/>
      <sheetName val="Sales analysis"/>
      <sheetName val="Sales volume"/>
      <sheetName val="Sales price"/>
      <sheetName val="P&amp;L Conso 98-08"/>
      <sheetName val="BP Contrib 2003"/>
      <sheetName val="BP Contrib 2004"/>
      <sheetName val="BP Contrib 2005"/>
      <sheetName val="BP Contrib 2006"/>
      <sheetName val="BP Contrib 2007"/>
      <sheetName val="BP Contrib 2008"/>
      <sheetName val="External charges"/>
      <sheetName val="Org Chart Finance"/>
      <sheetName val="Vente 04 réseau"/>
      <sheetName val="Vente 04 marques"/>
      <sheetName val="10 clients"/>
      <sheetName val="Syn 10 Clients"/>
      <sheetName val="TD receivables Group"/>
      <sheetName val="TD receivables MCD"/>
      <sheetName val="To JC Gas"/>
      <sheetName val="Marge export"/>
      <sheetName val="Marge export (Source)"/>
      <sheetName val="BP Graph"/>
      <sheetName val="BP Table"/>
      <sheetName val="Taxes"/>
      <sheetName val="Mensuel"/>
      <sheetName val="&lt;--Old Doc--&gt;"/>
      <sheetName val="BS Conso (Old)"/>
      <sheetName val="P&amp;L Conso (Old)"/>
      <sheetName val="BS Contrib 01 (Old)"/>
      <sheetName val="BS Contrib 02 (Old)"/>
      <sheetName val="BS Contrib 03 (Old)"/>
      <sheetName val="BS ME (Old)"/>
      <sheetName val="P&amp;L ME (Old)"/>
      <sheetName val="CA in BP(Old)"/>
      <sheetName val="CA in BP (price)(Old)"/>
      <sheetName val="CA in BP (volume)(Old)"/>
      <sheetName val="Sales (Old)"/>
      <sheetName val="P&amp;L Conso 98-08 (Old)"/>
      <sheetName val="Receivabl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row r="46">
          <cell r="C46">
            <v>1.2629999999999999</v>
          </cell>
        </row>
      </sheetData>
      <sheetData sheetId="50" refreshError="1"/>
      <sheetData sheetId="51" refreshError="1"/>
      <sheetData sheetId="52" refreshError="1"/>
      <sheetData sheetId="53" refreshError="1"/>
      <sheetData sheetId="54" refreshError="1"/>
      <sheetData sheetId="55" refreshError="1"/>
      <sheetData sheetId="56"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 Sales"/>
      <sheetName val="Chart Gross Profit"/>
      <sheetName val="Chart EBIT"/>
      <sheetName val="Chart variance"/>
      <sheetName val="Chart margins"/>
      <sheetName val="Chart variance rapport"/>
      <sheetName val="Variance analysis"/>
      <sheetName val="BP"/>
      <sheetName val="chart data"/>
      <sheetName val="P&amp;L BP vs historique"/>
      <sheetName val="P&amp;L &quot;organic&quot; vs historique"/>
      <sheetName val="P&amp;L BP"/>
      <sheetName val="P&amp;L &quot;organic&quot;"/>
      <sheetName val="P&amp;L Strategic levers"/>
      <sheetName val="Gain share"/>
      <sheetName val="Cross selling"/>
      <sheetName val="Powerboat"/>
      <sheetName val="High tech products"/>
      <sheetName val="USA Devt"/>
      <sheetName val="Other geographic expansion"/>
      <sheetName val="M&amp;A"/>
      <sheetName val="Fixed &amp; Variable"/>
      <sheetName val="Better efficien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 Sales"/>
      <sheetName val="Chart Gross Profit"/>
      <sheetName val="Chart EBIT"/>
      <sheetName val="Chart variance"/>
      <sheetName val="Chart margins"/>
      <sheetName val="Chart variance rapport"/>
      <sheetName val="Variance analysis"/>
      <sheetName val="BP"/>
      <sheetName val="chart data"/>
      <sheetName val="P&amp;L BP vs historique"/>
      <sheetName val="P&amp;L &quot;organic&quot; vs historique"/>
      <sheetName val="P&amp;L BP"/>
      <sheetName val="P&amp;L &quot;organic&quot;"/>
      <sheetName val="P&amp;L Strategic levers"/>
      <sheetName val="Gain share"/>
      <sheetName val="Cross selling"/>
      <sheetName val="Powerboat"/>
      <sheetName val="High tech products"/>
      <sheetName val="USA Devt"/>
      <sheetName val="Other geographic expansion"/>
      <sheetName val="M&amp;A"/>
      <sheetName val="Fixed &amp; Variable"/>
      <sheetName val="Better efficien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dg"/>
      <sheetName val="Hyp."/>
      <sheetName val="Bilan 2004 (2)"/>
      <sheetName val="Bilan 2005 (2)"/>
      <sheetName val="Bilan 2006 (2)"/>
      <sheetName val="Bilan 2004"/>
      <sheetName val="Bilan 2005"/>
      <sheetName val="Bilan 2006"/>
      <sheetName val="ConsoEUR"/>
      <sheetName val="ConsoEUR (2)"/>
      <sheetName val="SynthèseEUR"/>
      <sheetName val="EauFranceEUR"/>
      <sheetName val="InternationalEUR"/>
      <sheetName val="PropreteEUR"/>
      <sheetName val="TravauxEUR "/>
      <sheetName val="OptimumEUR"/>
      <sheetName val="HoldingAleaEUR"/>
      <sheetName val="décomposition"/>
      <sheetName val="données en euro"/>
      <sheetName val="données en FRF"/>
      <sheetName val="ConsoFRF"/>
      <sheetName val="SynthèseFRF"/>
      <sheetName val="EauFranceFRF"/>
      <sheetName val="InternationalFRF"/>
      <sheetName val="PropreteFRF"/>
      <sheetName val="TravauxFRF"/>
      <sheetName val="DiversFRF"/>
      <sheetName val="HoldingAleaFRF"/>
      <sheetName val="Indicateurs"/>
      <sheetName val="Définitions"/>
      <sheetName val="Plan"/>
      <sheetName val="poubelle"/>
      <sheetName val="Conso "/>
      <sheetName val="Eau France"/>
      <sheetName val="International"/>
      <sheetName val="Propreté"/>
      <sheetName val="Travaux"/>
      <sheetName val="Holding"/>
      <sheetName val="SynthèseFRF (2)"/>
      <sheetName val="Détail"/>
      <sheetName val="détail REMIC 2000"/>
      <sheetName val="détail Investissement"/>
      <sheetName val="General-JM"/>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101">
          <cell r="I101">
            <v>61.641000000000005</v>
          </cell>
        </row>
        <row r="112">
          <cell r="I112">
            <v>-57.103999999999999</v>
          </cell>
        </row>
      </sheetData>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dg"/>
      <sheetName val="Hyp."/>
      <sheetName val="Bilan 2004 (2)"/>
      <sheetName val="Bilan 2005 (2)"/>
      <sheetName val="Bilan 2006 (2)"/>
      <sheetName val="Bilan 2004"/>
      <sheetName val="Bilan 2005"/>
      <sheetName val="Bilan 2006"/>
      <sheetName val="ConsoEUR"/>
      <sheetName val="ConsoEUR (2)"/>
      <sheetName val="SynthèseEUR"/>
      <sheetName val="EauFranceEUR"/>
      <sheetName val="InternationalEUR"/>
      <sheetName val="PropreteEUR"/>
      <sheetName val="TravauxEUR "/>
      <sheetName val="OptimumEUR"/>
      <sheetName val="HoldingAleaEUR"/>
      <sheetName val="décomposition"/>
      <sheetName val="données en euro"/>
      <sheetName val="données en FRF"/>
      <sheetName val="ConsoFRF"/>
      <sheetName val="SynthèseFRF"/>
      <sheetName val="EauFranceFRF"/>
      <sheetName val="InternationalFRF"/>
      <sheetName val="PropreteFRF"/>
      <sheetName val="TravauxFRF"/>
      <sheetName val="DiversFRF"/>
      <sheetName val="HoldingAleaFRF"/>
      <sheetName val="Indicateurs"/>
      <sheetName val="Définitions"/>
      <sheetName val="Plan"/>
      <sheetName val="poubelle"/>
      <sheetName val="Conso "/>
      <sheetName val="Eau France"/>
      <sheetName val="International"/>
      <sheetName val="Propreté"/>
      <sheetName val="Travaux"/>
      <sheetName val="Holding"/>
      <sheetName val="SynthèseFRF (2)"/>
      <sheetName val="Détail"/>
      <sheetName val="détail REMIC 2000"/>
      <sheetName val="détail Investissement"/>
      <sheetName val="General-JM"/>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101">
          <cell r="I101">
            <v>61.641000000000005</v>
          </cell>
        </row>
        <row r="112">
          <cell r="I112">
            <v>-57.103999999999999</v>
          </cell>
        </row>
      </sheetData>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et-up"/>
      <sheetName val="Guidance"/>
      <sheetName val="Rulebook"/>
      <sheetName val="Data"/>
      <sheetName val="sysWorkbook"/>
      <sheetName val="sysStyles"/>
      <sheetName val="PL33"/>
      <sheetName val="PL34"/>
    </sheetNames>
    <sheetDataSet>
      <sheetData sheetId="0" refreshError="1"/>
      <sheetData sheetId="1" refreshError="1"/>
      <sheetData sheetId="2" refreshError="1"/>
      <sheetData sheetId="3" refreshError="1"/>
      <sheetData sheetId="4" refreshError="1">
        <row r="15">
          <cell r="A15" t="str">
            <v>Enter Project Name</v>
          </cell>
          <cell r="C15" t="str">
            <v>FY07</v>
          </cell>
          <cell r="E15">
            <v>2</v>
          </cell>
          <cell r="G15">
            <v>3</v>
          </cell>
          <cell r="I15" t="str">
            <v>F</v>
          </cell>
          <cell r="K15" t="str">
            <v>F</v>
          </cell>
          <cell r="M15" t="str">
            <v>Dec</v>
          </cell>
          <cell r="O15" t="str">
            <v>Jun</v>
          </cell>
        </row>
      </sheetData>
      <sheetData sheetId="5" refreshError="1"/>
      <sheetData sheetId="6" refreshError="1"/>
      <sheetData sheetId="7"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et-up"/>
      <sheetName val="Guidance"/>
      <sheetName val="Rulebook"/>
      <sheetName val="Data"/>
      <sheetName val="sysWorkbook"/>
      <sheetName val="sysStyles"/>
      <sheetName val="PL33"/>
      <sheetName val="PL34"/>
    </sheetNames>
    <sheetDataSet>
      <sheetData sheetId="0" refreshError="1"/>
      <sheetData sheetId="1" refreshError="1"/>
      <sheetData sheetId="2" refreshError="1"/>
      <sheetData sheetId="3" refreshError="1"/>
      <sheetData sheetId="4" refreshError="1">
        <row r="15">
          <cell r="A15" t="str">
            <v>Enter Project Name</v>
          </cell>
          <cell r="C15" t="str">
            <v>FY07</v>
          </cell>
          <cell r="E15">
            <v>2</v>
          </cell>
          <cell r="G15">
            <v>3</v>
          </cell>
          <cell r="I15" t="str">
            <v>F</v>
          </cell>
          <cell r="K15" t="str">
            <v>F</v>
          </cell>
          <cell r="M15" t="str">
            <v>Dec</v>
          </cell>
          <cell r="O15" t="str">
            <v>Jun</v>
          </cell>
        </row>
      </sheetData>
      <sheetData sheetId="5" refreshError="1"/>
      <sheetData sheetId="6" refreshError="1"/>
      <sheetData sheetId="7"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g5101"/>
      <sheetName val="mag5202"/>
      <sheetName val="fûts"/>
      <sheetName val="Formations"/>
      <sheetName val="effectifs"/>
      <sheetName val="prog &amp; perf."/>
      <sheetName val="découp. 96 rév 1200tu (3)"/>
      <sheetName val="Hypothèses"/>
      <sheetName val="BUDGET_REALISE"/>
      <sheetName val="découp. 97 max"/>
      <sheetName val="découp. 97 1000 TU"/>
      <sheetName val="découp. 97 1000 TU (2)"/>
      <sheetName val="Enfûtage 96"/>
      <sheetName val="Enfûtage 97"/>
      <sheetName val="découp. 97 1200 tu"/>
      <sheetName val="Ratios UO"/>
      <sheetName val="CS_UO"/>
      <sheetName val="ratios réactifs"/>
      <sheetName val="CS MATIERES"/>
      <sheetName val="sDTM"/>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et-up"/>
      <sheetName val="Guidance"/>
      <sheetName val="BS1-1"/>
      <sheetName val="BS1-2"/>
      <sheetName val="BS1-FY05"/>
      <sheetName val="BS1-FY06"/>
      <sheetName val="BS1-H107"/>
      <sheetName val="BS2-1"/>
      <sheetName val="BS2-1a"/>
      <sheetName val="BS2-2"/>
      <sheetName val="BS2-2bis"/>
      <sheetName val="BS2-2a"/>
      <sheetName val="BS2-2b"/>
      <sheetName val="BS2-2c"/>
      <sheetName val="BS3"/>
      <sheetName val="BS3-1"/>
      <sheetName val="BS4"/>
      <sheetName val="BS4-1"/>
      <sheetName val="BS6"/>
      <sheetName val="BS6-1"/>
      <sheetName val="BS7"/>
      <sheetName val="BS8"/>
      <sheetName val="BS9-1"/>
      <sheetName val="BS9-2"/>
      <sheetName val="BS10-1"/>
      <sheetName val="BS10-2"/>
      <sheetName val="BS11"/>
      <sheetName val="BS12"/>
      <sheetName val="Q&amp;A"/>
      <sheetName val="Old"/>
      <sheetName val="BS2-1o"/>
      <sheetName val="BS2-2o"/>
      <sheetName val="BS2-3o"/>
      <sheetName val="BS2-3ox"/>
      <sheetName val="Documents lis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et-up"/>
      <sheetName val="Guidance"/>
      <sheetName val="BS1-1"/>
      <sheetName val="BS1-2"/>
      <sheetName val="BS1-FY05"/>
      <sheetName val="BS1-FY06"/>
      <sheetName val="BS1-H107"/>
      <sheetName val="BS2-1"/>
      <sheetName val="BS2-1a"/>
      <sheetName val="BS2-2"/>
      <sheetName val="BS2-2bis"/>
      <sheetName val="BS2-2a"/>
      <sheetName val="BS2-2b"/>
      <sheetName val="BS2-2c"/>
      <sheetName val="BS3"/>
      <sheetName val="BS3-1"/>
      <sheetName val="BS4"/>
      <sheetName val="BS4-1"/>
      <sheetName val="BS6"/>
      <sheetName val="BS6-1"/>
      <sheetName val="BS7"/>
      <sheetName val="BS8"/>
      <sheetName val="BS9-1"/>
      <sheetName val="BS9-2"/>
      <sheetName val="BS10-1"/>
      <sheetName val="BS10-2"/>
      <sheetName val="BS11"/>
      <sheetName val="BS12"/>
      <sheetName val="Q&amp;A"/>
      <sheetName val="Old"/>
      <sheetName val="BS2-1o"/>
      <sheetName val="BS2-2o"/>
      <sheetName val="BS2-3o"/>
      <sheetName val="BS2-3ox"/>
      <sheetName val="Documents lis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nvier"/>
      <sheetName val="Février"/>
      <sheetName val="Mars"/>
      <sheetName val="Avril"/>
      <sheetName val="Mai"/>
      <sheetName val="Juin"/>
      <sheetName val="Juillet"/>
      <sheetName val="Août"/>
      <sheetName val="Septembre"/>
      <sheetName val="Octobre"/>
      <sheetName val="Novembre"/>
      <sheetName val="Décembre"/>
      <sheetName val="Suivi Graphique"/>
    </sheetNames>
    <sheetDataSet>
      <sheetData sheetId="0" refreshError="1">
        <row r="124">
          <cell r="D124">
            <v>235</v>
          </cell>
        </row>
        <row r="125">
          <cell r="G125">
            <v>122</v>
          </cell>
        </row>
      </sheetData>
      <sheetData sheetId="1" refreshError="1">
        <row r="124">
          <cell r="C124">
            <v>0</v>
          </cell>
          <cell r="D124">
            <v>167</v>
          </cell>
        </row>
        <row r="125">
          <cell r="G125">
            <v>102</v>
          </cell>
        </row>
      </sheetData>
      <sheetData sheetId="2" refreshError="1">
        <row r="124">
          <cell r="C124">
            <v>0</v>
          </cell>
          <cell r="D124">
            <v>204</v>
          </cell>
        </row>
      </sheetData>
      <sheetData sheetId="3" refreshError="1">
        <row r="124">
          <cell r="C124">
            <v>0</v>
          </cell>
        </row>
        <row r="125">
          <cell r="G125">
            <v>146</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rganigramme"/>
      <sheetName val="Company list"/>
      <sheetName val="Org Chart"/>
      <sheetName val="IT System"/>
      <sheetName val="Staff"/>
      <sheetName val="Effectif 01-03"/>
      <sheetName val="Effectif 04-08"/>
      <sheetName val="BS Conso"/>
      <sheetName val="P&amp;L Conso"/>
      <sheetName val="P&amp;L Budget"/>
      <sheetName val="BS Contrib 01"/>
      <sheetName val="BS Contrib 02"/>
      <sheetName val="BS Contrib 03"/>
      <sheetName val="P&amp;L Contrib 01"/>
      <sheetName val="P&amp;L Contrib 02"/>
      <sheetName val="P&amp;L Contrib 03"/>
      <sheetName val="BS ME"/>
      <sheetName val="P&amp;L ME"/>
      <sheetName val="Sales analysis"/>
      <sheetName val="Sales volume"/>
      <sheetName val="Sales price"/>
      <sheetName val="P&amp;L Conso 98-08"/>
      <sheetName val="BP Contrib 2003"/>
      <sheetName val="BP Contrib 2004"/>
      <sheetName val="BP Contrib 2005"/>
      <sheetName val="BP Contrib 2006"/>
      <sheetName val="BP Contrib 2007"/>
      <sheetName val="BP Contrib 2008"/>
      <sheetName val="External charges"/>
      <sheetName val="Org Chart Finance"/>
      <sheetName val="Vente 04 réseau"/>
      <sheetName val="Vente 04 marques"/>
      <sheetName val="10 clients"/>
      <sheetName val="Syn 10 Clients"/>
      <sheetName val="TD receivables Group"/>
      <sheetName val="TD receivables MCD"/>
      <sheetName val="To JC Gas"/>
      <sheetName val="Marge export"/>
      <sheetName val="Marge export (Source)"/>
      <sheetName val="BP Graph"/>
      <sheetName val="BP Table"/>
      <sheetName val="Taxes"/>
      <sheetName val="Mensuel"/>
      <sheetName val="&lt;--Old Doc--&gt;"/>
      <sheetName val="BS Conso (Old)"/>
      <sheetName val="P&amp;L Conso (Old)"/>
      <sheetName val="BS Contrib 01 (Old)"/>
      <sheetName val="BS Contrib 02 (Old)"/>
      <sheetName val="BS Contrib 03 (Old)"/>
      <sheetName val="BS ME (Old)"/>
      <sheetName val="P&amp;L ME (Old)"/>
      <sheetName val="CA in BP(Old)"/>
      <sheetName val="CA in BP (price)(Old)"/>
      <sheetName val="CA in BP (volume)(Old)"/>
      <sheetName val="Sales (Old)"/>
      <sheetName val="P&amp;L Conso 98-08 (Old)"/>
      <sheetName val="Receivables"/>
      <sheetName val="TD receivables MCD- Export"/>
      <sheetName val="TD receivables MCD- France"/>
      <sheetName val="Marge com"/>
      <sheetName val="Analysis marge comm 01"/>
      <sheetName val="Analysis marge comm 02"/>
      <sheetName val="Analysis marge comm 03"/>
      <sheetName val="Honoraires"/>
      <sheetName val="TD receivables MCD (Ol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row r="46">
          <cell r="C46">
            <v>1.2629999999999999</v>
          </cell>
        </row>
      </sheetData>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rganigramme"/>
      <sheetName val="Company list"/>
      <sheetName val="Org Chart"/>
      <sheetName val="IT System"/>
      <sheetName val="Staff"/>
      <sheetName val="Effectif 01-03"/>
      <sheetName val="Effectif 04-08"/>
      <sheetName val="BS Conso"/>
      <sheetName val="P&amp;L Conso"/>
      <sheetName val="P&amp;L Budget"/>
      <sheetName val="BS Contrib 01"/>
      <sheetName val="BS Contrib 02"/>
      <sheetName val="BS Contrib 03"/>
      <sheetName val="P&amp;L Contrib 01"/>
      <sheetName val="P&amp;L Contrib 02"/>
      <sheetName val="P&amp;L Contrib 03"/>
      <sheetName val="BS ME"/>
      <sheetName val="P&amp;L ME"/>
      <sheetName val="Sales analysis"/>
      <sheetName val="Sales volume"/>
      <sheetName val="Sales price"/>
      <sheetName val="P&amp;L Conso 98-08"/>
      <sheetName val="BP Contrib 2003"/>
      <sheetName val="BP Contrib 2004"/>
      <sheetName val="BP Contrib 2005"/>
      <sheetName val="BP Contrib 2006"/>
      <sheetName val="BP Contrib 2007"/>
      <sheetName val="BP Contrib 2008"/>
      <sheetName val="External charges"/>
      <sheetName val="Org Chart Finance"/>
      <sheetName val="Vente 04 réseau"/>
      <sheetName val="Vente 04 marques"/>
      <sheetName val="10 clients"/>
      <sheetName val="Syn 10 Clients"/>
      <sheetName val="TD receivables Group"/>
      <sheetName val="TD receivables MCD"/>
      <sheetName val="To JC Gas"/>
      <sheetName val="Marge export"/>
      <sheetName val="Marge export (Source)"/>
      <sheetName val="BP Graph"/>
      <sheetName val="BP Table"/>
      <sheetName val="Taxes"/>
      <sheetName val="Mensuel"/>
      <sheetName val="&lt;--Old Doc--&gt;"/>
      <sheetName val="BS Conso (Old)"/>
      <sheetName val="P&amp;L Conso (Old)"/>
      <sheetName val="BS Contrib 01 (Old)"/>
      <sheetName val="BS Contrib 02 (Old)"/>
      <sheetName val="BS Contrib 03 (Old)"/>
      <sheetName val="BS ME (Old)"/>
      <sheetName val="P&amp;L ME (Old)"/>
      <sheetName val="CA in BP(Old)"/>
      <sheetName val="CA in BP (price)(Old)"/>
      <sheetName val="CA in BP (volume)(Old)"/>
      <sheetName val="Sales (Old)"/>
      <sheetName val="P&amp;L Conso 98-08 (Old)"/>
      <sheetName val="Receivables"/>
      <sheetName val="TD receivables MCD- Export"/>
      <sheetName val="TD receivables MCD- France"/>
      <sheetName val="Marge com"/>
      <sheetName val="Analysis marge comm 01"/>
      <sheetName val="Analysis marge comm 02"/>
      <sheetName val="Analysis marge comm 03"/>
      <sheetName val="Honoraires"/>
      <sheetName val="TD receivables MCD (Ol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row r="46">
          <cell r="C46">
            <v>1.2629999999999999</v>
          </cell>
        </row>
      </sheetData>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anies"/>
      <sheetName val="Taxes"/>
      <sheetName val="Lists"/>
      <sheetName val="Govt Ag"/>
      <sheetName val="14.Définition des paiements"/>
      <sheetName val="Sté recher ou exploi"/>
      <sheetName val="Sté minières"/>
      <sheetName val="Régies"/>
      <sheetName val="Autre flux"/>
      <sheetName val="C (1)"/>
      <sheetName val="C (2)"/>
      <sheetName val="C (3)"/>
      <sheetName val="C (4)"/>
      <sheetName val="C (5)"/>
      <sheetName val="C (6)"/>
      <sheetName val="C (7)"/>
      <sheetName val="C (8)"/>
      <sheetName val="C (9)"/>
      <sheetName val="C (10)"/>
      <sheetName val="C (11)"/>
      <sheetName val="C (12)"/>
      <sheetName val="C (13)"/>
      <sheetName val="C (14)"/>
      <sheetName val="C (15)"/>
      <sheetName val="C (16)"/>
      <sheetName val="C (17)"/>
      <sheetName val="APS + PAIE SOC"/>
      <sheetName val="Analyse 1"/>
      <sheetName val="Analyse"/>
      <sheetName val="Results"/>
      <sheetName val="Results (2)"/>
      <sheetName val="Reporting by Comp (Basic)"/>
      <sheetName val="Reporting by tax (Basic)"/>
      <sheetName val="Certif"/>
      <sheetName val="Results (4)"/>
      <sheetName val="l'ETat (VGK) 030217 (2)"/>
      <sheetName val="Data sheet petr"/>
      <sheetName val="Dél unilatérale minier"/>
      <sheetName val="dgd"/>
      <sheetName val="Final payment comp (sorted)"/>
      <sheetName val="Final diff (sorted)"/>
      <sheetName val="Total Adjust (Comp)"/>
      <sheetName val="Adjust per Tax (C) Basic"/>
      <sheetName val="Adjust per Comp (C) Basic"/>
      <sheetName val="Total Adjust (Gov)"/>
      <sheetName val="Adjust per Comp (Gov) Basic"/>
      <sheetName val="Adjust per Tax (Gov)"/>
      <sheetName val="Ecart résiduel"/>
      <sheetName val="Unrec diff Tax"/>
      <sheetName val="Unrec diff Comp"/>
      <sheetName val="T1- Revenu secteur extractif"/>
      <sheetName val="T2 +ANCIEN"/>
      <sheetName val="GRaph T2"/>
      <sheetName val="Production"/>
      <sheetName val="P° RAPP 2014"/>
      <sheetName val="exp"/>
      <sheetName val="l'ETat (VGK)"/>
      <sheetName val="Analys par flux"/>
      <sheetName val="Analys par Cnie"/>
      <sheetName val="Analys par regie "/>
      <sheetName val="rev par projet"/>
      <sheetName val="2012"/>
      <sheetName val="paiemnt en nature"/>
      <sheetName val="PETROCI"/>
      <sheetName val="Feuil1"/>
      <sheetName val="Pret et subv"/>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row r="15">
          <cell r="I15">
            <v>34742929</v>
          </cell>
        </row>
        <row r="26">
          <cell r="I26">
            <v>35187827</v>
          </cell>
        </row>
        <row r="29">
          <cell r="I29">
            <v>528881</v>
          </cell>
        </row>
        <row r="30">
          <cell r="I30">
            <v>5085000</v>
          </cell>
        </row>
        <row r="49">
          <cell r="I49">
            <v>26603200</v>
          </cell>
        </row>
      </sheetData>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3" displayName="Table13" ref="A1:D34" totalsRowShown="0" headerRowDxfId="35" dataDxfId="34">
  <autoFilter ref="A1:D34" xr:uid="{00000000-0009-0000-0100-000001000000}"/>
  <tableColumns count="4">
    <tableColumn id="1" xr3:uid="{00000000-0010-0000-0000-000001000000}" name="Sheet" dataDxfId="33"/>
    <tableColumn id="2" xr3:uid="{00000000-0010-0000-0000-000002000000}" name="Cell" dataDxfId="32"/>
    <tableColumn id="3" xr3:uid="{00000000-0010-0000-0000-000003000000}" name="Value" dataDxfId="31"/>
    <tableColumn id="4" xr3:uid="{00000000-0010-0000-0000-000004000000}" name="Comment" dataDxfId="30"/>
  </tableColumns>
  <tableStyleInfo name="TableStyleMedium9"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printerSettings" Target="../printerSettings/printerSettings2.bin"/><Relationship Id="rId1" Type="http://schemas.openxmlformats.org/officeDocument/2006/relationships/hyperlink" Target="https://eiti.org/document/cote-divoire-2016-eiti-report" TargetMode="External"/><Relationship Id="rId4" Type="http://schemas.openxmlformats.org/officeDocument/2006/relationships/comments" Target="../comments1.xm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portals.flexicadastre.com/CoteDIvoire/FR/" TargetMode="Externa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4.bin"/><Relationship Id="rId1" Type="http://schemas.openxmlformats.org/officeDocument/2006/relationships/hyperlink" Target="http://portals.flexicadastre.com/CoteDIvoire/FR/" TargetMode="External"/><Relationship Id="rId5" Type="http://schemas.openxmlformats.org/officeDocument/2006/relationships/comments" Target="../comments2.xml"/><Relationship Id="rId4" Type="http://schemas.openxmlformats.org/officeDocument/2006/relationships/vmlDrawing" Target="../drawings/vmlDrawing2.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15"/>
  <sheetViews>
    <sheetView workbookViewId="0">
      <selection activeCell="D7" sqref="D7"/>
    </sheetView>
  </sheetViews>
  <sheetFormatPr defaultColWidth="9" defaultRowHeight="15.6"/>
  <cols>
    <col min="1" max="1" width="11.59765625" style="205" bestFit="1" customWidth="1"/>
    <col min="2" max="2" width="5.69921875" style="205" customWidth="1"/>
    <col min="3" max="3" width="23.3984375" style="205" bestFit="1" customWidth="1"/>
    <col min="4" max="4" width="160.5" style="205" bestFit="1" customWidth="1"/>
    <col min="5" max="16384" width="9" style="205"/>
  </cols>
  <sheetData>
    <row r="1" spans="1:4">
      <c r="A1" s="205" t="s">
        <v>383</v>
      </c>
      <c r="B1" s="205" t="s">
        <v>384</v>
      </c>
      <c r="C1" s="205" t="s">
        <v>385</v>
      </c>
      <c r="D1" s="205" t="s">
        <v>386</v>
      </c>
    </row>
    <row r="2" spans="1:4">
      <c r="A2" s="218" t="s">
        <v>417</v>
      </c>
      <c r="B2" s="218"/>
      <c r="C2" s="218" t="s">
        <v>418</v>
      </c>
      <c r="D2" s="205" t="s">
        <v>419</v>
      </c>
    </row>
    <row r="3" spans="1:4">
      <c r="A3" s="218" t="s">
        <v>387</v>
      </c>
      <c r="B3" s="218" t="s">
        <v>414</v>
      </c>
      <c r="C3" s="219">
        <v>135</v>
      </c>
      <c r="D3" s="205" t="s">
        <v>415</v>
      </c>
    </row>
    <row r="4" spans="1:4">
      <c r="A4" s="218" t="s">
        <v>387</v>
      </c>
      <c r="B4" s="218" t="s">
        <v>393</v>
      </c>
      <c r="C4" s="218"/>
      <c r="D4" s="205" t="s">
        <v>392</v>
      </c>
    </row>
    <row r="5" spans="1:4">
      <c r="A5" s="218" t="s">
        <v>387</v>
      </c>
      <c r="B5" s="218" t="s">
        <v>420</v>
      </c>
      <c r="C5" s="218" t="s">
        <v>264</v>
      </c>
      <c r="D5" s="205" t="s">
        <v>422</v>
      </c>
    </row>
    <row r="6" spans="1:4">
      <c r="A6" s="218" t="s">
        <v>387</v>
      </c>
      <c r="B6" s="218" t="s">
        <v>421</v>
      </c>
      <c r="C6" s="218" t="s">
        <v>264</v>
      </c>
      <c r="D6" s="205" t="s">
        <v>423</v>
      </c>
    </row>
    <row r="7" spans="1:4">
      <c r="A7" s="218" t="s">
        <v>387</v>
      </c>
      <c r="B7" s="218" t="s">
        <v>394</v>
      </c>
      <c r="C7" s="218" t="s">
        <v>211</v>
      </c>
      <c r="D7" s="205" t="s">
        <v>396</v>
      </c>
    </row>
    <row r="8" spans="1:4">
      <c r="A8" s="218" t="s">
        <v>387</v>
      </c>
      <c r="B8" s="218" t="s">
        <v>395</v>
      </c>
      <c r="C8" s="218" t="s">
        <v>211</v>
      </c>
      <c r="D8" s="205" t="s">
        <v>397</v>
      </c>
    </row>
    <row r="9" spans="1:4">
      <c r="A9" s="218" t="s">
        <v>387</v>
      </c>
      <c r="B9" s="218" t="s">
        <v>402</v>
      </c>
      <c r="C9" s="218"/>
      <c r="D9" s="205" t="s">
        <v>403</v>
      </c>
    </row>
    <row r="10" spans="1:4">
      <c r="A10" s="218" t="s">
        <v>388</v>
      </c>
      <c r="B10" s="218" t="s">
        <v>389</v>
      </c>
      <c r="C10" s="218" t="s">
        <v>443</v>
      </c>
      <c r="D10" s="205" t="s">
        <v>400</v>
      </c>
    </row>
    <row r="11" spans="1:4">
      <c r="A11" s="211" t="s">
        <v>388</v>
      </c>
      <c r="B11" s="211" t="s">
        <v>390</v>
      </c>
      <c r="C11" s="211" t="s">
        <v>273</v>
      </c>
      <c r="D11" s="205" t="s">
        <v>400</v>
      </c>
    </row>
    <row r="12" spans="1:4">
      <c r="A12" s="211" t="s">
        <v>388</v>
      </c>
      <c r="B12" s="211" t="s">
        <v>391</v>
      </c>
      <c r="C12" s="211" t="s">
        <v>274</v>
      </c>
      <c r="D12" s="205" t="s">
        <v>400</v>
      </c>
    </row>
    <row r="13" spans="1:4">
      <c r="A13" s="218" t="s">
        <v>388</v>
      </c>
      <c r="B13" s="218" t="s">
        <v>406</v>
      </c>
      <c r="C13" s="218"/>
      <c r="D13" s="205" t="s">
        <v>409</v>
      </c>
    </row>
    <row r="14" spans="1:4">
      <c r="A14" s="218" t="s">
        <v>388</v>
      </c>
      <c r="B14" s="218" t="s">
        <v>407</v>
      </c>
      <c r="C14" s="218"/>
      <c r="D14" s="205" t="s">
        <v>410</v>
      </c>
    </row>
    <row r="15" spans="1:4">
      <c r="A15" s="218" t="s">
        <v>388</v>
      </c>
      <c r="B15" s="218" t="s">
        <v>408</v>
      </c>
      <c r="C15" s="218"/>
      <c r="D15" s="208" t="s">
        <v>411</v>
      </c>
    </row>
  </sheetData>
  <pageMargins left="0.7" right="0.7" top="0.75" bottom="0.75" header="0.3" footer="0.3"/>
  <tableParts count="1">
    <tablePart r:id="rId1"/>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1:Y46"/>
  <sheetViews>
    <sheetView showGridLines="0" showRowColHeaders="0" zoomScaleNormal="100" zoomScalePageLayoutView="150" workbookViewId="0"/>
  </sheetViews>
  <sheetFormatPr defaultColWidth="3.5" defaultRowHeight="24" customHeight="1"/>
  <cols>
    <col min="1" max="1" width="3.5" style="38"/>
    <col min="2" max="2" width="3.5" style="38" customWidth="1"/>
    <col min="3" max="16384" width="3.5" style="38"/>
  </cols>
  <sheetData>
    <row r="1" spans="2:25" ht="15.9" customHeight="1"/>
    <row r="2" spans="2:25" ht="21">
      <c r="B2" s="84" t="s">
        <v>106</v>
      </c>
      <c r="C2" s="44"/>
      <c r="D2" s="44"/>
      <c r="E2" s="44"/>
      <c r="F2" s="44"/>
      <c r="G2" s="44"/>
      <c r="H2" s="44"/>
      <c r="I2" s="44"/>
      <c r="J2" s="44"/>
      <c r="K2" s="44"/>
      <c r="L2" s="44"/>
      <c r="M2" s="44"/>
      <c r="N2" s="44"/>
      <c r="O2" s="44"/>
      <c r="P2" s="44"/>
      <c r="Q2" s="44"/>
      <c r="R2" s="44"/>
      <c r="S2" s="34"/>
      <c r="T2" s="34"/>
      <c r="U2" s="34"/>
      <c r="V2" s="34"/>
      <c r="W2" s="34"/>
      <c r="X2" s="34"/>
      <c r="Y2" s="34"/>
    </row>
    <row r="3" spans="2:25" ht="15.9" customHeight="1">
      <c r="B3" s="85" t="s">
        <v>188</v>
      </c>
      <c r="C3" s="39"/>
      <c r="D3" s="39"/>
      <c r="E3" s="39"/>
      <c r="F3" s="39"/>
      <c r="G3" s="39"/>
      <c r="H3" s="39"/>
      <c r="I3" s="39"/>
      <c r="J3" s="36"/>
      <c r="K3" s="36"/>
      <c r="L3" s="36"/>
      <c r="M3" s="36"/>
      <c r="N3" s="36"/>
      <c r="O3" s="36"/>
      <c r="P3" s="36"/>
      <c r="Q3" s="36"/>
      <c r="R3" s="36"/>
      <c r="S3" s="36"/>
      <c r="T3" s="36"/>
      <c r="U3" s="36"/>
      <c r="V3" s="36"/>
      <c r="W3" s="36"/>
      <c r="X3" s="36"/>
      <c r="Y3" s="36"/>
    </row>
    <row r="4" spans="2:25" ht="15.9" customHeight="1">
      <c r="B4" s="35"/>
      <c r="C4" s="36"/>
      <c r="D4" s="36"/>
      <c r="E4" s="36"/>
      <c r="F4" s="36"/>
      <c r="G4" s="36"/>
      <c r="H4" s="36"/>
      <c r="I4" s="36"/>
      <c r="J4" s="36"/>
      <c r="K4" s="36"/>
      <c r="L4" s="36"/>
      <c r="M4" s="36"/>
      <c r="N4" s="36"/>
      <c r="O4" s="36"/>
      <c r="P4" s="36"/>
      <c r="Q4" s="36"/>
      <c r="R4" s="36"/>
      <c r="S4" s="36"/>
      <c r="T4" s="36"/>
      <c r="U4" s="36"/>
      <c r="V4" s="36"/>
      <c r="W4" s="36"/>
      <c r="X4" s="36"/>
      <c r="Y4" s="36"/>
    </row>
    <row r="5" spans="2:25" ht="15.9" customHeight="1">
      <c r="B5" s="86" t="s">
        <v>107</v>
      </c>
      <c r="C5" s="36"/>
      <c r="D5" s="36"/>
      <c r="E5" s="36"/>
      <c r="F5" s="36"/>
      <c r="G5" s="36"/>
      <c r="H5" s="36"/>
      <c r="I5" s="36"/>
      <c r="J5" s="36"/>
      <c r="K5" s="36"/>
      <c r="L5" s="36"/>
      <c r="M5" s="36"/>
      <c r="N5" s="36"/>
      <c r="O5" s="36"/>
      <c r="P5" s="36"/>
      <c r="Q5" s="36"/>
      <c r="R5" s="36"/>
      <c r="S5" s="36"/>
      <c r="T5" s="36"/>
      <c r="U5" s="36"/>
      <c r="V5" s="36"/>
      <c r="W5" s="36"/>
      <c r="X5" s="36"/>
      <c r="Y5" s="36"/>
    </row>
    <row r="6" spans="2:25" ht="15.9" customHeight="1">
      <c r="B6" s="35"/>
      <c r="C6" s="35"/>
      <c r="D6" s="35"/>
      <c r="E6" s="35"/>
      <c r="F6" s="35"/>
      <c r="G6" s="35"/>
      <c r="H6" s="35"/>
      <c r="I6" s="35"/>
      <c r="J6" s="35"/>
      <c r="K6" s="35"/>
      <c r="L6" s="35"/>
      <c r="M6" s="35"/>
      <c r="N6" s="35"/>
      <c r="O6" s="35"/>
      <c r="P6" s="35"/>
      <c r="Q6" s="35"/>
      <c r="R6" s="35"/>
      <c r="S6" s="35"/>
      <c r="T6" s="35"/>
      <c r="U6" s="35"/>
      <c r="V6" s="35"/>
      <c r="W6" s="35"/>
      <c r="X6" s="35"/>
      <c r="Y6" s="35"/>
    </row>
    <row r="7" spans="2:25" ht="15.9" customHeight="1">
      <c r="B7" s="80" t="s">
        <v>108</v>
      </c>
      <c r="C7" s="39"/>
      <c r="D7" s="39"/>
      <c r="E7" s="39"/>
      <c r="F7" s="39"/>
      <c r="G7" s="39"/>
      <c r="H7" s="39"/>
      <c r="I7" s="39"/>
      <c r="J7" s="39"/>
      <c r="K7" s="39"/>
      <c r="L7" s="39"/>
      <c r="M7" s="39"/>
      <c r="N7" s="39"/>
      <c r="O7" s="39"/>
      <c r="P7" s="39"/>
      <c r="Q7" s="39"/>
      <c r="R7" s="39"/>
      <c r="S7" s="39"/>
      <c r="T7" s="39"/>
      <c r="U7" s="39"/>
      <c r="V7" s="39"/>
      <c r="W7" s="39"/>
      <c r="X7" s="39"/>
      <c r="Y7" s="39"/>
    </row>
    <row r="8" spans="2:25" ht="15.9" customHeight="1">
      <c r="B8" s="39"/>
      <c r="C8" s="39"/>
      <c r="D8" s="39"/>
      <c r="E8" s="39"/>
      <c r="F8" s="39"/>
      <c r="G8" s="39"/>
      <c r="H8" s="39"/>
      <c r="I8" s="39"/>
      <c r="J8" s="39"/>
      <c r="K8" s="39"/>
      <c r="L8" s="39"/>
      <c r="M8" s="39"/>
      <c r="N8" s="39"/>
      <c r="O8" s="39"/>
      <c r="P8" s="39"/>
      <c r="Q8" s="39"/>
      <c r="R8" s="39"/>
      <c r="S8" s="39"/>
      <c r="T8" s="39"/>
      <c r="U8" s="39"/>
      <c r="V8" s="39"/>
      <c r="W8" s="39"/>
      <c r="X8" s="39"/>
      <c r="Y8" s="39"/>
    </row>
    <row r="9" spans="2:25" ht="15.9" customHeight="1">
      <c r="B9" s="86" t="s">
        <v>189</v>
      </c>
      <c r="C9" s="40"/>
      <c r="D9" s="40"/>
      <c r="E9" s="40"/>
      <c r="F9" s="40"/>
      <c r="G9" s="40"/>
      <c r="H9" s="40"/>
      <c r="I9" s="40"/>
      <c r="J9" s="40"/>
      <c r="K9" s="40"/>
      <c r="L9" s="40"/>
      <c r="M9" s="40"/>
      <c r="N9" s="40"/>
      <c r="O9" s="40"/>
      <c r="P9" s="40"/>
      <c r="Q9" s="40"/>
      <c r="R9" s="40"/>
      <c r="S9" s="40"/>
      <c r="T9" s="40"/>
      <c r="U9" s="40"/>
      <c r="V9" s="40"/>
      <c r="W9" s="40"/>
      <c r="X9" s="40"/>
      <c r="Y9" s="40"/>
    </row>
    <row r="10" spans="2:25" ht="15.9" customHeight="1">
      <c r="B10" s="86" t="s">
        <v>41</v>
      </c>
      <c r="C10" s="40"/>
      <c r="D10" s="40"/>
      <c r="E10" s="40"/>
      <c r="F10" s="40"/>
      <c r="G10" s="40"/>
      <c r="H10" s="40"/>
      <c r="I10" s="40"/>
      <c r="J10" s="40"/>
      <c r="K10" s="40"/>
      <c r="L10" s="40"/>
      <c r="M10" s="40"/>
      <c r="N10" s="40"/>
      <c r="O10" s="40"/>
      <c r="P10" s="40"/>
      <c r="Q10" s="40"/>
      <c r="R10" s="40"/>
      <c r="S10" s="40"/>
      <c r="T10" s="40"/>
      <c r="U10" s="40"/>
      <c r="V10" s="40"/>
      <c r="W10" s="40"/>
      <c r="X10" s="40"/>
      <c r="Y10" s="40"/>
    </row>
    <row r="11" spans="2:25" ht="15.9" customHeight="1">
      <c r="B11" s="40"/>
      <c r="C11" s="40"/>
      <c r="D11" s="40"/>
      <c r="E11" s="40"/>
      <c r="F11" s="40"/>
      <c r="G11" s="40"/>
      <c r="H11" s="40"/>
      <c r="I11" s="40"/>
      <c r="J11" s="40"/>
      <c r="K11" s="40"/>
      <c r="L11" s="40"/>
      <c r="M11" s="40"/>
      <c r="N11" s="40"/>
      <c r="O11" s="40"/>
      <c r="P11" s="40"/>
      <c r="Q11" s="40"/>
      <c r="R11" s="40"/>
      <c r="S11" s="40"/>
      <c r="T11" s="40"/>
      <c r="U11" s="40"/>
      <c r="V11" s="40"/>
      <c r="W11" s="40"/>
      <c r="X11" s="40"/>
      <c r="Y11" s="40"/>
    </row>
    <row r="12" spans="2:25" ht="15.9" customHeight="1">
      <c r="B12" s="82" t="s">
        <v>134</v>
      </c>
      <c r="C12" s="81"/>
      <c r="D12" s="81"/>
      <c r="E12" s="40"/>
      <c r="F12" s="40"/>
      <c r="G12" s="40"/>
      <c r="H12" s="40"/>
      <c r="I12" s="40"/>
      <c r="J12" s="40"/>
      <c r="K12" s="40"/>
      <c r="L12" s="40"/>
      <c r="M12" s="40"/>
      <c r="N12" s="40"/>
      <c r="O12" s="40"/>
      <c r="P12" s="40"/>
      <c r="Q12" s="40"/>
      <c r="R12" s="40"/>
      <c r="S12" s="40"/>
      <c r="T12" s="40"/>
      <c r="U12" s="40"/>
      <c r="V12" s="40"/>
      <c r="W12" s="40"/>
      <c r="X12" s="40"/>
      <c r="Y12" s="40"/>
    </row>
    <row r="13" spans="2:25" ht="15.9" customHeight="1">
      <c r="B13" s="86" t="s">
        <v>132</v>
      </c>
      <c r="C13" s="40"/>
      <c r="D13" s="40"/>
      <c r="E13" s="40"/>
      <c r="F13" s="40"/>
      <c r="G13" s="40"/>
      <c r="H13" s="40"/>
      <c r="I13" s="40"/>
      <c r="J13" s="40"/>
      <c r="K13" s="40"/>
      <c r="L13" s="40"/>
      <c r="M13" s="40"/>
      <c r="N13" s="40"/>
      <c r="O13" s="40"/>
      <c r="P13" s="40"/>
      <c r="Q13" s="40"/>
      <c r="R13" s="40"/>
      <c r="S13" s="40"/>
      <c r="T13" s="40"/>
      <c r="U13" s="40"/>
      <c r="V13" s="40"/>
      <c r="W13" s="40"/>
      <c r="X13" s="40"/>
      <c r="Y13" s="40"/>
    </row>
    <row r="14" spans="2:25" ht="15.9" customHeight="1">
      <c r="B14" s="86" t="s">
        <v>133</v>
      </c>
      <c r="C14" s="40"/>
      <c r="D14" s="40"/>
      <c r="E14" s="40"/>
      <c r="F14" s="40"/>
      <c r="G14" s="40"/>
      <c r="H14" s="40"/>
      <c r="I14" s="40"/>
      <c r="J14" s="40"/>
      <c r="K14" s="40"/>
      <c r="L14" s="40"/>
      <c r="M14" s="40"/>
      <c r="N14" s="40"/>
      <c r="O14" s="40"/>
      <c r="P14" s="40"/>
      <c r="Q14" s="40"/>
      <c r="R14" s="40"/>
      <c r="S14" s="40"/>
      <c r="T14" s="40"/>
      <c r="U14" s="40"/>
      <c r="V14" s="40"/>
      <c r="W14" s="40"/>
      <c r="X14" s="40"/>
      <c r="Y14" s="40"/>
    </row>
    <row r="15" spans="2:25" ht="15.9" customHeight="1">
      <c r="B15" s="86" t="s">
        <v>138</v>
      </c>
      <c r="C15" s="40"/>
      <c r="D15" s="40"/>
      <c r="E15" s="40"/>
      <c r="F15" s="40"/>
      <c r="G15" s="40"/>
      <c r="H15" s="40"/>
      <c r="I15" s="40"/>
      <c r="J15" s="40"/>
      <c r="K15" s="40"/>
      <c r="L15" s="40"/>
      <c r="M15" s="40"/>
      <c r="N15" s="40"/>
      <c r="O15" s="40"/>
      <c r="P15" s="40"/>
      <c r="Q15" s="40"/>
      <c r="R15" s="40"/>
      <c r="S15" s="40"/>
      <c r="T15" s="40"/>
      <c r="U15" s="40"/>
      <c r="V15" s="40"/>
      <c r="W15" s="40"/>
      <c r="X15" s="40"/>
      <c r="Y15" s="40"/>
    </row>
    <row r="16" spans="2:25" ht="15.9" customHeight="1">
      <c r="B16" s="40"/>
      <c r="C16" s="40"/>
      <c r="D16" s="40"/>
      <c r="E16" s="40"/>
      <c r="F16" s="40"/>
      <c r="G16" s="40"/>
      <c r="H16" s="40"/>
      <c r="I16" s="40"/>
      <c r="J16" s="40"/>
      <c r="K16" s="40"/>
      <c r="L16" s="40"/>
      <c r="M16" s="40"/>
      <c r="N16" s="40"/>
      <c r="O16" s="40"/>
      <c r="P16" s="40"/>
      <c r="Q16" s="40"/>
      <c r="R16" s="40"/>
      <c r="S16" s="40"/>
      <c r="T16" s="40"/>
      <c r="U16" s="40"/>
      <c r="V16" s="40"/>
      <c r="W16" s="40"/>
      <c r="X16" s="40"/>
      <c r="Y16" s="40"/>
    </row>
    <row r="17" spans="2:25" ht="15.9" customHeight="1">
      <c r="B17" s="83" t="s">
        <v>42</v>
      </c>
      <c r="C17" s="41"/>
      <c r="D17" s="41"/>
      <c r="E17" s="41"/>
      <c r="F17" s="41"/>
      <c r="G17" s="41"/>
      <c r="H17" s="41"/>
      <c r="I17" s="41"/>
      <c r="J17" s="41"/>
      <c r="K17" s="41"/>
      <c r="L17" s="41"/>
      <c r="M17" s="41"/>
      <c r="N17" s="41"/>
      <c r="O17" s="41"/>
      <c r="P17" s="41"/>
      <c r="Q17" s="41"/>
      <c r="R17" s="41"/>
      <c r="S17" s="41"/>
      <c r="T17" s="41"/>
      <c r="U17" s="41"/>
      <c r="V17" s="41"/>
      <c r="W17" s="41"/>
      <c r="X17" s="41"/>
      <c r="Y17" s="41"/>
    </row>
    <row r="18" spans="2:25" ht="15.9" customHeight="1">
      <c r="B18" s="87" t="s">
        <v>43</v>
      </c>
      <c r="C18" s="87"/>
      <c r="D18" s="87"/>
      <c r="E18" s="87"/>
      <c r="F18" s="87"/>
      <c r="G18" s="87"/>
      <c r="H18" s="87"/>
      <c r="I18" s="87"/>
      <c r="J18" s="87"/>
      <c r="K18" s="87"/>
      <c r="L18" s="87"/>
      <c r="M18" s="87"/>
      <c r="N18" s="87"/>
      <c r="O18" s="87"/>
      <c r="P18" s="87"/>
      <c r="Q18" s="87"/>
      <c r="R18" s="37"/>
      <c r="S18" s="37"/>
      <c r="T18" s="37"/>
      <c r="U18" s="37"/>
      <c r="V18" s="37"/>
      <c r="W18" s="37"/>
      <c r="X18" s="37"/>
      <c r="Y18" s="37"/>
    </row>
    <row r="19" spans="2:25" ht="15.9" customHeight="1">
      <c r="B19" s="42"/>
      <c r="C19" s="42"/>
      <c r="D19" s="42"/>
      <c r="E19" s="42"/>
      <c r="F19" s="42"/>
      <c r="G19" s="42"/>
      <c r="H19" s="42"/>
      <c r="I19" s="42"/>
      <c r="J19" s="42"/>
      <c r="K19" s="43"/>
      <c r="L19" s="43"/>
      <c r="M19" s="43"/>
      <c r="N19" s="43"/>
      <c r="O19" s="43"/>
      <c r="P19" s="43"/>
      <c r="Q19" s="43"/>
      <c r="R19" s="43"/>
      <c r="S19" s="43"/>
      <c r="T19" s="43"/>
      <c r="U19" s="43"/>
      <c r="V19" s="43"/>
      <c r="W19" s="43"/>
      <c r="X19" s="43"/>
      <c r="Y19" s="43"/>
    </row>
    <row r="20" spans="2:25" ht="15.9" customHeight="1">
      <c r="B20" s="40"/>
      <c r="C20" s="40"/>
      <c r="D20" s="40"/>
      <c r="E20" s="40"/>
      <c r="F20" s="40"/>
      <c r="G20" s="40"/>
      <c r="H20" s="40"/>
      <c r="I20" s="40"/>
      <c r="J20" s="40"/>
      <c r="K20" s="40"/>
      <c r="L20" s="40"/>
      <c r="M20" s="40"/>
      <c r="N20" s="40"/>
      <c r="O20" s="40"/>
      <c r="P20" s="40"/>
      <c r="Q20" s="40"/>
      <c r="R20" s="40"/>
      <c r="S20" s="40"/>
      <c r="T20" s="40"/>
      <c r="U20" s="40"/>
      <c r="V20" s="40"/>
      <c r="W20" s="40"/>
      <c r="X20" s="40"/>
      <c r="Y20" s="40"/>
    </row>
    <row r="21" spans="2:25" ht="15.9" customHeight="1">
      <c r="B21" s="40" t="s">
        <v>179</v>
      </c>
      <c r="C21" s="40"/>
      <c r="D21" s="40"/>
      <c r="E21" s="40"/>
      <c r="F21" s="40"/>
      <c r="G21" s="40"/>
      <c r="H21" s="40"/>
      <c r="I21" s="40"/>
      <c r="J21" s="40"/>
      <c r="K21" s="40"/>
      <c r="L21" s="40"/>
      <c r="M21" s="40"/>
      <c r="N21" s="40"/>
      <c r="O21" s="40"/>
      <c r="P21" s="40"/>
      <c r="Q21" s="40"/>
      <c r="R21" s="40"/>
      <c r="S21" s="40"/>
      <c r="T21" s="40"/>
      <c r="U21" s="40"/>
      <c r="V21" s="40"/>
      <c r="W21" s="40"/>
      <c r="X21" s="40"/>
      <c r="Y21" s="40"/>
    </row>
    <row r="22" spans="2:25" ht="15.9" customHeight="1"/>
    <row r="23" spans="2:25" ht="13.8"/>
    <row r="24" spans="2:25" ht="13.8"/>
    <row r="25" spans="2:25" ht="13.8"/>
    <row r="26" spans="2:25" ht="13.8"/>
    <row r="27" spans="2:25" ht="13.8"/>
    <row r="28" spans="2:25" ht="13.8"/>
    <row r="29" spans="2:25" ht="13.8"/>
    <row r="30" spans="2:25" ht="13.8"/>
    <row r="31" spans="2:25" ht="13.8"/>
    <row r="32" spans="2:25" ht="13.8"/>
    <row r="33" ht="13.8"/>
    <row r="34" ht="13.8"/>
    <row r="35" ht="13.8"/>
    <row r="36" ht="13.8"/>
    <row r="37" ht="13.8"/>
    <row r="38" ht="13.8"/>
    <row r="39" ht="13.8"/>
    <row r="40" ht="13.8"/>
    <row r="41" ht="13.8"/>
    <row r="42" ht="13.8"/>
    <row r="43" ht="13.8"/>
    <row r="44" ht="13.8"/>
    <row r="45" ht="13.8"/>
    <row r="46" ht="13.8"/>
  </sheetData>
  <customSheetViews>
    <customSheetView guid="{219EA9BF-B677-D74C-A618-845A184D319B}" scale="150" showPageBreaks="1" showGridLines="0" showRowCol="0" topLeftCell="A3">
      <selection activeCell="B21" sqref="B21"/>
      <pageMargins left="0.7" right="0.7" top="0.75" bottom="0.75" header="0.3" footer="0.3"/>
      <pageSetup paperSize="9" orientation="portrait" horizontalDpi="4294967292" verticalDpi="4294967292"/>
    </customSheetView>
  </customSheetViews>
  <phoneticPr fontId="12" type="noConversion"/>
  <pageMargins left="0.75" right="0.75" top="1" bottom="1" header="0.5" footer="0.5"/>
  <pageSetup paperSize="9" orientation="portrait" horizontalDpi="4294967292" verticalDpi="4294967292" r:id="rId1"/>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E39"/>
  <sheetViews>
    <sheetView showGridLines="0" zoomScale="85" zoomScaleNormal="85" zoomScalePageLayoutView="150" workbookViewId="0">
      <selection activeCell="H21" sqref="H21"/>
    </sheetView>
  </sheetViews>
  <sheetFormatPr defaultColWidth="3.5" defaultRowHeight="24" customHeight="1"/>
  <cols>
    <col min="1" max="1" width="7" style="14" customWidth="1"/>
    <col min="2" max="2" width="53.3984375" style="14" customWidth="1"/>
    <col min="3" max="3" width="40" style="14" customWidth="1"/>
    <col min="4" max="4" width="60.3984375" style="14" customWidth="1"/>
    <col min="5" max="5" width="27.19921875" style="15" customWidth="1"/>
    <col min="6" max="16384" width="3.5" style="14"/>
  </cols>
  <sheetData>
    <row r="1" spans="2:5" ht="15.9" customHeight="1"/>
    <row r="2" spans="2:5" ht="24.9" customHeight="1">
      <c r="B2" s="16" t="s">
        <v>44</v>
      </c>
    </row>
    <row r="3" spans="2:5" ht="15.9" customHeight="1">
      <c r="B3" s="33" t="s">
        <v>2</v>
      </c>
    </row>
    <row r="4" spans="2:5" ht="15.9" customHeight="1" thickBot="1">
      <c r="D4" s="45" t="s">
        <v>185</v>
      </c>
      <c r="E4" s="119" t="s">
        <v>200</v>
      </c>
    </row>
    <row r="5" spans="2:5" ht="15.9" customHeight="1" thickTop="1">
      <c r="B5" s="18" t="s">
        <v>45</v>
      </c>
      <c r="C5" s="26"/>
      <c r="D5" s="50" t="s">
        <v>444</v>
      </c>
      <c r="E5" s="120"/>
    </row>
    <row r="6" spans="2:5" ht="15.9" customHeight="1">
      <c r="B6" s="20" t="s">
        <v>135</v>
      </c>
      <c r="C6" s="18" t="s">
        <v>46</v>
      </c>
      <c r="D6" s="51">
        <v>42370</v>
      </c>
      <c r="E6" s="120"/>
    </row>
    <row r="7" spans="2:5" ht="15.9" customHeight="1">
      <c r="B7" s="19"/>
      <c r="C7" s="18" t="s">
        <v>47</v>
      </c>
      <c r="D7" s="51">
        <v>42735</v>
      </c>
      <c r="E7" s="120"/>
    </row>
    <row r="8" spans="2:5" ht="15.9" customHeight="1">
      <c r="B8" s="18" t="s">
        <v>48</v>
      </c>
      <c r="C8" s="17"/>
      <c r="D8" s="52" t="s">
        <v>202</v>
      </c>
      <c r="E8" s="120"/>
    </row>
    <row r="9" spans="2:5" ht="15.9" customHeight="1">
      <c r="B9" s="18"/>
      <c r="C9" s="18"/>
      <c r="D9" s="51"/>
      <c r="E9" s="120"/>
    </row>
    <row r="10" spans="2:5" ht="15.9" customHeight="1">
      <c r="B10" s="18" t="s">
        <v>109</v>
      </c>
      <c r="C10" s="18"/>
      <c r="D10" s="147">
        <v>43435</v>
      </c>
      <c r="E10" s="120"/>
    </row>
    <row r="11" spans="2:5" ht="15.9" customHeight="1">
      <c r="B11" s="20" t="s">
        <v>113</v>
      </c>
      <c r="C11" s="18" t="s">
        <v>136</v>
      </c>
      <c r="D11" s="52" t="s">
        <v>201</v>
      </c>
      <c r="E11" s="120"/>
    </row>
    <row r="12" spans="2:5" ht="15.9" customHeight="1">
      <c r="B12" s="29" t="s">
        <v>49</v>
      </c>
      <c r="C12" s="18" t="s">
        <v>137</v>
      </c>
      <c r="D12" s="52" t="s">
        <v>201</v>
      </c>
      <c r="E12" s="120"/>
    </row>
    <row r="13" spans="2:5" ht="15.9" customHeight="1">
      <c r="B13" s="21"/>
      <c r="C13" s="18" t="s">
        <v>110</v>
      </c>
      <c r="D13" s="52" t="s">
        <v>201</v>
      </c>
      <c r="E13" s="120"/>
    </row>
    <row r="14" spans="2:5" ht="15.9" customHeight="1">
      <c r="B14" s="21"/>
      <c r="C14" s="18" t="s">
        <v>50</v>
      </c>
      <c r="D14" s="53" t="s">
        <v>104</v>
      </c>
      <c r="E14" s="120"/>
    </row>
    <row r="15" spans="2:5" ht="15.9" customHeight="1">
      <c r="B15" s="18"/>
      <c r="C15" s="18"/>
      <c r="D15" s="52"/>
      <c r="E15" s="120"/>
    </row>
    <row r="16" spans="2:5" ht="15.9" customHeight="1">
      <c r="B16" s="20" t="s">
        <v>111</v>
      </c>
      <c r="C16" s="18" t="s">
        <v>1</v>
      </c>
      <c r="D16" s="158" t="s">
        <v>339</v>
      </c>
      <c r="E16" s="120"/>
    </row>
    <row r="17" spans="2:5" ht="15.9" customHeight="1">
      <c r="B17" s="29" t="s">
        <v>52</v>
      </c>
      <c r="C17" s="186" t="s">
        <v>190</v>
      </c>
      <c r="D17" s="159" t="s">
        <v>264</v>
      </c>
      <c r="E17" s="120"/>
    </row>
    <row r="18" spans="2:5" ht="15.9" customHeight="1">
      <c r="B18" s="29"/>
      <c r="C18" s="186" t="s">
        <v>401</v>
      </c>
      <c r="D18" s="159" t="s">
        <v>264</v>
      </c>
      <c r="E18" s="120"/>
    </row>
    <row r="19" spans="2:5" ht="15.9" customHeight="1">
      <c r="C19" s="186" t="s">
        <v>51</v>
      </c>
      <c r="D19" s="53" t="s">
        <v>0</v>
      </c>
      <c r="E19" s="120"/>
    </row>
    <row r="20" spans="2:5" ht="15.9" customHeight="1">
      <c r="B20" s="18" t="s">
        <v>112</v>
      </c>
      <c r="C20" s="18"/>
      <c r="D20" s="52">
        <v>8</v>
      </c>
      <c r="E20" s="120"/>
    </row>
    <row r="21" spans="2:5" ht="15.9" customHeight="1">
      <c r="B21" s="18" t="s">
        <v>53</v>
      </c>
      <c r="C21" s="18"/>
      <c r="D21" s="52">
        <v>32</v>
      </c>
      <c r="E21" s="120"/>
    </row>
    <row r="22" spans="2:5" ht="15.9" customHeight="1">
      <c r="B22" s="20" t="s">
        <v>54</v>
      </c>
      <c r="C22" s="18" t="s">
        <v>56</v>
      </c>
      <c r="D22" s="51" t="s">
        <v>203</v>
      </c>
      <c r="E22" s="120"/>
    </row>
    <row r="23" spans="2:5" ht="15.9" customHeight="1">
      <c r="B23" s="19"/>
      <c r="C23" s="18" t="s">
        <v>57</v>
      </c>
      <c r="D23" s="52">
        <v>592.76800000000003</v>
      </c>
      <c r="E23" s="120"/>
    </row>
    <row r="24" spans="2:5" ht="15.9" customHeight="1">
      <c r="B24" s="20" t="s">
        <v>55</v>
      </c>
      <c r="C24" s="18" t="s">
        <v>58</v>
      </c>
      <c r="D24" s="52" t="s">
        <v>201</v>
      </c>
      <c r="E24" s="120"/>
    </row>
    <row r="25" spans="2:5" ht="15.9" customHeight="1">
      <c r="B25" s="21"/>
      <c r="C25" s="18" t="s">
        <v>59</v>
      </c>
      <c r="D25" s="52" t="s">
        <v>201</v>
      </c>
      <c r="E25" s="120"/>
    </row>
    <row r="26" spans="2:5" ht="15.9" customHeight="1">
      <c r="B26" s="21"/>
      <c r="C26" s="18" t="s">
        <v>60</v>
      </c>
      <c r="D26" s="52" t="s">
        <v>207</v>
      </c>
      <c r="E26" s="120"/>
    </row>
    <row r="27" spans="2:5" ht="15.9" customHeight="1">
      <c r="B27" s="21" t="s">
        <v>142</v>
      </c>
      <c r="C27" s="18" t="s">
        <v>139</v>
      </c>
      <c r="D27" s="52" t="s">
        <v>337</v>
      </c>
      <c r="E27" s="120"/>
    </row>
    <row r="28" spans="2:5" ht="15.9" customHeight="1">
      <c r="B28" s="21"/>
      <c r="C28" s="18" t="s">
        <v>140</v>
      </c>
      <c r="D28" s="52" t="s">
        <v>202</v>
      </c>
      <c r="E28" s="120"/>
    </row>
    <row r="29" spans="2:5" ht="15.9" customHeight="1">
      <c r="B29" s="17"/>
      <c r="C29" s="18" t="s">
        <v>141</v>
      </c>
      <c r="D29" s="148" t="s">
        <v>338</v>
      </c>
      <c r="E29" s="120"/>
    </row>
    <row r="30" spans="2:5" ht="15.9" customHeight="1">
      <c r="B30" s="21"/>
      <c r="C30" s="21"/>
      <c r="D30" s="28"/>
    </row>
    <row r="31" spans="2:5" ht="15.9" customHeight="1">
      <c r="B31" s="21"/>
      <c r="C31" s="21"/>
      <c r="D31" s="28"/>
    </row>
    <row r="32" spans="2:5" ht="15.9" customHeight="1"/>
    <row r="33" spans="2:5" ht="15.9" customHeight="1">
      <c r="E33" s="14"/>
    </row>
    <row r="34" spans="2:5" ht="15.9" customHeight="1">
      <c r="E34" s="14"/>
    </row>
    <row r="35" spans="2:5" ht="15.9" customHeight="1">
      <c r="E35" s="14"/>
    </row>
    <row r="36" spans="2:5" ht="15.9" customHeight="1">
      <c r="B36" s="187"/>
      <c r="C36" s="188"/>
      <c r="D36" s="187"/>
      <c r="E36" s="14"/>
    </row>
    <row r="37" spans="2:5" ht="15.9" customHeight="1">
      <c r="B37" s="187"/>
      <c r="C37" s="189"/>
      <c r="D37" s="187"/>
      <c r="E37" s="14"/>
    </row>
    <row r="38" spans="2:5" ht="15.9" customHeight="1">
      <c r="E38" s="14"/>
    </row>
    <row r="39" spans="2:5" ht="15.9" customHeight="1"/>
  </sheetData>
  <dataValidations count="3">
    <dataValidation type="list" showInputMessage="1" showErrorMessage="1" errorTitle="Unvalid entry" error="_x000a_Veuillez sélectionner l’une des options suivantes:_x000a__x000a_Oui_x000a_Non_x000a_Non applicable" promptTitle="Sélectionner l'une des options" prompt="_x000a_Oui_x000a_Non_x000a_Non applicable" sqref="D11:D13 D24:D26" xr:uid="{00000000-0002-0000-0200-000000000000}">
      <formula1>"Oui,Non,Non applicable,&lt;sélectionner l'option&gt;"</formula1>
    </dataValidation>
    <dataValidation allowBlank="1" sqref="D9:D10 D22 D6:D7" xr:uid="{00000000-0002-0000-0200-000001000000}"/>
    <dataValidation type="list" showDropDown="1" showErrorMessage="1" errorTitle="Veuillez ne pas modifier" error="Veuillez ne pas modifier ces cellules" sqref="C18" xr:uid="{00000000-0002-0000-0200-000002000000}">
      <formula1>"#ERROR!"</formula1>
    </dataValidation>
  </dataValidations>
  <hyperlinks>
    <hyperlink ref="D16" r:id="rId1" xr:uid="{00000000-0004-0000-0200-000000000000}"/>
  </hyperlinks>
  <pageMargins left="0.75" right="0.75" top="1" bottom="1" header="0.5" footer="0.5"/>
  <pageSetup paperSize="9" orientation="portrait" horizontalDpi="4294967292" verticalDpi="4294967292" r:id="rId2"/>
  <legacy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H63"/>
  <sheetViews>
    <sheetView showGridLines="0" topLeftCell="C52" zoomScale="85" zoomScaleNormal="85" workbookViewId="0">
      <selection activeCell="D60" sqref="D60"/>
    </sheetView>
  </sheetViews>
  <sheetFormatPr defaultColWidth="3.5" defaultRowHeight="24" customHeight="1"/>
  <cols>
    <col min="1" max="1" width="3.5" style="14"/>
    <col min="2" max="2" width="63.09765625" style="14" customWidth="1"/>
    <col min="3" max="3" width="48.59765625" style="14" customWidth="1"/>
    <col min="4" max="4" width="32.5" style="14" customWidth="1"/>
    <col min="5" max="5" width="10.8984375" style="14" bestFit="1" customWidth="1"/>
    <col min="6" max="6" width="61.69921875" style="14" bestFit="1" customWidth="1"/>
    <col min="7" max="7" width="51.5" style="15" customWidth="1"/>
    <col min="8" max="8" width="46.5" style="15" customWidth="1"/>
    <col min="9" max="16384" width="3.5" style="14"/>
  </cols>
  <sheetData>
    <row r="1" spans="2:8" ht="15.9" customHeight="1"/>
    <row r="2" spans="2:8" ht="21" customHeight="1">
      <c r="B2" s="16" t="s">
        <v>61</v>
      </c>
      <c r="C2" s="31"/>
    </row>
    <row r="3" spans="2:8" ht="15.9" customHeight="1">
      <c r="B3" s="30"/>
    </row>
    <row r="4" spans="2:8" ht="15.9" customHeight="1" thickBot="1">
      <c r="D4" s="45" t="s">
        <v>185</v>
      </c>
      <c r="E4" s="45" t="s">
        <v>147</v>
      </c>
      <c r="F4" s="45" t="s">
        <v>148</v>
      </c>
      <c r="G4" s="119" t="s">
        <v>200</v>
      </c>
      <c r="H4" s="22"/>
    </row>
    <row r="5" spans="2:8" ht="14.4" thickTop="1">
      <c r="B5" s="200" t="s">
        <v>143</v>
      </c>
      <c r="C5" s="186" t="s">
        <v>191</v>
      </c>
      <c r="D5" s="201" t="s">
        <v>264</v>
      </c>
      <c r="E5" s="210" t="s">
        <v>203</v>
      </c>
      <c r="F5" s="202" t="s">
        <v>340</v>
      </c>
      <c r="G5" s="120" t="s">
        <v>430</v>
      </c>
      <c r="H5" s="14"/>
    </row>
    <row r="6" spans="2:8" ht="15.9" customHeight="1">
      <c r="B6" s="29" t="s">
        <v>144</v>
      </c>
      <c r="C6" s="18" t="s">
        <v>192</v>
      </c>
      <c r="D6" s="122">
        <v>21561685911591.977</v>
      </c>
      <c r="E6" s="88" t="s">
        <v>203</v>
      </c>
      <c r="F6" s="94" t="s">
        <v>340</v>
      </c>
      <c r="G6" s="120"/>
      <c r="H6" s="212"/>
    </row>
    <row r="7" spans="2:8" ht="15.9" customHeight="1">
      <c r="B7" s="21"/>
      <c r="C7" s="18" t="s">
        <v>416</v>
      </c>
      <c r="D7" s="122">
        <v>135307220674</v>
      </c>
      <c r="E7" s="88" t="s">
        <v>203</v>
      </c>
      <c r="F7" s="94" t="s">
        <v>341</v>
      </c>
      <c r="G7" s="120" t="s">
        <v>424</v>
      </c>
      <c r="H7" s="212"/>
    </row>
    <row r="8" spans="2:8" ht="15.9" customHeight="1">
      <c r="B8" s="21"/>
      <c r="C8" s="18" t="s">
        <v>193</v>
      </c>
      <c r="D8" s="122">
        <v>3884182997852.6001</v>
      </c>
      <c r="E8" s="88" t="s">
        <v>203</v>
      </c>
      <c r="F8" s="94" t="s">
        <v>341</v>
      </c>
      <c r="G8" s="120"/>
      <c r="H8" s="212"/>
    </row>
    <row r="9" spans="2:8" ht="15.9" customHeight="1">
      <c r="B9" s="21"/>
      <c r="C9" s="18" t="s">
        <v>194</v>
      </c>
      <c r="D9" s="122">
        <v>869198512108.62988</v>
      </c>
      <c r="E9" s="88" t="s">
        <v>203</v>
      </c>
      <c r="F9" s="94" t="s">
        <v>342</v>
      </c>
      <c r="G9" s="120"/>
      <c r="H9" s="212"/>
    </row>
    <row r="10" spans="2:8" ht="15.9" customHeight="1">
      <c r="B10" s="21"/>
      <c r="C10" s="18" t="s">
        <v>195</v>
      </c>
      <c r="D10" s="122">
        <v>6404410000000</v>
      </c>
      <c r="E10" s="88" t="s">
        <v>203</v>
      </c>
      <c r="F10" s="94" t="s">
        <v>342</v>
      </c>
      <c r="G10" s="120"/>
      <c r="H10" s="212"/>
    </row>
    <row r="11" spans="2:8" ht="15.9" customHeight="1">
      <c r="B11" s="20" t="s">
        <v>180</v>
      </c>
      <c r="C11" s="18" t="s">
        <v>145</v>
      </c>
      <c r="D11" s="123">
        <v>15425895</v>
      </c>
      <c r="E11" s="88" t="s">
        <v>204</v>
      </c>
      <c r="F11" s="94" t="s">
        <v>343</v>
      </c>
      <c r="G11" s="120"/>
    </row>
    <row r="12" spans="2:8" ht="15.9" customHeight="1">
      <c r="B12" s="21"/>
      <c r="C12" s="18" t="s">
        <v>254</v>
      </c>
      <c r="D12" s="122" t="s">
        <v>264</v>
      </c>
      <c r="E12" s="88" t="s">
        <v>255</v>
      </c>
      <c r="F12" s="94"/>
      <c r="G12" s="120"/>
      <c r="H12" s="212"/>
    </row>
    <row r="13" spans="2:8" ht="15.9" customHeight="1">
      <c r="B13" s="21" t="s">
        <v>146</v>
      </c>
      <c r="C13" s="18" t="s">
        <v>149</v>
      </c>
      <c r="D13" s="123">
        <v>84630722</v>
      </c>
      <c r="E13" s="88" t="s">
        <v>248</v>
      </c>
      <c r="F13" s="94" t="s">
        <v>343</v>
      </c>
      <c r="G13" s="120"/>
    </row>
    <row r="14" spans="2:8" ht="15.9" customHeight="1">
      <c r="B14" s="21"/>
      <c r="C14" s="18" t="s">
        <v>256</v>
      </c>
      <c r="D14" s="122" t="s">
        <v>264</v>
      </c>
      <c r="E14" s="88" t="s">
        <v>255</v>
      </c>
      <c r="F14" s="94"/>
      <c r="G14" s="120"/>
      <c r="H14" s="212"/>
    </row>
    <row r="15" spans="2:8" ht="15.9" customHeight="1">
      <c r="B15" s="21"/>
      <c r="C15" s="27" t="s">
        <v>205</v>
      </c>
      <c r="D15" s="121">
        <v>25.06</v>
      </c>
      <c r="E15" s="88" t="s">
        <v>206</v>
      </c>
      <c r="F15" s="94" t="s">
        <v>343</v>
      </c>
      <c r="G15" s="120"/>
    </row>
    <row r="16" spans="2:8" ht="15.9" customHeight="1">
      <c r="B16" s="21"/>
      <c r="C16" s="27" t="s">
        <v>257</v>
      </c>
      <c r="D16" s="121">
        <v>547000000000</v>
      </c>
      <c r="E16" s="88" t="s">
        <v>203</v>
      </c>
      <c r="F16" s="94" t="s">
        <v>343</v>
      </c>
      <c r="G16" s="120"/>
      <c r="H16" s="213"/>
    </row>
    <row r="17" spans="2:8" ht="15.9" customHeight="1">
      <c r="B17" s="21"/>
      <c r="C17" s="27" t="s">
        <v>258</v>
      </c>
      <c r="D17" s="122">
        <v>200278</v>
      </c>
      <c r="E17" s="88" t="s">
        <v>206</v>
      </c>
      <c r="F17" s="94" t="s">
        <v>343</v>
      </c>
      <c r="G17" s="120"/>
    </row>
    <row r="18" spans="2:8" ht="15.9" customHeight="1">
      <c r="B18" s="21"/>
      <c r="C18" s="27" t="s">
        <v>259</v>
      </c>
      <c r="D18" s="122">
        <v>12450000000</v>
      </c>
      <c r="E18" s="88" t="s">
        <v>203</v>
      </c>
      <c r="F18" s="94" t="s">
        <v>343</v>
      </c>
      <c r="G18" s="120"/>
      <c r="H18" s="213"/>
    </row>
    <row r="19" spans="2:8" ht="15.9" customHeight="1">
      <c r="B19" s="21"/>
      <c r="C19" s="27" t="s">
        <v>325</v>
      </c>
      <c r="D19" s="122">
        <v>4411188</v>
      </c>
      <c r="E19" s="88" t="s">
        <v>206</v>
      </c>
      <c r="F19" s="94" t="s">
        <v>343</v>
      </c>
      <c r="G19" s="120"/>
    </row>
    <row r="20" spans="2:8" ht="15.9" customHeight="1">
      <c r="B20" s="21"/>
      <c r="C20" s="27" t="s">
        <v>326</v>
      </c>
      <c r="D20" s="122">
        <v>35290000000</v>
      </c>
      <c r="E20" s="88" t="s">
        <v>203</v>
      </c>
      <c r="F20" s="94" t="s">
        <v>343</v>
      </c>
      <c r="G20" s="120"/>
      <c r="H20" s="213"/>
    </row>
    <row r="21" spans="2:8" ht="15.9" customHeight="1">
      <c r="B21" s="21"/>
      <c r="C21" s="27" t="s">
        <v>327</v>
      </c>
      <c r="D21" s="122">
        <v>815680</v>
      </c>
      <c r="E21" s="88" t="s">
        <v>331</v>
      </c>
      <c r="F21" s="94" t="s">
        <v>343</v>
      </c>
      <c r="G21" s="120"/>
    </row>
    <row r="22" spans="2:8" ht="15.9" customHeight="1">
      <c r="B22" s="21"/>
      <c r="C22" s="27" t="s">
        <v>328</v>
      </c>
      <c r="D22" s="122">
        <v>2450000000</v>
      </c>
      <c r="E22" s="88" t="s">
        <v>203</v>
      </c>
      <c r="F22" s="94" t="s">
        <v>343</v>
      </c>
      <c r="G22" s="120"/>
      <c r="H22" s="213"/>
    </row>
    <row r="23" spans="2:8" ht="15.9" customHeight="1">
      <c r="B23" s="21"/>
      <c r="C23" s="27" t="s">
        <v>329</v>
      </c>
      <c r="D23" s="122">
        <v>20235</v>
      </c>
      <c r="E23" s="88" t="s">
        <v>332</v>
      </c>
      <c r="F23" s="94" t="s">
        <v>343</v>
      </c>
      <c r="G23" s="120"/>
    </row>
    <row r="24" spans="2:8" ht="15.9" customHeight="1">
      <c r="B24" s="29" t="s">
        <v>144</v>
      </c>
      <c r="C24" s="27" t="s">
        <v>330</v>
      </c>
      <c r="D24" s="122">
        <v>570000000</v>
      </c>
      <c r="E24" s="88" t="s">
        <v>203</v>
      </c>
      <c r="F24" s="94" t="s">
        <v>343</v>
      </c>
      <c r="G24" s="120"/>
      <c r="H24" s="213"/>
    </row>
    <row r="25" spans="2:8" ht="15.9" customHeight="1">
      <c r="B25" s="20" t="s">
        <v>150</v>
      </c>
      <c r="C25" s="27" t="s">
        <v>145</v>
      </c>
      <c r="D25" s="124">
        <v>14371591</v>
      </c>
      <c r="E25" s="88" t="s">
        <v>204</v>
      </c>
      <c r="F25" s="94" t="s">
        <v>344</v>
      </c>
      <c r="G25" s="120"/>
    </row>
    <row r="26" spans="2:8" ht="15.9" customHeight="1">
      <c r="B26" s="21"/>
      <c r="C26" s="27" t="s">
        <v>254</v>
      </c>
      <c r="D26" s="124">
        <v>345521000000</v>
      </c>
      <c r="E26" s="88" t="s">
        <v>203</v>
      </c>
      <c r="F26" s="94" t="s">
        <v>344</v>
      </c>
      <c r="G26" s="120"/>
      <c r="H26" s="213"/>
    </row>
    <row r="27" spans="2:8" ht="15.9" customHeight="1">
      <c r="B27" s="21"/>
      <c r="C27" s="27" t="s">
        <v>149</v>
      </c>
      <c r="D27" s="124">
        <v>0</v>
      </c>
      <c r="E27" s="88"/>
      <c r="F27" s="94"/>
      <c r="G27" s="120"/>
    </row>
    <row r="28" spans="2:8" ht="15.9" customHeight="1">
      <c r="B28" s="21"/>
      <c r="C28" s="27" t="s">
        <v>256</v>
      </c>
      <c r="D28" s="124">
        <v>0</v>
      </c>
      <c r="E28" s="88"/>
      <c r="F28" s="94"/>
      <c r="G28" s="120"/>
    </row>
    <row r="29" spans="2:8" ht="15.9" customHeight="1">
      <c r="B29" s="29" t="s">
        <v>151</v>
      </c>
      <c r="C29" s="27" t="s">
        <v>329</v>
      </c>
      <c r="D29" s="124">
        <v>21724.34</v>
      </c>
      <c r="E29" s="88" t="s">
        <v>332</v>
      </c>
      <c r="F29" s="94" t="s">
        <v>345</v>
      </c>
      <c r="G29" s="120"/>
    </row>
    <row r="30" spans="2:8" ht="15.9" customHeight="1">
      <c r="B30" s="29"/>
      <c r="C30" s="183" t="s">
        <v>261</v>
      </c>
      <c r="D30" s="124">
        <v>3016262777.7356801</v>
      </c>
      <c r="E30" s="184" t="s">
        <v>203</v>
      </c>
      <c r="F30" s="185" t="s">
        <v>345</v>
      </c>
      <c r="G30" s="120"/>
      <c r="H30" s="213"/>
    </row>
    <row r="31" spans="2:8" ht="15.9" customHeight="1">
      <c r="B31" s="29"/>
      <c r="C31" s="27" t="s">
        <v>258</v>
      </c>
      <c r="D31" s="124">
        <v>202948</v>
      </c>
      <c r="E31" s="88" t="s">
        <v>206</v>
      </c>
      <c r="F31" s="94" t="s">
        <v>346</v>
      </c>
      <c r="G31" s="120"/>
    </row>
    <row r="32" spans="2:8" ht="15.9" customHeight="1">
      <c r="B32" s="29"/>
      <c r="C32" s="27" t="s">
        <v>270</v>
      </c>
      <c r="D32" s="124">
        <v>12882004202.189676</v>
      </c>
      <c r="E32" s="88" t="s">
        <v>203</v>
      </c>
      <c r="F32" s="181" t="s">
        <v>354</v>
      </c>
      <c r="G32" s="120"/>
      <c r="H32" s="213"/>
    </row>
    <row r="33" spans="2:8" ht="15.9" customHeight="1">
      <c r="B33" s="29"/>
      <c r="C33" s="27" t="s">
        <v>205</v>
      </c>
      <c r="D33" s="125">
        <v>24.89</v>
      </c>
      <c r="E33" s="88" t="s">
        <v>206</v>
      </c>
      <c r="F33" s="94" t="s">
        <v>346</v>
      </c>
      <c r="G33" s="120" t="s">
        <v>333</v>
      </c>
    </row>
    <row r="34" spans="2:8" ht="21.75" customHeight="1">
      <c r="B34" s="182" t="s">
        <v>144</v>
      </c>
      <c r="C34" s="183" t="s">
        <v>260</v>
      </c>
      <c r="D34" s="179">
        <v>510795507906.44012</v>
      </c>
      <c r="E34" s="180" t="s">
        <v>203</v>
      </c>
      <c r="F34" s="181" t="s">
        <v>354</v>
      </c>
      <c r="G34" s="120"/>
      <c r="H34" s="213"/>
    </row>
    <row r="35" spans="2:8" ht="15.9" customHeight="1">
      <c r="B35" s="20" t="s">
        <v>152</v>
      </c>
      <c r="C35" s="18" t="s">
        <v>153</v>
      </c>
      <c r="D35" s="221" t="s">
        <v>262</v>
      </c>
      <c r="E35" s="222"/>
      <c r="F35" s="94" t="s">
        <v>341</v>
      </c>
      <c r="G35" s="120" t="s">
        <v>210</v>
      </c>
      <c r="H35" s="14"/>
    </row>
    <row r="36" spans="2:8" ht="24.75" customHeight="1">
      <c r="B36" s="29" t="s">
        <v>62</v>
      </c>
      <c r="C36" s="186" t="s">
        <v>114</v>
      </c>
      <c r="D36" s="223" t="s">
        <v>263</v>
      </c>
      <c r="E36" s="224"/>
      <c r="F36" s="95"/>
      <c r="G36" s="120"/>
      <c r="H36" s="14"/>
    </row>
    <row r="37" spans="2:8" ht="13.8">
      <c r="B37" s="21"/>
      <c r="C37" s="18" t="s">
        <v>181</v>
      </c>
      <c r="D37" s="223" t="s">
        <v>334</v>
      </c>
      <c r="E37" s="224"/>
      <c r="F37" s="127" t="s">
        <v>341</v>
      </c>
      <c r="G37" s="120"/>
      <c r="H37" s="14"/>
    </row>
    <row r="38" spans="2:8" ht="15.9" customHeight="1">
      <c r="B38" s="24" t="s">
        <v>154</v>
      </c>
      <c r="C38" s="25" t="s">
        <v>115</v>
      </c>
      <c r="D38" s="126" t="s">
        <v>264</v>
      </c>
      <c r="E38" s="89"/>
      <c r="F38" s="94" t="s">
        <v>438</v>
      </c>
      <c r="G38" s="120"/>
      <c r="H38" s="14"/>
    </row>
    <row r="39" spans="2:8" ht="15.9" customHeight="1">
      <c r="B39" s="29" t="s">
        <v>155</v>
      </c>
      <c r="C39" s="25" t="s">
        <v>116</v>
      </c>
      <c r="D39" s="216" t="s">
        <v>436</v>
      </c>
      <c r="E39" s="89"/>
      <c r="F39" s="94" t="s">
        <v>347</v>
      </c>
      <c r="G39" s="120"/>
      <c r="H39" s="14"/>
    </row>
    <row r="40" spans="2:8" ht="99.75" customHeight="1" thickBot="1">
      <c r="B40" s="23"/>
      <c r="C40" s="146" t="s">
        <v>182</v>
      </c>
      <c r="D40" s="223" t="s">
        <v>246</v>
      </c>
      <c r="E40" s="224"/>
      <c r="F40" s="127" t="s">
        <v>348</v>
      </c>
      <c r="G40" s="120"/>
      <c r="H40" s="14"/>
    </row>
    <row r="41" spans="2:8" ht="15.9" customHeight="1" thickTop="1">
      <c r="B41" s="24" t="s">
        <v>156</v>
      </c>
      <c r="C41" s="25" t="s">
        <v>63</v>
      </c>
      <c r="D41" s="48" t="s">
        <v>209</v>
      </c>
      <c r="E41" s="91"/>
      <c r="F41" s="93" t="s">
        <v>349</v>
      </c>
      <c r="G41" s="120"/>
      <c r="H41" s="14"/>
    </row>
    <row r="42" spans="2:8" ht="15.9" customHeight="1">
      <c r="B42" s="24" t="s">
        <v>157</v>
      </c>
      <c r="C42" s="25" t="s">
        <v>105</v>
      </c>
      <c r="D42" s="49" t="s">
        <v>264</v>
      </c>
      <c r="E42" s="90"/>
      <c r="F42" s="96" t="s">
        <v>208</v>
      </c>
      <c r="G42" s="120" t="s">
        <v>335</v>
      </c>
      <c r="H42" s="14"/>
    </row>
    <row r="43" spans="2:8" ht="15.9" customHeight="1">
      <c r="B43" s="24" t="s">
        <v>158</v>
      </c>
      <c r="C43" s="25" t="s">
        <v>160</v>
      </c>
      <c r="D43" s="221" t="s">
        <v>201</v>
      </c>
      <c r="E43" s="222"/>
      <c r="F43" s="94" t="s">
        <v>350</v>
      </c>
      <c r="G43" s="120"/>
      <c r="H43" s="14"/>
    </row>
    <row r="44" spans="2:8" ht="15.9" customHeight="1">
      <c r="B44" s="92" t="s">
        <v>64</v>
      </c>
      <c r="C44" s="25" t="s">
        <v>159</v>
      </c>
      <c r="D44" s="221" t="s">
        <v>207</v>
      </c>
      <c r="E44" s="222"/>
      <c r="F44" s="98" t="s">
        <v>247</v>
      </c>
      <c r="G44" s="120"/>
      <c r="H44" s="14"/>
    </row>
    <row r="45" spans="2:8" ht="15.9" customHeight="1" thickBot="1">
      <c r="B45" s="79"/>
      <c r="C45" s="27"/>
      <c r="D45" s="99"/>
      <c r="E45" s="100"/>
      <c r="F45" s="101"/>
      <c r="G45" s="120"/>
    </row>
    <row r="46" spans="2:8" ht="15.9" customHeight="1" thickTop="1">
      <c r="B46" s="77"/>
      <c r="C46" s="77"/>
      <c r="D46" s="78"/>
      <c r="E46" s="78"/>
      <c r="F46" s="78"/>
      <c r="G46" s="14"/>
      <c r="H46" s="14"/>
    </row>
    <row r="47" spans="2:8" ht="15.9" customHeight="1">
      <c r="G47" s="14"/>
      <c r="H47" s="14"/>
    </row>
    <row r="48" spans="2:8" ht="15.9" customHeight="1" thickBot="1">
      <c r="D48" s="46" t="s">
        <v>184</v>
      </c>
      <c r="E48" s="46"/>
      <c r="G48" s="14"/>
      <c r="H48" s="14"/>
    </row>
    <row r="49" spans="2:8" ht="15.9" customHeight="1" thickTop="1">
      <c r="B49" s="20" t="s">
        <v>161</v>
      </c>
      <c r="C49" s="18" t="s">
        <v>162</v>
      </c>
      <c r="D49" s="221" t="s">
        <v>201</v>
      </c>
      <c r="E49" s="222"/>
      <c r="F49" s="104" t="s">
        <v>351</v>
      </c>
      <c r="G49" s="120"/>
    </row>
    <row r="50" spans="2:8" ht="15.9" customHeight="1">
      <c r="B50" s="29" t="s">
        <v>144</v>
      </c>
      <c r="C50" s="17" t="s">
        <v>212</v>
      </c>
      <c r="D50" s="128">
        <v>712087</v>
      </c>
      <c r="E50" s="102" t="s">
        <v>204</v>
      </c>
      <c r="F50" s="103" t="s">
        <v>352</v>
      </c>
      <c r="G50" s="120"/>
    </row>
    <row r="51" spans="2:8" ht="15.9" customHeight="1">
      <c r="B51" s="29"/>
      <c r="C51" s="17" t="s">
        <v>271</v>
      </c>
      <c r="D51" s="128">
        <v>25941526</v>
      </c>
      <c r="E51" s="155" t="s">
        <v>248</v>
      </c>
      <c r="F51" s="103" t="s">
        <v>352</v>
      </c>
      <c r="G51" s="120"/>
    </row>
    <row r="52" spans="2:8" ht="15.9" customHeight="1">
      <c r="B52" s="17"/>
      <c r="C52" s="17" t="s">
        <v>163</v>
      </c>
      <c r="D52" s="128">
        <v>66076309659</v>
      </c>
      <c r="E52" s="88" t="s">
        <v>203</v>
      </c>
      <c r="F52" s="103" t="s">
        <v>352</v>
      </c>
      <c r="G52" s="120"/>
      <c r="H52" s="213"/>
    </row>
    <row r="53" spans="2:8" ht="27.6">
      <c r="B53" s="200" t="s">
        <v>164</v>
      </c>
      <c r="C53" s="215" t="s">
        <v>162</v>
      </c>
      <c r="D53" s="225" t="s">
        <v>201</v>
      </c>
      <c r="E53" s="226"/>
      <c r="F53" s="214" t="s">
        <v>435</v>
      </c>
      <c r="G53" s="120"/>
    </row>
    <row r="54" spans="2:8" ht="15.9" customHeight="1">
      <c r="B54" s="17"/>
      <c r="C54" s="17" t="s">
        <v>183</v>
      </c>
      <c r="D54" s="203" t="s">
        <v>211</v>
      </c>
      <c r="E54" s="204"/>
      <c r="F54" s="97"/>
      <c r="G54" s="120"/>
    </row>
    <row r="55" spans="2:8" ht="15.9" customHeight="1">
      <c r="B55" s="20" t="s">
        <v>165</v>
      </c>
      <c r="C55" s="17" t="s">
        <v>167</v>
      </c>
      <c r="D55" s="221" t="s">
        <v>201</v>
      </c>
      <c r="E55" s="222"/>
      <c r="F55" s="97" t="s">
        <v>353</v>
      </c>
      <c r="G55" s="120"/>
    </row>
    <row r="56" spans="2:8" ht="15.9" customHeight="1">
      <c r="B56" s="79" t="s">
        <v>166</v>
      </c>
      <c r="C56" s="17" t="s">
        <v>183</v>
      </c>
      <c r="D56" s="177">
        <v>1158598751</v>
      </c>
      <c r="E56" s="88" t="s">
        <v>203</v>
      </c>
      <c r="F56" s="103" t="s">
        <v>353</v>
      </c>
      <c r="G56" s="120"/>
      <c r="H56" s="213"/>
    </row>
    <row r="57" spans="2:8" ht="15.9" customHeight="1">
      <c r="B57" s="21" t="s">
        <v>169</v>
      </c>
      <c r="C57" s="17" t="s">
        <v>168</v>
      </c>
      <c r="D57" s="221" t="s">
        <v>207</v>
      </c>
      <c r="E57" s="222"/>
      <c r="F57" s="97" t="s">
        <v>431</v>
      </c>
      <c r="G57" s="120"/>
    </row>
    <row r="58" spans="2:8" ht="15.9" customHeight="1">
      <c r="B58" s="17"/>
      <c r="C58" s="17" t="s">
        <v>183</v>
      </c>
      <c r="D58" s="203" t="s">
        <v>211</v>
      </c>
      <c r="E58" s="204"/>
      <c r="F58" s="97"/>
      <c r="G58" s="120"/>
    </row>
    <row r="59" spans="2:8" ht="15.9" customHeight="1">
      <c r="B59" s="21" t="s">
        <v>173</v>
      </c>
      <c r="C59" s="17" t="s">
        <v>172</v>
      </c>
      <c r="D59" s="221" t="s">
        <v>201</v>
      </c>
      <c r="E59" s="222"/>
      <c r="F59" s="97" t="s">
        <v>336</v>
      </c>
      <c r="G59" s="120"/>
    </row>
    <row r="60" spans="2:8" ht="55.2">
      <c r="B60" s="17"/>
      <c r="C60" s="17" t="s">
        <v>183</v>
      </c>
      <c r="D60" s="220" t="s">
        <v>432</v>
      </c>
      <c r="E60" s="180" t="s">
        <v>203</v>
      </c>
      <c r="F60" s="214" t="s">
        <v>433</v>
      </c>
      <c r="G60" s="120" t="s">
        <v>434</v>
      </c>
    </row>
    <row r="61" spans="2:8" ht="15.9" customHeight="1">
      <c r="B61" s="21" t="s">
        <v>170</v>
      </c>
      <c r="C61" s="17" t="s">
        <v>171</v>
      </c>
      <c r="D61" s="221" t="s">
        <v>201</v>
      </c>
      <c r="E61" s="222"/>
      <c r="F61" s="97" t="s">
        <v>324</v>
      </c>
      <c r="G61" s="120"/>
    </row>
    <row r="62" spans="2:8" ht="15.9" customHeight="1" thickBot="1">
      <c r="B62" s="79" t="s">
        <v>166</v>
      </c>
      <c r="C62" s="17" t="s">
        <v>183</v>
      </c>
      <c r="D62" s="178">
        <v>2795712523</v>
      </c>
      <c r="E62" s="88" t="s">
        <v>203</v>
      </c>
      <c r="F62" s="105" t="s">
        <v>324</v>
      </c>
      <c r="G62" s="120"/>
      <c r="H62" s="213"/>
    </row>
    <row r="63" spans="2:8" ht="15.9" customHeight="1" thickTop="1"/>
  </sheetData>
  <mergeCells count="12">
    <mergeCell ref="D53:E53"/>
    <mergeCell ref="D55:E55"/>
    <mergeCell ref="D57:E57"/>
    <mergeCell ref="D59:E59"/>
    <mergeCell ref="D61:E61"/>
    <mergeCell ref="D49:E49"/>
    <mergeCell ref="D35:E35"/>
    <mergeCell ref="D37:E37"/>
    <mergeCell ref="D40:E40"/>
    <mergeCell ref="D43:E43"/>
    <mergeCell ref="D44:E44"/>
    <mergeCell ref="D36:E36"/>
  </mergeCells>
  <dataValidations count="3">
    <dataValidation allowBlank="1" sqref="F49:F62 D41:F41 F43:F45 D38:F39 F5:F36" xr:uid="{00000000-0002-0000-0300-000000000000}"/>
    <dataValidation type="list" allowBlank="1" showInputMessage="1" showErrorMessage="1" errorTitle="Unvalid entry" error="_x000a_Veuillez sélectionner l’une des options suivantes:_x000a__x000a_Oui_x000a_Non_x000a_En partie_x000a_Non applicable" promptTitle="Sélectionner l’une des options:" prompt="_x000a_Oui_x000a_Non_x000a_En partie_x000a_Non applicable" sqref="D35:E35 D49:E49 D53:E55 D43:E44 D57:E59 D61:E61" xr:uid="{00000000-0002-0000-0300-000001000000}">
      <formula1>"Oui,Non,En partie,Non applicable,&lt;sélectionner l'option&gt;"</formula1>
    </dataValidation>
    <dataValidation type="textLength" operator="equal" showInputMessage="1" showErrorMessage="1" errorTitle="Saisie erronée" error="Saisie erronée" promptTitle="Veuillez saisir l’unité" prompt="Saisissez les 3 lettres du code-devise de l’ISO 4217" sqref="E5" xr:uid="{00000000-0002-0000-0300-000002000000}">
      <formula1>3</formula1>
    </dataValidation>
  </dataValidations>
  <hyperlinks>
    <hyperlink ref="D39" r:id="rId1" xr:uid="{00000000-0004-0000-0300-000000000000}"/>
  </hyperlinks>
  <pageMargins left="0.75" right="0.75" top="1" bottom="1" header="0.5" footer="0.5"/>
  <pageSetup paperSize="9" orientation="portrait" horizontalDpi="4294967292" verticalDpi="4294967292"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92D050"/>
  </sheetPr>
  <dimension ref="B1:AO105"/>
  <sheetViews>
    <sheetView tabSelected="1" topLeftCell="B63" zoomScale="55" zoomScaleNormal="55" zoomScalePageLayoutView="75" workbookViewId="0">
      <selection activeCell="B4" sqref="B4"/>
    </sheetView>
  </sheetViews>
  <sheetFormatPr defaultColWidth="10.8984375" defaultRowHeight="15.6"/>
  <cols>
    <col min="1" max="1" width="3.59765625" style="1" customWidth="1"/>
    <col min="2" max="2" width="9.3984375" style="2" customWidth="1"/>
    <col min="3" max="3" width="59.5" style="1" customWidth="1"/>
    <col min="4" max="4" width="33.8984375" style="1" customWidth="1"/>
    <col min="5" max="5" width="3" customWidth="1"/>
    <col min="6" max="6" width="47.8984375" style="1" customWidth="1"/>
    <col min="7" max="7" width="40.8984375" style="1" customWidth="1"/>
    <col min="8" max="8" width="47.59765625" style="1" customWidth="1"/>
    <col min="9" max="9" width="18" style="1" customWidth="1"/>
    <col min="10" max="10" width="20.5" style="175" customWidth="1"/>
    <col min="11" max="11" width="18.8984375" style="175" customWidth="1"/>
    <col min="12" max="12" width="16" style="175" bestFit="1" customWidth="1"/>
    <col min="13" max="13" width="18.69921875" style="175" customWidth="1"/>
    <col min="14" max="14" width="12.69921875" style="175" customWidth="1"/>
    <col min="15" max="15" width="15.19921875" style="175" customWidth="1"/>
    <col min="16" max="16" width="14.19921875" style="175" customWidth="1"/>
    <col min="17" max="17" width="10.59765625" style="175" customWidth="1"/>
    <col min="18" max="18" width="13.8984375" style="175" bestFit="1" customWidth="1"/>
    <col min="19" max="19" width="15.59765625" style="175" customWidth="1"/>
    <col min="20" max="20" width="16.09765625" style="175" customWidth="1"/>
    <col min="21" max="21" width="13.8984375" style="175" bestFit="1" customWidth="1"/>
    <col min="22" max="22" width="11.69921875" style="175" customWidth="1"/>
    <col min="23" max="23" width="15.69921875" style="175" customWidth="1"/>
    <col min="24" max="24" width="14" style="175" customWidth="1"/>
    <col min="25" max="25" width="17.69921875" style="175" customWidth="1"/>
    <col min="26" max="26" width="16.59765625" style="175" customWidth="1"/>
    <col min="27" max="27" width="15.19921875" style="175" customWidth="1"/>
    <col min="28" max="28" width="16" style="175" bestFit="1" customWidth="1"/>
    <col min="29" max="29" width="15.59765625" style="175" customWidth="1"/>
    <col min="30" max="30" width="18.09765625" style="175" customWidth="1"/>
    <col min="31" max="31" width="13.5" style="175" customWidth="1"/>
    <col min="32" max="32" width="13.3984375" style="175" customWidth="1"/>
    <col min="33" max="33" width="15.59765625" style="175" customWidth="1"/>
    <col min="34" max="34" width="16.09765625" style="175" customWidth="1"/>
    <col min="35" max="35" width="19.09765625" style="175" customWidth="1"/>
    <col min="36" max="36" width="23.09765625" style="175" customWidth="1"/>
    <col min="37" max="37" width="29" style="175" bestFit="1" customWidth="1"/>
    <col min="38" max="41" width="16.09765625" style="175" customWidth="1"/>
    <col min="42" max="16384" width="10.8984375" style="1"/>
  </cols>
  <sheetData>
    <row r="1" spans="2:41" ht="15.9" customHeight="1">
      <c r="J1" s="1"/>
      <c r="K1" s="1"/>
      <c r="L1" s="1"/>
      <c r="M1" s="1"/>
      <c r="N1" s="1"/>
      <c r="O1" s="1"/>
      <c r="P1" s="1"/>
      <c r="Q1" s="1"/>
      <c r="R1" s="1"/>
      <c r="S1" s="1"/>
      <c r="T1" s="1"/>
      <c r="U1" s="1"/>
      <c r="V1" s="1"/>
      <c r="W1" s="1"/>
      <c r="X1" s="1"/>
      <c r="Y1" s="1"/>
      <c r="Z1" s="1"/>
      <c r="AA1" s="1"/>
      <c r="AB1" s="1"/>
      <c r="AC1" s="1"/>
      <c r="AD1" s="1"/>
      <c r="AE1" s="1"/>
      <c r="AF1" s="1"/>
      <c r="AG1" s="1"/>
      <c r="AH1" s="1"/>
      <c r="AI1" s="1"/>
      <c r="AJ1" s="1"/>
      <c r="AK1" s="1"/>
      <c r="AL1" s="1"/>
      <c r="AM1" s="1"/>
      <c r="AN1" s="1"/>
      <c r="AO1" s="1"/>
    </row>
    <row r="2" spans="2:41" ht="25.8">
      <c r="B2" s="32" t="s">
        <v>65</v>
      </c>
      <c r="H2" s="107" t="s">
        <v>174</v>
      </c>
      <c r="I2" s="11" t="s">
        <v>98</v>
      </c>
      <c r="J2" s="13"/>
      <c r="K2" s="13"/>
      <c r="L2" s="13"/>
      <c r="M2" s="13"/>
      <c r="N2" s="10"/>
      <c r="O2" s="13"/>
      <c r="P2" s="10"/>
      <c r="Q2" s="13"/>
      <c r="R2" s="13"/>
      <c r="S2" s="13"/>
      <c r="T2" s="13"/>
      <c r="U2" s="13"/>
      <c r="V2" s="13"/>
      <c r="W2" s="13"/>
      <c r="X2" s="13"/>
      <c r="Y2" s="13"/>
      <c r="Z2" s="13"/>
      <c r="AA2" s="13"/>
      <c r="AB2" s="13"/>
      <c r="AC2" s="13"/>
      <c r="AD2" s="10"/>
      <c r="AE2" s="10"/>
      <c r="AF2" s="10"/>
      <c r="AG2" s="10"/>
      <c r="AH2" s="1"/>
      <c r="AI2" s="1"/>
      <c r="AJ2" s="1"/>
      <c r="AK2" s="1"/>
      <c r="AL2" s="1"/>
      <c r="AM2" s="1" t="s">
        <v>2</v>
      </c>
      <c r="AN2" s="1"/>
      <c r="AO2" s="1"/>
    </row>
    <row r="3" spans="2:41">
      <c r="B3" s="73" t="s">
        <v>118</v>
      </c>
      <c r="H3" s="106" t="s">
        <v>213</v>
      </c>
      <c r="I3" s="75" t="s">
        <v>131</v>
      </c>
      <c r="J3" s="1"/>
      <c r="K3" s="1"/>
      <c r="L3" s="1"/>
      <c r="M3" s="1"/>
      <c r="N3" s="1"/>
      <c r="O3" s="1"/>
      <c r="P3" s="1"/>
      <c r="Q3" s="1"/>
      <c r="R3" s="1"/>
      <c r="S3" s="1"/>
      <c r="T3" s="1"/>
      <c r="U3" s="1"/>
      <c r="V3" s="1"/>
      <c r="W3" s="1"/>
      <c r="X3" s="1"/>
      <c r="Y3" s="1"/>
      <c r="Z3" s="1"/>
      <c r="AA3" s="1"/>
      <c r="AB3" s="1"/>
      <c r="AC3" s="1"/>
      <c r="AD3" s="3"/>
      <c r="AE3" s="3"/>
      <c r="AF3" s="3"/>
      <c r="AG3" s="3"/>
      <c r="AH3" s="1"/>
      <c r="AI3" s="1"/>
      <c r="AJ3" s="1"/>
      <c r="AK3" s="1"/>
      <c r="AL3" s="1"/>
      <c r="AM3" s="1"/>
      <c r="AN3" s="1"/>
      <c r="AO3" s="1"/>
    </row>
    <row r="4" spans="2:41" ht="62.4">
      <c r="B4" s="74" t="s">
        <v>117</v>
      </c>
      <c r="H4" s="206" t="s">
        <v>405</v>
      </c>
      <c r="I4" s="12" t="s">
        <v>100</v>
      </c>
      <c r="J4" s="149" t="s">
        <v>428</v>
      </c>
      <c r="K4" s="149" t="s">
        <v>355</v>
      </c>
      <c r="L4" s="149" t="s">
        <v>356</v>
      </c>
      <c r="M4" s="149" t="s">
        <v>429</v>
      </c>
      <c r="N4" s="149" t="s">
        <v>445</v>
      </c>
      <c r="O4" s="149" t="s">
        <v>357</v>
      </c>
      <c r="P4" s="149" t="s">
        <v>358</v>
      </c>
      <c r="Q4" s="149" t="s">
        <v>359</v>
      </c>
      <c r="R4" s="149" t="s">
        <v>360</v>
      </c>
      <c r="S4" s="149" t="s">
        <v>214</v>
      </c>
      <c r="T4" s="149" t="s">
        <v>361</v>
      </c>
      <c r="U4" s="149" t="s">
        <v>362</v>
      </c>
      <c r="V4" s="149" t="s">
        <v>363</v>
      </c>
      <c r="W4" s="149" t="s">
        <v>446</v>
      </c>
      <c r="X4" s="149" t="s">
        <v>364</v>
      </c>
      <c r="Y4" s="149" t="s">
        <v>365</v>
      </c>
      <c r="Z4" s="149" t="s">
        <v>366</v>
      </c>
      <c r="AA4" s="149" t="s">
        <v>215</v>
      </c>
      <c r="AB4" s="149" t="s">
        <v>367</v>
      </c>
      <c r="AC4" s="149" t="s">
        <v>426</v>
      </c>
      <c r="AD4" s="149" t="s">
        <v>368</v>
      </c>
      <c r="AE4" s="149" t="s">
        <v>369</v>
      </c>
      <c r="AF4" s="149" t="s">
        <v>370</v>
      </c>
      <c r="AG4" s="149" t="s">
        <v>371</v>
      </c>
      <c r="AH4" s="149" t="s">
        <v>372</v>
      </c>
      <c r="AI4" s="149" t="s">
        <v>427</v>
      </c>
      <c r="AJ4" s="149" t="s">
        <v>373</v>
      </c>
      <c r="AK4" s="149" t="s">
        <v>425</v>
      </c>
      <c r="AL4" s="149" t="s">
        <v>441</v>
      </c>
      <c r="AM4" s="149" t="s">
        <v>442</v>
      </c>
      <c r="AN4" s="149" t="s">
        <v>272</v>
      </c>
      <c r="AO4" s="149" t="s">
        <v>374</v>
      </c>
    </row>
    <row r="5" spans="2:41" ht="31.2">
      <c r="B5" s="74"/>
      <c r="H5" s="207" t="s">
        <v>439</v>
      </c>
      <c r="I5" s="150" t="s">
        <v>101</v>
      </c>
      <c r="J5" s="149" t="s">
        <v>308</v>
      </c>
      <c r="K5" s="149" t="s">
        <v>307</v>
      </c>
      <c r="L5" s="149" t="s">
        <v>317</v>
      </c>
      <c r="M5" s="149" t="s">
        <v>315</v>
      </c>
      <c r="N5" s="149" t="s">
        <v>264</v>
      </c>
      <c r="O5" s="149" t="s">
        <v>264</v>
      </c>
      <c r="P5" s="149" t="s">
        <v>318</v>
      </c>
      <c r="Q5" s="149" t="s">
        <v>312</v>
      </c>
      <c r="R5" s="149" t="s">
        <v>264</v>
      </c>
      <c r="S5" s="149" t="s">
        <v>309</v>
      </c>
      <c r="T5" s="149" t="s">
        <v>310</v>
      </c>
      <c r="U5" s="149" t="s">
        <v>313</v>
      </c>
      <c r="V5" s="149" t="s">
        <v>311</v>
      </c>
      <c r="W5" s="149" t="s">
        <v>264</v>
      </c>
      <c r="X5" s="149" t="s">
        <v>316</v>
      </c>
      <c r="Y5" s="149" t="s">
        <v>292</v>
      </c>
      <c r="Z5" s="149" t="s">
        <v>293</v>
      </c>
      <c r="AA5" s="149" t="s">
        <v>294</v>
      </c>
      <c r="AB5" s="149" t="s">
        <v>295</v>
      </c>
      <c r="AC5" s="149" t="s">
        <v>296</v>
      </c>
      <c r="AD5" s="149" t="s">
        <v>297</v>
      </c>
      <c r="AE5" s="149" t="s">
        <v>298</v>
      </c>
      <c r="AF5" s="149" t="s">
        <v>299</v>
      </c>
      <c r="AG5" s="149" t="s">
        <v>300</v>
      </c>
      <c r="AH5" s="149" t="s">
        <v>301</v>
      </c>
      <c r="AI5" s="149" t="s">
        <v>302</v>
      </c>
      <c r="AJ5" s="149" t="s">
        <v>314</v>
      </c>
      <c r="AK5" s="149" t="s">
        <v>304</v>
      </c>
      <c r="AL5" s="149" t="s">
        <v>305</v>
      </c>
      <c r="AM5" s="149" t="s">
        <v>306</v>
      </c>
      <c r="AN5" s="149" t="s">
        <v>303</v>
      </c>
      <c r="AO5" s="149" t="s">
        <v>264</v>
      </c>
    </row>
    <row r="6" spans="2:41" ht="31.2">
      <c r="B6" s="74"/>
      <c r="H6" s="207" t="s">
        <v>440</v>
      </c>
      <c r="I6" s="150" t="s">
        <v>404</v>
      </c>
      <c r="J6" s="209" t="s">
        <v>412</v>
      </c>
      <c r="K6" s="209" t="s">
        <v>412</v>
      </c>
      <c r="L6" s="209" t="s">
        <v>412</v>
      </c>
      <c r="M6" s="209" t="s">
        <v>412</v>
      </c>
      <c r="N6" s="209" t="s">
        <v>412</v>
      </c>
      <c r="O6" s="209" t="s">
        <v>412</v>
      </c>
      <c r="P6" s="209" t="s">
        <v>412</v>
      </c>
      <c r="Q6" s="209" t="s">
        <v>412</v>
      </c>
      <c r="R6" s="209" t="s">
        <v>412</v>
      </c>
      <c r="S6" s="209" t="s">
        <v>412</v>
      </c>
      <c r="T6" s="209" t="s">
        <v>412</v>
      </c>
      <c r="U6" s="209" t="s">
        <v>412</v>
      </c>
      <c r="V6" s="209" t="s">
        <v>412</v>
      </c>
      <c r="W6" s="209" t="s">
        <v>412</v>
      </c>
      <c r="X6" s="209" t="s">
        <v>412</v>
      </c>
      <c r="Y6" s="209" t="s">
        <v>413</v>
      </c>
      <c r="Z6" s="209" t="s">
        <v>413</v>
      </c>
      <c r="AA6" s="209" t="s">
        <v>413</v>
      </c>
      <c r="AB6" s="209" t="s">
        <v>413</v>
      </c>
      <c r="AC6" s="209" t="s">
        <v>413</v>
      </c>
      <c r="AD6" s="209" t="s">
        <v>413</v>
      </c>
      <c r="AE6" s="209" t="s">
        <v>50</v>
      </c>
      <c r="AF6" s="209" t="s">
        <v>413</v>
      </c>
      <c r="AG6" s="209" t="s">
        <v>413</v>
      </c>
      <c r="AH6" s="209" t="s">
        <v>413</v>
      </c>
      <c r="AI6" s="209" t="s">
        <v>413</v>
      </c>
      <c r="AJ6" s="209" t="s">
        <v>413</v>
      </c>
      <c r="AK6" s="209" t="s">
        <v>413</v>
      </c>
      <c r="AL6" s="209" t="s">
        <v>413</v>
      </c>
      <c r="AM6" s="209" t="s">
        <v>413</v>
      </c>
      <c r="AN6" s="209" t="s">
        <v>413</v>
      </c>
      <c r="AO6" s="209" t="s">
        <v>50</v>
      </c>
    </row>
    <row r="7" spans="2:41" ht="18">
      <c r="H7" s="217" t="s">
        <v>437</v>
      </c>
      <c r="I7" s="7" t="s">
        <v>99</v>
      </c>
      <c r="J7" s="156" t="s">
        <v>244</v>
      </c>
      <c r="K7" s="156" t="s">
        <v>244</v>
      </c>
      <c r="L7" s="156" t="s">
        <v>244</v>
      </c>
      <c r="M7" s="156" t="s">
        <v>244</v>
      </c>
      <c r="N7" s="156" t="s">
        <v>244</v>
      </c>
      <c r="O7" s="156" t="s">
        <v>244</v>
      </c>
      <c r="P7" s="156" t="s">
        <v>244</v>
      </c>
      <c r="Q7" s="156" t="s">
        <v>244</v>
      </c>
      <c r="R7" s="156" t="s">
        <v>244</v>
      </c>
      <c r="S7" s="156" t="s">
        <v>244</v>
      </c>
      <c r="T7" s="156" t="s">
        <v>244</v>
      </c>
      <c r="U7" s="156" t="s">
        <v>244</v>
      </c>
      <c r="V7" s="156" t="s">
        <v>244</v>
      </c>
      <c r="W7" s="156" t="s">
        <v>244</v>
      </c>
      <c r="X7" s="156" t="s">
        <v>244</v>
      </c>
      <c r="Y7" s="157" t="s">
        <v>319</v>
      </c>
      <c r="Z7" s="157" t="s">
        <v>319</v>
      </c>
      <c r="AA7" s="157" t="s">
        <v>319</v>
      </c>
      <c r="AB7" s="157" t="s">
        <v>319</v>
      </c>
      <c r="AC7" s="157" t="s">
        <v>320</v>
      </c>
      <c r="AD7" s="157" t="s">
        <v>319</v>
      </c>
      <c r="AE7" s="157" t="s">
        <v>322</v>
      </c>
      <c r="AF7" s="157" t="s">
        <v>319</v>
      </c>
      <c r="AG7" s="157" t="s">
        <v>319</v>
      </c>
      <c r="AH7" s="157" t="s">
        <v>319</v>
      </c>
      <c r="AI7" s="157" t="s">
        <v>323</v>
      </c>
      <c r="AJ7" s="157" t="s">
        <v>320</v>
      </c>
      <c r="AK7" s="157" t="s">
        <v>321</v>
      </c>
      <c r="AL7" s="157" t="s">
        <v>321</v>
      </c>
      <c r="AM7" s="157" t="s">
        <v>321</v>
      </c>
      <c r="AN7" s="157" t="s">
        <v>319</v>
      </c>
      <c r="AO7" s="157" t="s">
        <v>375</v>
      </c>
    </row>
    <row r="8" spans="2:41" ht="21">
      <c r="B8" s="236" t="s">
        <v>66</v>
      </c>
      <c r="C8" s="237"/>
      <c r="D8" s="238"/>
      <c r="F8" s="239" t="s">
        <v>198</v>
      </c>
      <c r="G8" s="237"/>
      <c r="H8" s="238"/>
      <c r="I8" s="240" t="s">
        <v>178</v>
      </c>
      <c r="J8" s="237"/>
      <c r="K8" s="237"/>
      <c r="L8" s="237"/>
      <c r="M8" s="237"/>
      <c r="N8" s="237"/>
      <c r="O8" s="237"/>
      <c r="P8" s="237"/>
      <c r="Q8" s="237"/>
      <c r="R8" s="237"/>
      <c r="S8" s="237"/>
      <c r="T8" s="237"/>
      <c r="U8" s="237"/>
      <c r="V8" s="237"/>
      <c r="W8" s="237"/>
      <c r="X8" s="237"/>
      <c r="Y8" s="237"/>
      <c r="Z8" s="237"/>
      <c r="AA8" s="237"/>
      <c r="AB8" s="237"/>
      <c r="AC8" s="237"/>
      <c r="AD8" s="237"/>
      <c r="AE8" s="237"/>
      <c r="AF8" s="1"/>
      <c r="AG8" s="9"/>
      <c r="AH8" s="1"/>
      <c r="AI8" s="1"/>
      <c r="AJ8" s="1"/>
      <c r="AK8" s="1"/>
      <c r="AL8" s="1"/>
      <c r="AM8" s="1"/>
      <c r="AN8" s="1"/>
      <c r="AO8" s="1"/>
    </row>
    <row r="9" spans="2:41" ht="62.25" customHeight="1">
      <c r="B9" s="241" t="s">
        <v>199</v>
      </c>
      <c r="C9" s="242"/>
      <c r="D9" s="243"/>
      <c r="E9" s="190"/>
      <c r="F9" s="241" t="s">
        <v>176</v>
      </c>
      <c r="G9" s="242"/>
      <c r="H9" s="243"/>
      <c r="I9" s="244" t="s">
        <v>102</v>
      </c>
      <c r="J9" s="245"/>
      <c r="K9" s="245"/>
      <c r="L9" s="245"/>
      <c r="M9" s="245"/>
      <c r="N9" s="245"/>
      <c r="O9" s="245"/>
      <c r="P9" s="245"/>
      <c r="Q9" s="245"/>
      <c r="R9" s="245"/>
      <c r="S9" s="245"/>
      <c r="T9" s="245"/>
      <c r="U9" s="245"/>
      <c r="V9" s="245"/>
      <c r="W9" s="245"/>
      <c r="X9" s="245"/>
      <c r="Y9" s="245"/>
      <c r="Z9" s="245"/>
      <c r="AA9" s="245"/>
      <c r="AB9" s="245"/>
      <c r="AC9" s="245"/>
      <c r="AD9" s="245"/>
      <c r="AE9" s="245"/>
      <c r="AF9" s="76"/>
      <c r="AG9" s="9"/>
      <c r="AH9" s="1"/>
      <c r="AI9" s="1"/>
      <c r="AJ9" s="1"/>
      <c r="AK9" s="1"/>
      <c r="AL9" s="1"/>
      <c r="AM9" s="1"/>
      <c r="AN9" s="1"/>
      <c r="AO9" s="1"/>
    </row>
    <row r="10" spans="2:41" ht="31.2">
      <c r="B10" s="56" t="s">
        <v>119</v>
      </c>
      <c r="C10" s="4"/>
      <c r="D10" s="57" t="s">
        <v>122</v>
      </c>
      <c r="F10" s="151" t="s">
        <v>97</v>
      </c>
      <c r="G10" s="109" t="s">
        <v>186</v>
      </c>
      <c r="H10" s="112" t="s">
        <v>175</v>
      </c>
      <c r="I10" s="59" t="s">
        <v>103</v>
      </c>
      <c r="J10" s="58">
        <f t="shared" ref="J10:AO10" si="0">SUM(J12:J77)</f>
        <v>78410813601</v>
      </c>
      <c r="K10" s="58">
        <f t="shared" si="0"/>
        <v>64443903708</v>
      </c>
      <c r="L10" s="58">
        <f t="shared" si="0"/>
        <v>4541135169</v>
      </c>
      <c r="M10" s="58">
        <f t="shared" si="0"/>
        <v>40000000</v>
      </c>
      <c r="N10" s="58">
        <f t="shared" si="0"/>
        <v>0</v>
      </c>
      <c r="O10" s="58">
        <f t="shared" si="0"/>
        <v>0</v>
      </c>
      <c r="P10" s="58">
        <f t="shared" si="0"/>
        <v>4968774582</v>
      </c>
      <c r="Q10" s="58">
        <f t="shared" si="0"/>
        <v>1662999765</v>
      </c>
      <c r="R10" s="58">
        <f t="shared" si="0"/>
        <v>711321600</v>
      </c>
      <c r="S10" s="58">
        <f t="shared" si="0"/>
        <v>1901071744</v>
      </c>
      <c r="T10" s="58">
        <f t="shared" si="0"/>
        <v>33123204</v>
      </c>
      <c r="U10" s="58">
        <f t="shared" si="0"/>
        <v>0</v>
      </c>
      <c r="V10" s="58">
        <f t="shared" si="0"/>
        <v>110589255</v>
      </c>
      <c r="W10" s="58">
        <f t="shared" si="0"/>
        <v>266745600</v>
      </c>
      <c r="X10" s="58">
        <f t="shared" si="0"/>
        <v>0</v>
      </c>
      <c r="Y10" s="58">
        <f t="shared" si="0"/>
        <v>9786491700</v>
      </c>
      <c r="Z10" s="58">
        <f t="shared" si="0"/>
        <v>9645378428</v>
      </c>
      <c r="AA10" s="58">
        <f t="shared" si="0"/>
        <v>7170935984</v>
      </c>
      <c r="AB10" s="58">
        <f t="shared" si="0"/>
        <v>1977769264</v>
      </c>
      <c r="AC10" s="58">
        <f t="shared" si="0"/>
        <v>77373894</v>
      </c>
      <c r="AD10" s="58">
        <f t="shared" si="0"/>
        <v>196517369</v>
      </c>
      <c r="AE10" s="58">
        <f t="shared" si="0"/>
        <v>6465904</v>
      </c>
      <c r="AF10" s="58">
        <f t="shared" si="0"/>
        <v>282285309</v>
      </c>
      <c r="AG10" s="58">
        <f t="shared" si="0"/>
        <v>51647761</v>
      </c>
      <c r="AH10" s="58">
        <f t="shared" si="0"/>
        <v>21984330</v>
      </c>
      <c r="AI10" s="58">
        <f t="shared" si="0"/>
        <v>31108012</v>
      </c>
      <c r="AJ10" s="58">
        <f t="shared" si="0"/>
        <v>320370872</v>
      </c>
      <c r="AK10" s="58">
        <f t="shared" si="0"/>
        <v>1512198454</v>
      </c>
      <c r="AL10" s="58">
        <f t="shared" si="0"/>
        <v>198056865</v>
      </c>
      <c r="AM10" s="58">
        <f t="shared" si="0"/>
        <v>6787345</v>
      </c>
      <c r="AN10" s="58">
        <f t="shared" si="0"/>
        <v>2152027964</v>
      </c>
      <c r="AO10" s="58">
        <f t="shared" si="0"/>
        <v>720000</v>
      </c>
    </row>
    <row r="11" spans="2:41">
      <c r="B11" s="66" t="s">
        <v>3</v>
      </c>
      <c r="C11" s="67" t="s">
        <v>67</v>
      </c>
      <c r="D11" s="6"/>
      <c r="F11" s="61"/>
      <c r="G11" s="111"/>
      <c r="H11" s="110"/>
      <c r="I11" s="60">
        <f t="shared" ref="I11:I24" si="1">SUM(J11:AO11)</f>
        <v>0</v>
      </c>
      <c r="J11" s="1"/>
      <c r="K11" s="1"/>
      <c r="L11" s="1"/>
      <c r="M11" s="1"/>
      <c r="N11" s="1"/>
      <c r="O11" s="1"/>
      <c r="P11" s="1"/>
      <c r="Q11" s="1"/>
      <c r="R11" s="1"/>
      <c r="S11" s="1"/>
      <c r="T11" s="1"/>
      <c r="U11" s="1"/>
      <c r="V11" s="1"/>
      <c r="W11" s="1"/>
      <c r="X11" s="1"/>
      <c r="Y11" s="1"/>
      <c r="Z11" s="1"/>
      <c r="AA11" s="1"/>
      <c r="AB11" s="1"/>
      <c r="AC11" s="1"/>
      <c r="AD11" s="1"/>
      <c r="AE11" s="1"/>
      <c r="AF11" s="1"/>
      <c r="AG11" s="1"/>
      <c r="AH11" s="1"/>
      <c r="AI11" s="1"/>
      <c r="AJ11" s="1"/>
      <c r="AK11" s="1"/>
      <c r="AL11" s="1"/>
      <c r="AM11" s="1"/>
      <c r="AN11" s="1"/>
      <c r="AO11" s="1"/>
    </row>
    <row r="12" spans="2:41">
      <c r="B12" s="68" t="s">
        <v>4</v>
      </c>
      <c r="C12" s="69" t="s">
        <v>120</v>
      </c>
      <c r="D12" s="5"/>
      <c r="F12" s="61"/>
      <c r="G12" s="111"/>
      <c r="H12" s="5"/>
      <c r="I12" s="60">
        <f t="shared" si="1"/>
        <v>0</v>
      </c>
      <c r="J12" s="1"/>
      <c r="K12" s="1"/>
      <c r="L12" s="1"/>
      <c r="M12" s="1"/>
      <c r="N12" s="1"/>
      <c r="O12" s="1"/>
      <c r="P12" s="1"/>
      <c r="Q12" s="1"/>
      <c r="R12" s="1"/>
      <c r="S12" s="1"/>
      <c r="T12" s="1"/>
      <c r="U12" s="1"/>
      <c r="V12" s="1"/>
      <c r="W12" s="1"/>
      <c r="X12" s="1"/>
      <c r="Y12" s="1"/>
      <c r="Z12" s="1"/>
      <c r="AA12" s="1"/>
      <c r="AB12" s="1"/>
      <c r="AC12" s="1"/>
      <c r="AD12" s="1"/>
      <c r="AE12" s="1"/>
      <c r="AF12" s="1"/>
      <c r="AG12" s="1"/>
      <c r="AH12" s="1"/>
      <c r="AI12" s="1"/>
      <c r="AJ12" s="1"/>
      <c r="AK12" s="1"/>
      <c r="AL12" s="1"/>
      <c r="AM12" s="1"/>
      <c r="AN12" s="1"/>
      <c r="AO12" s="1"/>
    </row>
    <row r="13" spans="2:41" ht="31.2">
      <c r="B13" s="64" t="s">
        <v>5</v>
      </c>
      <c r="C13" s="54" t="s">
        <v>121</v>
      </c>
      <c r="D13" s="47" t="s">
        <v>265</v>
      </c>
      <c r="E13" s="191"/>
      <c r="F13" s="61" t="s">
        <v>217</v>
      </c>
      <c r="G13" s="111" t="s">
        <v>249</v>
      </c>
      <c r="H13" s="130">
        <f>+I13+13110402</f>
        <v>6211687540</v>
      </c>
      <c r="I13" s="60">
        <f t="shared" si="1"/>
        <v>6198577138</v>
      </c>
      <c r="J13" s="195">
        <v>35000000</v>
      </c>
      <c r="K13" s="195">
        <v>0</v>
      </c>
      <c r="L13" s="195">
        <v>0</v>
      </c>
      <c r="M13" s="195">
        <v>40000000</v>
      </c>
      <c r="N13" s="195">
        <v>0</v>
      </c>
      <c r="O13" s="195">
        <v>0</v>
      </c>
      <c r="P13" s="195">
        <v>0</v>
      </c>
      <c r="Q13" s="195">
        <v>0</v>
      </c>
      <c r="R13" s="195">
        <v>0</v>
      </c>
      <c r="S13" s="195">
        <v>0</v>
      </c>
      <c r="T13" s="195">
        <v>0</v>
      </c>
      <c r="U13" s="195">
        <v>0</v>
      </c>
      <c r="V13" s="195">
        <v>0</v>
      </c>
      <c r="W13" s="195">
        <v>0</v>
      </c>
      <c r="X13" s="195">
        <v>0</v>
      </c>
      <c r="Y13" s="196">
        <v>5286840250</v>
      </c>
      <c r="Z13" s="196">
        <v>0</v>
      </c>
      <c r="AA13" s="196">
        <v>0</v>
      </c>
      <c r="AB13" s="196">
        <v>35000000</v>
      </c>
      <c r="AC13" s="196">
        <v>0</v>
      </c>
      <c r="AD13" s="196">
        <v>0</v>
      </c>
      <c r="AE13" s="196">
        <v>0</v>
      </c>
      <c r="AF13" s="196">
        <v>0</v>
      </c>
      <c r="AG13" s="196">
        <v>0</v>
      </c>
      <c r="AH13" s="196">
        <v>0</v>
      </c>
      <c r="AI13" s="196">
        <v>3000000</v>
      </c>
      <c r="AJ13" s="196">
        <v>0</v>
      </c>
      <c r="AK13" s="196">
        <v>698736888</v>
      </c>
      <c r="AL13" s="196">
        <v>100000000</v>
      </c>
      <c r="AM13" s="196">
        <v>0</v>
      </c>
      <c r="AN13" s="196">
        <v>0</v>
      </c>
      <c r="AO13" s="196">
        <v>0</v>
      </c>
    </row>
    <row r="14" spans="2:41">
      <c r="B14" s="64" t="s">
        <v>5</v>
      </c>
      <c r="C14" s="54" t="s">
        <v>121</v>
      </c>
      <c r="D14" s="47" t="s">
        <v>231</v>
      </c>
      <c r="E14" s="191"/>
      <c r="F14" s="61" t="s">
        <v>219</v>
      </c>
      <c r="G14" s="111" t="s">
        <v>249</v>
      </c>
      <c r="H14" s="130">
        <f t="shared" ref="H14:H18" si="2">+I14</f>
        <v>2824735100</v>
      </c>
      <c r="I14" s="60">
        <f t="shared" si="1"/>
        <v>2824735100</v>
      </c>
      <c r="J14" s="195">
        <v>21103221</v>
      </c>
      <c r="K14" s="195">
        <v>0</v>
      </c>
      <c r="L14" s="195">
        <v>0</v>
      </c>
      <c r="M14" s="195">
        <v>0</v>
      </c>
      <c r="N14" s="195">
        <v>0</v>
      </c>
      <c r="O14" s="195">
        <v>0</v>
      </c>
      <c r="P14" s="195">
        <v>0</v>
      </c>
      <c r="Q14" s="195">
        <v>0</v>
      </c>
      <c r="R14" s="195">
        <v>0</v>
      </c>
      <c r="S14" s="195">
        <v>3618529</v>
      </c>
      <c r="T14" s="195">
        <v>0</v>
      </c>
      <c r="U14" s="195">
        <v>0</v>
      </c>
      <c r="V14" s="195">
        <v>0</v>
      </c>
      <c r="W14" s="195">
        <v>0</v>
      </c>
      <c r="X14" s="195">
        <v>0</v>
      </c>
      <c r="Y14" s="196">
        <v>307905869</v>
      </c>
      <c r="Z14" s="196">
        <v>1510913364</v>
      </c>
      <c r="AA14" s="196">
        <v>901800000</v>
      </c>
      <c r="AB14" s="196">
        <v>0</v>
      </c>
      <c r="AC14" s="196">
        <v>10394117</v>
      </c>
      <c r="AD14" s="196">
        <v>0</v>
      </c>
      <c r="AE14" s="196">
        <v>0</v>
      </c>
      <c r="AF14" s="196">
        <v>0</v>
      </c>
      <c r="AG14" s="196">
        <v>0</v>
      </c>
      <c r="AH14" s="196">
        <v>0</v>
      </c>
      <c r="AI14" s="196">
        <v>0</v>
      </c>
      <c r="AJ14" s="196">
        <v>0</v>
      </c>
      <c r="AK14" s="196">
        <v>69000000</v>
      </c>
      <c r="AL14" s="196">
        <v>0</v>
      </c>
      <c r="AM14" s="196">
        <v>0</v>
      </c>
      <c r="AN14" s="196">
        <v>0</v>
      </c>
      <c r="AO14" s="196">
        <v>0</v>
      </c>
    </row>
    <row r="15" spans="2:41">
      <c r="B15" s="64" t="s">
        <v>5</v>
      </c>
      <c r="C15" s="54" t="s">
        <v>121</v>
      </c>
      <c r="D15" s="47" t="s">
        <v>231</v>
      </c>
      <c r="E15" s="191"/>
      <c r="F15" s="154" t="s">
        <v>269</v>
      </c>
      <c r="G15" s="111" t="s">
        <v>249</v>
      </c>
      <c r="H15" s="130">
        <f t="shared" si="2"/>
        <v>241615190</v>
      </c>
      <c r="I15" s="60">
        <f t="shared" si="1"/>
        <v>241615190</v>
      </c>
      <c r="J15" s="195">
        <v>0</v>
      </c>
      <c r="K15" s="195">
        <v>0</v>
      </c>
      <c r="L15" s="195">
        <v>3939197</v>
      </c>
      <c r="M15" s="195">
        <v>0</v>
      </c>
      <c r="N15" s="195">
        <v>0</v>
      </c>
      <c r="O15" s="195">
        <v>0</v>
      </c>
      <c r="P15" s="195">
        <v>413509</v>
      </c>
      <c r="Q15" s="195">
        <v>4002541</v>
      </c>
      <c r="R15" s="195">
        <v>0</v>
      </c>
      <c r="S15" s="195">
        <v>0</v>
      </c>
      <c r="T15" s="195">
        <v>0</v>
      </c>
      <c r="U15" s="195">
        <v>0</v>
      </c>
      <c r="V15" s="195">
        <v>0</v>
      </c>
      <c r="W15" s="195">
        <v>0</v>
      </c>
      <c r="X15" s="195">
        <v>0</v>
      </c>
      <c r="Y15" s="196">
        <v>7795980</v>
      </c>
      <c r="Z15" s="196">
        <v>0</v>
      </c>
      <c r="AA15" s="196">
        <v>2708614</v>
      </c>
      <c r="AB15" s="196">
        <v>6975000</v>
      </c>
      <c r="AC15" s="196">
        <v>505702</v>
      </c>
      <c r="AD15" s="196">
        <v>244297</v>
      </c>
      <c r="AE15" s="196">
        <v>0</v>
      </c>
      <c r="AF15" s="196">
        <v>166938125</v>
      </c>
      <c r="AG15" s="196">
        <v>44027353</v>
      </c>
      <c r="AH15" s="196">
        <v>1313297</v>
      </c>
      <c r="AI15" s="196">
        <v>0</v>
      </c>
      <c r="AJ15" s="196">
        <v>2228000</v>
      </c>
      <c r="AK15" s="196">
        <v>523575</v>
      </c>
      <c r="AL15" s="196">
        <v>0</v>
      </c>
      <c r="AM15" s="196">
        <v>0</v>
      </c>
      <c r="AN15" s="196">
        <v>0</v>
      </c>
      <c r="AO15" s="196">
        <v>0</v>
      </c>
    </row>
    <row r="16" spans="2:41">
      <c r="B16" s="64" t="s">
        <v>5</v>
      </c>
      <c r="C16" s="54" t="s">
        <v>121</v>
      </c>
      <c r="D16" s="47" t="s">
        <v>231</v>
      </c>
      <c r="E16" s="191"/>
      <c r="F16" s="61" t="s">
        <v>223</v>
      </c>
      <c r="G16" s="111" t="s">
        <v>249</v>
      </c>
      <c r="H16" s="130">
        <f t="shared" si="2"/>
        <v>221736478</v>
      </c>
      <c r="I16" s="60">
        <f t="shared" si="1"/>
        <v>221736478</v>
      </c>
      <c r="J16" s="195">
        <v>11913650</v>
      </c>
      <c r="K16" s="195">
        <v>0</v>
      </c>
      <c r="L16" s="195">
        <v>6988464</v>
      </c>
      <c r="M16" s="195">
        <v>0</v>
      </c>
      <c r="N16" s="195">
        <v>0</v>
      </c>
      <c r="O16" s="195">
        <v>0</v>
      </c>
      <c r="P16" s="195">
        <v>289898</v>
      </c>
      <c r="Q16" s="195">
        <v>0</v>
      </c>
      <c r="R16" s="195">
        <v>0</v>
      </c>
      <c r="S16" s="195">
        <v>595615</v>
      </c>
      <c r="T16" s="195">
        <v>0</v>
      </c>
      <c r="U16" s="195">
        <v>0</v>
      </c>
      <c r="V16" s="195">
        <v>0</v>
      </c>
      <c r="W16" s="195">
        <v>0</v>
      </c>
      <c r="X16" s="195">
        <v>0</v>
      </c>
      <c r="Y16" s="196">
        <v>39129846</v>
      </c>
      <c r="Z16" s="196">
        <v>16738234</v>
      </c>
      <c r="AA16" s="196">
        <v>23676256</v>
      </c>
      <c r="AB16" s="196">
        <v>29848988</v>
      </c>
      <c r="AC16" s="196">
        <v>2226697</v>
      </c>
      <c r="AD16" s="196">
        <v>0</v>
      </c>
      <c r="AE16" s="196">
        <v>0</v>
      </c>
      <c r="AF16" s="196">
        <v>4320525</v>
      </c>
      <c r="AG16" s="196">
        <v>1457331</v>
      </c>
      <c r="AH16" s="196">
        <v>795133</v>
      </c>
      <c r="AI16" s="196">
        <v>4320525</v>
      </c>
      <c r="AJ16" s="196">
        <v>4320525</v>
      </c>
      <c r="AK16" s="196">
        <v>70427467</v>
      </c>
      <c r="AL16" s="196">
        <v>4320525</v>
      </c>
      <c r="AM16" s="196">
        <v>0</v>
      </c>
      <c r="AN16" s="196">
        <v>366799</v>
      </c>
      <c r="AO16" s="196">
        <v>0</v>
      </c>
    </row>
    <row r="17" spans="2:41">
      <c r="B17" s="64" t="s">
        <v>5</v>
      </c>
      <c r="C17" s="54" t="s">
        <v>121</v>
      </c>
      <c r="D17" s="47" t="s">
        <v>265</v>
      </c>
      <c r="E17" s="191"/>
      <c r="F17" s="61" t="s">
        <v>376</v>
      </c>
      <c r="G17" s="111" t="s">
        <v>249</v>
      </c>
      <c r="H17" s="130">
        <f>+I17+166924</f>
        <v>690389307</v>
      </c>
      <c r="I17" s="60">
        <f t="shared" si="1"/>
        <v>690222383</v>
      </c>
      <c r="J17" s="195">
        <v>136063261</v>
      </c>
      <c r="K17" s="195">
        <v>0</v>
      </c>
      <c r="L17" s="195">
        <v>0</v>
      </c>
      <c r="M17" s="195">
        <v>0</v>
      </c>
      <c r="N17" s="195">
        <v>0</v>
      </c>
      <c r="O17" s="195">
        <v>0</v>
      </c>
      <c r="P17" s="195">
        <v>0</v>
      </c>
      <c r="Q17" s="195">
        <v>0</v>
      </c>
      <c r="R17" s="195">
        <v>0</v>
      </c>
      <c r="S17" s="195">
        <v>0</v>
      </c>
      <c r="T17" s="195">
        <v>0</v>
      </c>
      <c r="U17" s="195">
        <v>0</v>
      </c>
      <c r="V17" s="195">
        <v>0</v>
      </c>
      <c r="W17" s="195">
        <v>0</v>
      </c>
      <c r="X17" s="195">
        <v>0</v>
      </c>
      <c r="Y17" s="196">
        <v>4797084</v>
      </c>
      <c r="Z17" s="196">
        <v>0</v>
      </c>
      <c r="AA17" s="196">
        <v>0</v>
      </c>
      <c r="AB17" s="196">
        <v>0</v>
      </c>
      <c r="AC17" s="196">
        <v>10139997</v>
      </c>
      <c r="AD17" s="196">
        <v>0</v>
      </c>
      <c r="AE17" s="196">
        <v>0</v>
      </c>
      <c r="AF17" s="196">
        <v>0</v>
      </c>
      <c r="AG17" s="196">
        <v>0</v>
      </c>
      <c r="AH17" s="196">
        <v>0</v>
      </c>
      <c r="AI17" s="196">
        <v>0</v>
      </c>
      <c r="AJ17" s="196">
        <v>0</v>
      </c>
      <c r="AK17" s="196">
        <v>539222041</v>
      </c>
      <c r="AL17" s="196">
        <v>0</v>
      </c>
      <c r="AM17" s="196">
        <v>0</v>
      </c>
      <c r="AN17" s="196">
        <v>0</v>
      </c>
      <c r="AO17" s="196">
        <v>0</v>
      </c>
    </row>
    <row r="18" spans="2:41">
      <c r="B18" s="64" t="s">
        <v>5</v>
      </c>
      <c r="C18" s="54" t="s">
        <v>121</v>
      </c>
      <c r="D18" s="47" t="s">
        <v>231</v>
      </c>
      <c r="E18" s="191"/>
      <c r="F18" s="61" t="s">
        <v>245</v>
      </c>
      <c r="G18" s="111" t="s">
        <v>249</v>
      </c>
      <c r="H18" s="130">
        <f t="shared" si="2"/>
        <v>75353382</v>
      </c>
      <c r="I18" s="60">
        <f t="shared" si="1"/>
        <v>75353382</v>
      </c>
      <c r="J18" s="195">
        <v>0</v>
      </c>
      <c r="K18" s="195">
        <v>0</v>
      </c>
      <c r="L18" s="195">
        <v>0</v>
      </c>
      <c r="M18" s="195">
        <v>0</v>
      </c>
      <c r="N18" s="195">
        <v>0</v>
      </c>
      <c r="O18" s="195">
        <v>0</v>
      </c>
      <c r="P18" s="195">
        <v>0</v>
      </c>
      <c r="Q18" s="195">
        <v>0</v>
      </c>
      <c r="R18" s="195">
        <v>0</v>
      </c>
      <c r="S18" s="195">
        <v>0</v>
      </c>
      <c r="T18" s="195">
        <v>0</v>
      </c>
      <c r="U18" s="195">
        <v>0</v>
      </c>
      <c r="V18" s="195">
        <v>0</v>
      </c>
      <c r="W18" s="195">
        <v>0</v>
      </c>
      <c r="X18" s="195">
        <v>0</v>
      </c>
      <c r="Y18" s="196">
        <v>0</v>
      </c>
      <c r="Z18" s="196">
        <v>0</v>
      </c>
      <c r="AA18" s="196">
        <v>0</v>
      </c>
      <c r="AB18" s="196">
        <v>0</v>
      </c>
      <c r="AC18" s="196">
        <v>0</v>
      </c>
      <c r="AD18" s="196">
        <v>0</v>
      </c>
      <c r="AE18" s="196">
        <v>0</v>
      </c>
      <c r="AF18" s="196">
        <v>75353382</v>
      </c>
      <c r="AG18" s="196">
        <v>0</v>
      </c>
      <c r="AH18" s="196">
        <v>0</v>
      </c>
      <c r="AI18" s="196">
        <v>0</v>
      </c>
      <c r="AJ18" s="196">
        <v>0</v>
      </c>
      <c r="AK18" s="196">
        <v>0</v>
      </c>
      <c r="AL18" s="196">
        <v>0</v>
      </c>
      <c r="AM18" s="196">
        <v>0</v>
      </c>
      <c r="AN18" s="196">
        <v>0</v>
      </c>
      <c r="AO18" s="196">
        <v>0</v>
      </c>
    </row>
    <row r="19" spans="2:41">
      <c r="B19" s="64" t="s">
        <v>6</v>
      </c>
      <c r="C19" s="54" t="s">
        <v>123</v>
      </c>
      <c r="D19" s="47" t="s">
        <v>211</v>
      </c>
      <c r="E19" s="191"/>
      <c r="F19" s="61"/>
      <c r="G19" s="111"/>
      <c r="H19" s="130"/>
      <c r="I19" s="60">
        <f t="shared" si="1"/>
        <v>0</v>
      </c>
      <c r="J19" s="197"/>
      <c r="K19" s="197"/>
      <c r="L19" s="197"/>
      <c r="M19" s="197"/>
      <c r="N19" s="197"/>
      <c r="O19" s="197"/>
      <c r="P19" s="197"/>
      <c r="Q19" s="197"/>
      <c r="R19" s="197"/>
      <c r="S19" s="197"/>
      <c r="T19" s="197"/>
      <c r="U19" s="197"/>
      <c r="V19" s="197"/>
      <c r="W19" s="197"/>
      <c r="X19" s="197"/>
      <c r="Y19" s="197"/>
      <c r="Z19" s="197"/>
      <c r="AA19" s="197"/>
      <c r="AB19" s="197"/>
      <c r="AC19" s="197"/>
      <c r="AD19" s="197"/>
      <c r="AE19" s="197"/>
      <c r="AF19" s="197"/>
      <c r="AG19" s="197"/>
      <c r="AH19" s="198"/>
      <c r="AI19" s="198"/>
      <c r="AJ19" s="198"/>
      <c r="AK19" s="198"/>
      <c r="AL19" s="198"/>
      <c r="AM19" s="198"/>
      <c r="AN19" s="198"/>
      <c r="AO19" s="198"/>
    </row>
    <row r="20" spans="2:41">
      <c r="B20" s="64" t="s">
        <v>7</v>
      </c>
      <c r="C20" s="54" t="s">
        <v>68</v>
      </c>
      <c r="D20" s="47" t="s">
        <v>211</v>
      </c>
      <c r="E20" s="191"/>
      <c r="F20" s="61"/>
      <c r="G20" s="111"/>
      <c r="H20" s="130"/>
      <c r="I20" s="60">
        <f t="shared" si="1"/>
        <v>0</v>
      </c>
      <c r="J20" s="199"/>
      <c r="K20" s="199"/>
      <c r="L20" s="199"/>
      <c r="M20" s="199"/>
      <c r="N20" s="199"/>
      <c r="O20" s="199"/>
      <c r="P20" s="199"/>
      <c r="Q20" s="199"/>
      <c r="R20" s="199"/>
      <c r="S20" s="199"/>
      <c r="T20" s="199"/>
      <c r="U20" s="199"/>
      <c r="V20" s="199"/>
      <c r="W20" s="199"/>
      <c r="X20" s="199"/>
      <c r="Y20" s="199"/>
      <c r="Z20" s="199"/>
      <c r="AA20" s="199"/>
      <c r="AB20" s="199"/>
      <c r="AC20" s="199"/>
      <c r="AD20" s="199"/>
      <c r="AE20" s="199"/>
      <c r="AF20" s="199"/>
      <c r="AG20" s="199"/>
      <c r="AH20" s="199"/>
      <c r="AI20" s="199"/>
      <c r="AJ20" s="199"/>
      <c r="AK20" s="199"/>
      <c r="AL20" s="199"/>
      <c r="AM20" s="199"/>
      <c r="AN20" s="199"/>
      <c r="AO20" s="199"/>
    </row>
    <row r="21" spans="2:41">
      <c r="B21" s="64" t="s">
        <v>8</v>
      </c>
      <c r="C21" s="54" t="s">
        <v>69</v>
      </c>
      <c r="D21" s="47" t="s">
        <v>231</v>
      </c>
      <c r="E21" s="191"/>
      <c r="F21" s="61" t="s">
        <v>224</v>
      </c>
      <c r="G21" s="111" t="s">
        <v>249</v>
      </c>
      <c r="H21" s="130">
        <f t="shared" ref="H21:H23" si="3">+I21</f>
        <v>707230035</v>
      </c>
      <c r="I21" s="60">
        <f t="shared" si="1"/>
        <v>707230035</v>
      </c>
      <c r="J21" s="195">
        <v>695195515</v>
      </c>
      <c r="K21" s="195">
        <v>0</v>
      </c>
      <c r="L21" s="195">
        <v>0</v>
      </c>
      <c r="M21" s="195">
        <v>0</v>
      </c>
      <c r="N21" s="195">
        <v>0</v>
      </c>
      <c r="O21" s="195">
        <v>0</v>
      </c>
      <c r="P21" s="195">
        <v>0</v>
      </c>
      <c r="Q21" s="195">
        <v>0</v>
      </c>
      <c r="R21" s="195">
        <v>0</v>
      </c>
      <c r="S21" s="195">
        <v>0</v>
      </c>
      <c r="T21" s="195">
        <v>0</v>
      </c>
      <c r="U21" s="195">
        <v>0</v>
      </c>
      <c r="V21" s="195">
        <v>0</v>
      </c>
      <c r="W21" s="195">
        <v>0</v>
      </c>
      <c r="X21" s="195">
        <v>0</v>
      </c>
      <c r="Y21" s="196">
        <v>0</v>
      </c>
      <c r="Z21" s="196">
        <v>0</v>
      </c>
      <c r="AA21" s="196">
        <v>0</v>
      </c>
      <c r="AB21" s="196">
        <v>0</v>
      </c>
      <c r="AC21" s="196">
        <v>0</v>
      </c>
      <c r="AD21" s="196">
        <v>0</v>
      </c>
      <c r="AE21" s="196">
        <v>0</v>
      </c>
      <c r="AF21" s="196">
        <v>0</v>
      </c>
      <c r="AG21" s="196">
        <v>0</v>
      </c>
      <c r="AH21" s="196">
        <v>0</v>
      </c>
      <c r="AI21" s="196">
        <v>9135240</v>
      </c>
      <c r="AJ21" s="196">
        <v>0</v>
      </c>
      <c r="AK21" s="196">
        <v>0</v>
      </c>
      <c r="AL21" s="196">
        <v>2899280</v>
      </c>
      <c r="AM21" s="196">
        <v>0</v>
      </c>
      <c r="AN21" s="196">
        <v>0</v>
      </c>
      <c r="AO21" s="196">
        <v>0</v>
      </c>
    </row>
    <row r="22" spans="2:41">
      <c r="B22" s="64" t="s">
        <v>8</v>
      </c>
      <c r="C22" s="54" t="s">
        <v>69</v>
      </c>
      <c r="D22" s="47" t="s">
        <v>265</v>
      </c>
      <c r="E22" s="191"/>
      <c r="F22" s="61" t="s">
        <v>220</v>
      </c>
      <c r="G22" s="111" t="s">
        <v>249</v>
      </c>
      <c r="H22" s="130">
        <f>+I22+6312354</f>
        <v>510776956</v>
      </c>
      <c r="I22" s="60">
        <f t="shared" si="1"/>
        <v>504464602</v>
      </c>
      <c r="J22" s="195">
        <v>483782512</v>
      </c>
      <c r="K22" s="195">
        <v>0</v>
      </c>
      <c r="L22" s="195">
        <v>0</v>
      </c>
      <c r="M22" s="195">
        <v>0</v>
      </c>
      <c r="N22" s="195">
        <v>0</v>
      </c>
      <c r="O22" s="195">
        <v>0</v>
      </c>
      <c r="P22" s="195">
        <v>0</v>
      </c>
      <c r="Q22" s="195">
        <v>0</v>
      </c>
      <c r="R22" s="195">
        <v>0</v>
      </c>
      <c r="S22" s="195">
        <v>0</v>
      </c>
      <c r="T22" s="195">
        <v>0</v>
      </c>
      <c r="U22" s="195">
        <v>0</v>
      </c>
      <c r="V22" s="195">
        <v>0</v>
      </c>
      <c r="W22" s="195">
        <v>0</v>
      </c>
      <c r="X22" s="195">
        <v>0</v>
      </c>
      <c r="Y22" s="196">
        <v>0</v>
      </c>
      <c r="Z22" s="196">
        <v>0</v>
      </c>
      <c r="AA22" s="196">
        <v>0</v>
      </c>
      <c r="AB22" s="196">
        <v>0</v>
      </c>
      <c r="AC22" s="196">
        <v>0</v>
      </c>
      <c r="AD22" s="196">
        <v>0</v>
      </c>
      <c r="AE22" s="196">
        <v>0</v>
      </c>
      <c r="AF22" s="196">
        <v>6061397</v>
      </c>
      <c r="AG22" s="196">
        <v>0</v>
      </c>
      <c r="AH22" s="196">
        <v>0</v>
      </c>
      <c r="AI22" s="196">
        <v>0</v>
      </c>
      <c r="AJ22" s="196">
        <v>0</v>
      </c>
      <c r="AK22" s="196">
        <v>14620693</v>
      </c>
      <c r="AL22" s="196">
        <v>0</v>
      </c>
      <c r="AM22" s="196">
        <v>0</v>
      </c>
      <c r="AN22" s="196">
        <v>0</v>
      </c>
      <c r="AO22" s="196">
        <v>0</v>
      </c>
    </row>
    <row r="23" spans="2:41">
      <c r="B23" s="64" t="s">
        <v>8</v>
      </c>
      <c r="C23" s="54" t="s">
        <v>69</v>
      </c>
      <c r="D23" s="47" t="s">
        <v>231</v>
      </c>
      <c r="E23" s="191"/>
      <c r="F23" s="61" t="s">
        <v>289</v>
      </c>
      <c r="G23" s="111" t="s">
        <v>249</v>
      </c>
      <c r="H23" s="130">
        <f t="shared" si="3"/>
        <v>0</v>
      </c>
      <c r="I23" s="60">
        <f t="shared" si="1"/>
        <v>0</v>
      </c>
      <c r="J23" s="199"/>
      <c r="K23" s="199"/>
      <c r="L23" s="199"/>
      <c r="M23" s="199"/>
      <c r="N23" s="199"/>
      <c r="O23" s="199"/>
      <c r="P23" s="199"/>
      <c r="Q23" s="199"/>
      <c r="R23" s="199"/>
      <c r="S23" s="199"/>
      <c r="T23" s="199"/>
      <c r="U23" s="199"/>
      <c r="V23" s="199"/>
      <c r="W23" s="199"/>
      <c r="X23" s="199"/>
      <c r="Y23" s="199"/>
      <c r="Z23" s="199"/>
      <c r="AA23" s="199"/>
      <c r="AB23" s="199"/>
      <c r="AC23" s="199"/>
      <c r="AD23" s="199"/>
      <c r="AE23" s="199"/>
      <c r="AF23" s="199"/>
      <c r="AG23" s="199"/>
      <c r="AH23" s="199"/>
      <c r="AI23" s="199"/>
      <c r="AJ23" s="199"/>
      <c r="AK23" s="199"/>
      <c r="AL23" s="199"/>
      <c r="AM23" s="199"/>
      <c r="AN23" s="199"/>
      <c r="AO23" s="199"/>
    </row>
    <row r="24" spans="2:41">
      <c r="B24" s="71" t="s">
        <v>9</v>
      </c>
      <c r="C24" s="69" t="s">
        <v>70</v>
      </c>
      <c r="D24" s="5"/>
      <c r="E24" s="191"/>
      <c r="F24" s="61"/>
      <c r="G24" s="111"/>
      <c r="H24" s="5"/>
      <c r="I24" s="60">
        <f t="shared" si="1"/>
        <v>0</v>
      </c>
      <c r="J24" s="198"/>
      <c r="K24" s="198"/>
      <c r="L24" s="198"/>
      <c r="M24" s="198"/>
      <c r="N24" s="198"/>
      <c r="O24" s="198"/>
      <c r="P24" s="198"/>
      <c r="Q24" s="198"/>
      <c r="R24" s="198"/>
      <c r="S24" s="198"/>
      <c r="T24" s="198"/>
      <c r="U24" s="198"/>
      <c r="V24" s="198"/>
      <c r="W24" s="198"/>
      <c r="X24" s="198"/>
      <c r="Y24" s="198"/>
      <c r="Z24" s="198"/>
      <c r="AA24" s="198"/>
      <c r="AB24" s="198"/>
      <c r="AC24" s="198"/>
      <c r="AD24" s="198"/>
      <c r="AE24" s="198"/>
      <c r="AF24" s="198"/>
      <c r="AG24" s="198"/>
      <c r="AH24" s="198"/>
      <c r="AI24" s="198"/>
      <c r="AJ24" s="198"/>
      <c r="AK24" s="198"/>
      <c r="AL24" s="198"/>
      <c r="AM24" s="198"/>
      <c r="AN24" s="198"/>
      <c r="AO24" s="198"/>
    </row>
    <row r="25" spans="2:41" ht="31.2">
      <c r="B25" s="64" t="s">
        <v>10</v>
      </c>
      <c r="C25" s="54" t="s">
        <v>124</v>
      </c>
      <c r="D25" s="47" t="s">
        <v>211</v>
      </c>
      <c r="E25" s="191"/>
      <c r="F25" s="61"/>
      <c r="G25" s="111"/>
      <c r="J25" s="198"/>
      <c r="K25" s="198"/>
      <c r="L25" s="198"/>
      <c r="M25" s="198"/>
      <c r="N25" s="198"/>
      <c r="O25" s="198"/>
      <c r="P25" s="198"/>
      <c r="Q25" s="198"/>
      <c r="R25" s="198"/>
      <c r="S25" s="198"/>
      <c r="T25" s="198"/>
      <c r="U25" s="198"/>
      <c r="V25" s="198"/>
      <c r="W25" s="198"/>
      <c r="X25" s="198"/>
      <c r="Y25" s="198"/>
      <c r="Z25" s="198"/>
      <c r="AA25" s="198"/>
      <c r="AB25" s="198"/>
      <c r="AC25" s="198"/>
      <c r="AD25" s="198"/>
      <c r="AE25" s="198"/>
      <c r="AF25" s="198"/>
      <c r="AG25" s="198"/>
      <c r="AH25" s="198"/>
      <c r="AI25" s="198"/>
      <c r="AJ25" s="198"/>
      <c r="AK25" s="198"/>
      <c r="AL25" s="198"/>
      <c r="AM25" s="198"/>
      <c r="AN25" s="198"/>
      <c r="AO25" s="198"/>
    </row>
    <row r="26" spans="2:41" ht="31.2">
      <c r="B26" s="64" t="s">
        <v>11</v>
      </c>
      <c r="C26" s="54" t="s">
        <v>71</v>
      </c>
      <c r="D26" s="47" t="s">
        <v>231</v>
      </c>
      <c r="E26" s="191"/>
      <c r="F26" s="61" t="s">
        <v>290</v>
      </c>
      <c r="G26" s="111" t="s">
        <v>251</v>
      </c>
      <c r="H26" s="130">
        <f t="shared" ref="H26:H33" si="4">+I26</f>
        <v>4075250</v>
      </c>
      <c r="I26" s="60">
        <f t="shared" ref="I26:I50" si="5">SUM(J26:AO26)</f>
        <v>4075250</v>
      </c>
      <c r="J26" s="195">
        <v>0</v>
      </c>
      <c r="K26" s="195">
        <v>0</v>
      </c>
      <c r="L26" s="195">
        <v>0</v>
      </c>
      <c r="M26" s="195">
        <v>0</v>
      </c>
      <c r="N26" s="195">
        <v>0</v>
      </c>
      <c r="O26" s="195">
        <v>0</v>
      </c>
      <c r="P26" s="195">
        <v>0</v>
      </c>
      <c r="Q26" s="195">
        <v>0</v>
      </c>
      <c r="R26" s="195">
        <v>0</v>
      </c>
      <c r="S26" s="195">
        <v>0</v>
      </c>
      <c r="T26" s="195">
        <v>0</v>
      </c>
      <c r="U26" s="195">
        <v>0</v>
      </c>
      <c r="V26" s="195">
        <v>0</v>
      </c>
      <c r="W26" s="195">
        <v>0</v>
      </c>
      <c r="X26" s="195">
        <v>0</v>
      </c>
      <c r="Y26" s="196">
        <v>3475250</v>
      </c>
      <c r="Z26" s="196">
        <v>0</v>
      </c>
      <c r="AA26" s="196">
        <v>0</v>
      </c>
      <c r="AB26" s="196">
        <v>0</v>
      </c>
      <c r="AC26" s="196">
        <v>0</v>
      </c>
      <c r="AD26" s="196">
        <v>0</v>
      </c>
      <c r="AE26" s="196">
        <v>0</v>
      </c>
      <c r="AF26" s="196">
        <v>0</v>
      </c>
      <c r="AG26" s="196">
        <v>0</v>
      </c>
      <c r="AH26" s="196">
        <v>0</v>
      </c>
      <c r="AI26" s="196">
        <v>0</v>
      </c>
      <c r="AJ26" s="196">
        <v>0</v>
      </c>
      <c r="AK26" s="196">
        <v>600000</v>
      </c>
      <c r="AL26" s="196">
        <v>0</v>
      </c>
      <c r="AM26" s="196">
        <v>0</v>
      </c>
      <c r="AN26" s="196">
        <v>0</v>
      </c>
      <c r="AO26" s="196">
        <v>0</v>
      </c>
    </row>
    <row r="27" spans="2:41">
      <c r="B27" s="64" t="s">
        <v>11</v>
      </c>
      <c r="C27" s="54" t="s">
        <v>71</v>
      </c>
      <c r="D27" s="47" t="s">
        <v>265</v>
      </c>
      <c r="E27" s="191"/>
      <c r="F27" s="61" t="s">
        <v>290</v>
      </c>
      <c r="G27" s="111" t="s">
        <v>253</v>
      </c>
      <c r="H27" s="130">
        <f>+I27+326935505</f>
        <v>383349505</v>
      </c>
      <c r="I27" s="60">
        <f t="shared" si="5"/>
        <v>56414000</v>
      </c>
      <c r="J27" s="195">
        <v>0</v>
      </c>
      <c r="K27" s="195">
        <v>0</v>
      </c>
      <c r="L27" s="195">
        <v>0</v>
      </c>
      <c r="M27" s="195">
        <v>0</v>
      </c>
      <c r="N27" s="195">
        <v>0</v>
      </c>
      <c r="O27" s="195">
        <v>0</v>
      </c>
      <c r="P27" s="195">
        <v>0</v>
      </c>
      <c r="Q27" s="195">
        <v>0</v>
      </c>
      <c r="R27" s="195">
        <v>0</v>
      </c>
      <c r="S27" s="195">
        <v>0</v>
      </c>
      <c r="T27" s="195">
        <v>0</v>
      </c>
      <c r="U27" s="195">
        <v>0</v>
      </c>
      <c r="V27" s="195">
        <v>0</v>
      </c>
      <c r="W27" s="195">
        <v>0</v>
      </c>
      <c r="X27" s="195">
        <v>0</v>
      </c>
      <c r="Y27" s="196">
        <v>710000</v>
      </c>
      <c r="Z27" s="196">
        <v>1270000</v>
      </c>
      <c r="AA27" s="196">
        <v>670000</v>
      </c>
      <c r="AB27" s="196">
        <v>1120000</v>
      </c>
      <c r="AC27" s="196">
        <v>10000000</v>
      </c>
      <c r="AD27" s="196">
        <v>2550000</v>
      </c>
      <c r="AE27" s="196">
        <v>20000</v>
      </c>
      <c r="AF27" s="196">
        <v>18824000</v>
      </c>
      <c r="AG27" s="196">
        <v>2100000</v>
      </c>
      <c r="AH27" s="196">
        <v>3050000</v>
      </c>
      <c r="AI27" s="196">
        <v>10700000</v>
      </c>
      <c r="AJ27" s="196">
        <v>0</v>
      </c>
      <c r="AK27" s="196">
        <v>970000</v>
      </c>
      <c r="AL27" s="196">
        <v>1840000</v>
      </c>
      <c r="AM27" s="196">
        <v>240000</v>
      </c>
      <c r="AN27" s="196">
        <v>1630000</v>
      </c>
      <c r="AO27" s="196">
        <v>720000</v>
      </c>
    </row>
    <row r="28" spans="2:41">
      <c r="B28" s="64"/>
      <c r="C28" s="54"/>
      <c r="D28" s="6"/>
      <c r="E28" s="191"/>
      <c r="F28" s="61"/>
      <c r="G28" s="111"/>
      <c r="H28" s="130">
        <f t="shared" si="4"/>
        <v>0</v>
      </c>
      <c r="I28" s="60">
        <f t="shared" si="5"/>
        <v>0</v>
      </c>
      <c r="J28" s="198"/>
      <c r="K28" s="198"/>
      <c r="L28" s="198"/>
      <c r="M28" s="198"/>
      <c r="N28" s="198"/>
      <c r="O28" s="198"/>
      <c r="P28" s="198"/>
      <c r="Q28" s="198"/>
      <c r="R28" s="198"/>
      <c r="S28" s="198"/>
      <c r="T28" s="198"/>
      <c r="U28" s="198"/>
      <c r="V28" s="198"/>
      <c r="W28" s="198"/>
      <c r="X28" s="198"/>
      <c r="Y28" s="198"/>
      <c r="Z28" s="198"/>
      <c r="AA28" s="198"/>
      <c r="AB28" s="198"/>
      <c r="AC28" s="198"/>
      <c r="AD28" s="198"/>
      <c r="AE28" s="198"/>
      <c r="AF28" s="198"/>
      <c r="AG28" s="198"/>
      <c r="AH28" s="198"/>
      <c r="AI28" s="198"/>
      <c r="AJ28" s="198"/>
      <c r="AK28" s="198"/>
      <c r="AL28" s="198"/>
      <c r="AM28" s="198"/>
      <c r="AN28" s="198"/>
      <c r="AO28" s="198"/>
    </row>
    <row r="29" spans="2:41" ht="31.2">
      <c r="B29" s="71" t="s">
        <v>12</v>
      </c>
      <c r="C29" s="69" t="s">
        <v>72</v>
      </c>
      <c r="D29" s="6"/>
      <c r="E29" s="191"/>
      <c r="F29" s="61"/>
      <c r="G29" s="111"/>
      <c r="H29" s="130">
        <f t="shared" si="4"/>
        <v>0</v>
      </c>
      <c r="I29" s="60">
        <f t="shared" si="5"/>
        <v>0</v>
      </c>
      <c r="J29" s="198"/>
      <c r="K29" s="198"/>
      <c r="L29" s="198"/>
      <c r="M29" s="198"/>
      <c r="N29" s="198"/>
      <c r="O29" s="198"/>
      <c r="P29" s="198"/>
      <c r="Q29" s="198"/>
      <c r="R29" s="198"/>
      <c r="S29" s="198"/>
      <c r="T29" s="198"/>
      <c r="U29" s="198"/>
      <c r="V29" s="198"/>
      <c r="W29" s="198"/>
      <c r="X29" s="198"/>
      <c r="Y29" s="198"/>
      <c r="Z29" s="198"/>
      <c r="AA29" s="198"/>
      <c r="AB29" s="198"/>
      <c r="AC29" s="198"/>
      <c r="AD29" s="198"/>
      <c r="AE29" s="198"/>
      <c r="AF29" s="198"/>
      <c r="AG29" s="198"/>
      <c r="AH29" s="198"/>
      <c r="AI29" s="198"/>
      <c r="AJ29" s="198"/>
      <c r="AK29" s="198"/>
      <c r="AL29" s="198"/>
      <c r="AM29" s="198"/>
      <c r="AN29" s="198"/>
      <c r="AO29" s="198"/>
    </row>
    <row r="30" spans="2:41" ht="31.2">
      <c r="B30" s="64" t="s">
        <v>13</v>
      </c>
      <c r="C30" s="54" t="s">
        <v>73</v>
      </c>
      <c r="D30" s="47" t="s">
        <v>265</v>
      </c>
      <c r="E30" s="191"/>
      <c r="F30" s="61" t="s">
        <v>226</v>
      </c>
      <c r="G30" s="111" t="s">
        <v>251</v>
      </c>
      <c r="H30" s="130">
        <f>+I30+135671336</f>
        <v>342152286</v>
      </c>
      <c r="I30" s="60">
        <f t="shared" si="5"/>
        <v>206480950</v>
      </c>
      <c r="J30" s="195">
        <v>0</v>
      </c>
      <c r="K30" s="195">
        <v>0</v>
      </c>
      <c r="L30" s="195">
        <v>0</v>
      </c>
      <c r="M30" s="195">
        <v>0</v>
      </c>
      <c r="N30" s="195">
        <v>0</v>
      </c>
      <c r="O30" s="195">
        <v>0</v>
      </c>
      <c r="P30" s="195">
        <v>0</v>
      </c>
      <c r="Q30" s="195">
        <v>0</v>
      </c>
      <c r="R30" s="195">
        <v>0</v>
      </c>
      <c r="S30" s="195">
        <v>0</v>
      </c>
      <c r="T30" s="195">
        <v>0</v>
      </c>
      <c r="U30" s="195">
        <v>0</v>
      </c>
      <c r="V30" s="195">
        <v>0</v>
      </c>
      <c r="W30" s="195">
        <v>0</v>
      </c>
      <c r="X30" s="195">
        <v>0</v>
      </c>
      <c r="Y30" s="196">
        <v>12500000</v>
      </c>
      <c r="Z30" s="196">
        <v>0</v>
      </c>
      <c r="AA30" s="196">
        <v>25050000</v>
      </c>
      <c r="AB30" s="196">
        <v>0</v>
      </c>
      <c r="AC30" s="196">
        <v>25000000</v>
      </c>
      <c r="AD30" s="196">
        <v>113710100</v>
      </c>
      <c r="AE30" s="196">
        <v>0</v>
      </c>
      <c r="AF30" s="196">
        <v>4709950</v>
      </c>
      <c r="AG30" s="196">
        <v>1182900</v>
      </c>
      <c r="AH30" s="196">
        <v>9995600</v>
      </c>
      <c r="AI30" s="196">
        <v>2823000</v>
      </c>
      <c r="AJ30" s="196">
        <v>0</v>
      </c>
      <c r="AK30" s="196">
        <v>3000000</v>
      </c>
      <c r="AL30" s="196">
        <v>8509400</v>
      </c>
      <c r="AM30" s="196">
        <v>0</v>
      </c>
      <c r="AN30" s="196">
        <v>0</v>
      </c>
      <c r="AO30" s="196">
        <v>0</v>
      </c>
    </row>
    <row r="31" spans="2:41" ht="31.2">
      <c r="B31" s="64" t="s">
        <v>13</v>
      </c>
      <c r="C31" s="54" t="s">
        <v>73</v>
      </c>
      <c r="D31" s="47" t="s">
        <v>265</v>
      </c>
      <c r="E31" s="191"/>
      <c r="F31" s="61" t="s">
        <v>377</v>
      </c>
      <c r="G31" s="111" t="s">
        <v>251</v>
      </c>
      <c r="H31" s="130">
        <f>+I31+144683000</f>
        <v>151388000</v>
      </c>
      <c r="I31" s="60">
        <f t="shared" si="5"/>
        <v>6705000</v>
      </c>
      <c r="J31" s="195">
        <v>0</v>
      </c>
      <c r="K31" s="195">
        <v>0</v>
      </c>
      <c r="L31" s="195">
        <v>0</v>
      </c>
      <c r="M31" s="195">
        <v>0</v>
      </c>
      <c r="N31" s="195">
        <v>0</v>
      </c>
      <c r="O31" s="195">
        <v>0</v>
      </c>
      <c r="P31" s="195">
        <v>0</v>
      </c>
      <c r="Q31" s="195">
        <v>0</v>
      </c>
      <c r="R31" s="195">
        <v>0</v>
      </c>
      <c r="S31" s="195">
        <v>0</v>
      </c>
      <c r="T31" s="195">
        <v>0</v>
      </c>
      <c r="U31" s="195">
        <v>0</v>
      </c>
      <c r="V31" s="195">
        <v>0</v>
      </c>
      <c r="W31" s="195">
        <v>0</v>
      </c>
      <c r="X31" s="195">
        <v>0</v>
      </c>
      <c r="Y31" s="196">
        <v>0</v>
      </c>
      <c r="Z31" s="196">
        <v>0</v>
      </c>
      <c r="AA31" s="196">
        <v>0</v>
      </c>
      <c r="AB31" s="196">
        <v>0</v>
      </c>
      <c r="AC31" s="196">
        <v>0</v>
      </c>
      <c r="AD31" s="196">
        <v>6705000</v>
      </c>
      <c r="AE31" s="196">
        <v>0</v>
      </c>
      <c r="AF31" s="196">
        <v>0</v>
      </c>
      <c r="AG31" s="196">
        <v>0</v>
      </c>
      <c r="AH31" s="196">
        <v>0</v>
      </c>
      <c r="AI31" s="196">
        <v>0</v>
      </c>
      <c r="AJ31" s="196">
        <v>0</v>
      </c>
      <c r="AK31" s="196">
        <v>0</v>
      </c>
      <c r="AL31" s="196">
        <v>0</v>
      </c>
      <c r="AM31" s="196">
        <v>0</v>
      </c>
      <c r="AN31" s="196">
        <v>0</v>
      </c>
      <c r="AO31" s="196">
        <v>0</v>
      </c>
    </row>
    <row r="32" spans="2:41" ht="31.2">
      <c r="B32" s="64" t="s">
        <v>13</v>
      </c>
      <c r="C32" s="54" t="s">
        <v>73</v>
      </c>
      <c r="D32" s="47" t="s">
        <v>265</v>
      </c>
      <c r="E32" s="191"/>
      <c r="F32" s="61" t="s">
        <v>278</v>
      </c>
      <c r="G32" s="111" t="s">
        <v>251</v>
      </c>
      <c r="H32" s="130">
        <f>+I32+264892163</f>
        <v>472465228</v>
      </c>
      <c r="I32" s="60">
        <f t="shared" si="5"/>
        <v>207573065</v>
      </c>
      <c r="J32" s="195">
        <v>0</v>
      </c>
      <c r="K32" s="195">
        <v>0</v>
      </c>
      <c r="L32" s="195">
        <v>0</v>
      </c>
      <c r="M32" s="195">
        <v>0</v>
      </c>
      <c r="N32" s="195">
        <v>0</v>
      </c>
      <c r="O32" s="195">
        <v>0</v>
      </c>
      <c r="P32" s="195">
        <v>0</v>
      </c>
      <c r="Q32" s="195">
        <v>0</v>
      </c>
      <c r="R32" s="195">
        <v>0</v>
      </c>
      <c r="S32" s="195">
        <v>0</v>
      </c>
      <c r="T32" s="195">
        <v>0</v>
      </c>
      <c r="U32" s="195">
        <v>0</v>
      </c>
      <c r="V32" s="195">
        <v>0</v>
      </c>
      <c r="W32" s="195">
        <v>0</v>
      </c>
      <c r="X32" s="195">
        <v>0</v>
      </c>
      <c r="Y32" s="196">
        <v>233600</v>
      </c>
      <c r="Z32" s="196">
        <v>0</v>
      </c>
      <c r="AA32" s="196">
        <v>0</v>
      </c>
      <c r="AB32" s="196">
        <v>0</v>
      </c>
      <c r="AC32" s="196">
        <v>0</v>
      </c>
      <c r="AD32" s="196">
        <v>0</v>
      </c>
      <c r="AE32" s="196">
        <v>0</v>
      </c>
      <c r="AF32" s="196">
        <v>5206670</v>
      </c>
      <c r="AG32" s="196">
        <v>0</v>
      </c>
      <c r="AH32" s="196">
        <v>0</v>
      </c>
      <c r="AI32" s="196">
        <v>0</v>
      </c>
      <c r="AJ32" s="196">
        <v>0</v>
      </c>
      <c r="AK32" s="196">
        <v>115097790</v>
      </c>
      <c r="AL32" s="196">
        <v>80487660</v>
      </c>
      <c r="AM32" s="196">
        <v>6547345</v>
      </c>
      <c r="AN32" s="196">
        <v>0</v>
      </c>
      <c r="AO32" s="196">
        <v>0</v>
      </c>
    </row>
    <row r="33" spans="2:41" ht="31.2">
      <c r="B33" s="64" t="s">
        <v>13</v>
      </c>
      <c r="C33" s="54" t="s">
        <v>73</v>
      </c>
      <c r="D33" s="47" t="s">
        <v>236</v>
      </c>
      <c r="E33" s="191"/>
      <c r="F33" s="61" t="s">
        <v>245</v>
      </c>
      <c r="G33" s="111" t="s">
        <v>251</v>
      </c>
      <c r="H33" s="130">
        <f t="shared" si="4"/>
        <v>0</v>
      </c>
      <c r="I33" s="60">
        <f t="shared" si="5"/>
        <v>0</v>
      </c>
      <c r="J33" s="199"/>
      <c r="K33" s="199"/>
      <c r="L33" s="199"/>
      <c r="M33" s="199"/>
      <c r="N33" s="199"/>
      <c r="O33" s="199"/>
      <c r="P33" s="199"/>
      <c r="Q33" s="199"/>
      <c r="R33" s="199"/>
      <c r="S33" s="199"/>
      <c r="T33" s="199"/>
      <c r="U33" s="199"/>
      <c r="V33" s="199"/>
      <c r="W33" s="199"/>
      <c r="X33" s="199"/>
      <c r="Y33" s="199"/>
      <c r="Z33" s="199"/>
      <c r="AA33" s="199"/>
      <c r="AB33" s="199"/>
      <c r="AC33" s="199"/>
      <c r="AD33" s="199"/>
      <c r="AE33" s="199"/>
      <c r="AF33" s="199"/>
      <c r="AG33" s="199"/>
      <c r="AH33" s="199"/>
      <c r="AI33" s="199"/>
      <c r="AJ33" s="199"/>
      <c r="AK33" s="199"/>
      <c r="AL33" s="199"/>
      <c r="AM33" s="199"/>
      <c r="AN33" s="199"/>
      <c r="AO33" s="199"/>
    </row>
    <row r="34" spans="2:41">
      <c r="B34" s="64" t="s">
        <v>14</v>
      </c>
      <c r="C34" s="54" t="s">
        <v>74</v>
      </c>
      <c r="D34" s="47" t="s">
        <v>211</v>
      </c>
      <c r="E34" s="191"/>
      <c r="F34" s="61"/>
      <c r="G34" s="111"/>
      <c r="H34" s="5"/>
      <c r="I34" s="60">
        <f t="shared" si="5"/>
        <v>0</v>
      </c>
      <c r="J34" s="198"/>
      <c r="K34" s="198"/>
      <c r="L34" s="198"/>
      <c r="M34" s="198"/>
      <c r="N34" s="198"/>
      <c r="O34" s="198"/>
      <c r="P34" s="198"/>
      <c r="Q34" s="198"/>
      <c r="R34" s="198"/>
      <c r="S34" s="198"/>
      <c r="T34" s="198"/>
      <c r="U34" s="198"/>
      <c r="V34" s="198"/>
      <c r="W34" s="198"/>
      <c r="X34" s="198"/>
      <c r="Y34" s="198"/>
      <c r="Z34" s="198"/>
      <c r="AA34" s="198"/>
      <c r="AB34" s="198"/>
      <c r="AC34" s="198"/>
      <c r="AD34" s="198"/>
      <c r="AE34" s="198"/>
      <c r="AF34" s="198"/>
      <c r="AG34" s="198"/>
      <c r="AH34" s="198"/>
      <c r="AI34" s="198"/>
      <c r="AJ34" s="198"/>
      <c r="AK34" s="198"/>
      <c r="AL34" s="198"/>
      <c r="AM34" s="198"/>
      <c r="AN34" s="198"/>
      <c r="AO34" s="198"/>
    </row>
    <row r="35" spans="2:41">
      <c r="B35" s="64" t="s">
        <v>15</v>
      </c>
      <c r="C35" s="54" t="s">
        <v>75</v>
      </c>
      <c r="D35" s="47" t="s">
        <v>211</v>
      </c>
      <c r="E35" s="191"/>
      <c r="F35" s="61"/>
      <c r="G35" s="111"/>
      <c r="H35" s="5"/>
      <c r="I35" s="60">
        <f t="shared" si="5"/>
        <v>0</v>
      </c>
      <c r="J35" s="198"/>
      <c r="K35" s="198"/>
      <c r="L35" s="198"/>
      <c r="M35" s="198"/>
      <c r="N35" s="198"/>
      <c r="O35" s="198"/>
      <c r="P35" s="198"/>
      <c r="Q35" s="198"/>
      <c r="R35" s="198"/>
      <c r="S35" s="198"/>
      <c r="T35" s="198"/>
      <c r="U35" s="198"/>
      <c r="V35" s="198"/>
      <c r="W35" s="198"/>
      <c r="X35" s="198"/>
      <c r="Y35" s="198"/>
      <c r="Z35" s="198"/>
      <c r="AA35" s="198"/>
      <c r="AB35" s="198"/>
      <c r="AC35" s="198"/>
      <c r="AD35" s="198"/>
      <c r="AE35" s="198"/>
      <c r="AF35" s="198"/>
      <c r="AG35" s="198"/>
      <c r="AH35" s="198"/>
      <c r="AI35" s="198"/>
      <c r="AJ35" s="198"/>
      <c r="AK35" s="198"/>
      <c r="AL35" s="198"/>
      <c r="AM35" s="198"/>
      <c r="AN35" s="198"/>
      <c r="AO35" s="198"/>
    </row>
    <row r="36" spans="2:41">
      <c r="B36" s="68" t="s">
        <v>16</v>
      </c>
      <c r="C36" s="69" t="s">
        <v>76</v>
      </c>
      <c r="D36" s="6"/>
      <c r="E36" s="191"/>
      <c r="F36" s="61"/>
      <c r="G36" s="111"/>
      <c r="H36" s="6"/>
      <c r="I36" s="60">
        <f t="shared" si="5"/>
        <v>0</v>
      </c>
      <c r="J36" s="198"/>
      <c r="K36" s="198"/>
      <c r="L36" s="198"/>
      <c r="M36" s="198"/>
      <c r="N36" s="198"/>
      <c r="O36" s="198"/>
      <c r="P36" s="198"/>
      <c r="Q36" s="198"/>
      <c r="R36" s="198"/>
      <c r="S36" s="198"/>
      <c r="T36" s="198"/>
      <c r="U36" s="198"/>
      <c r="V36" s="198"/>
      <c r="W36" s="198"/>
      <c r="X36" s="198"/>
      <c r="Y36" s="198"/>
      <c r="Z36" s="198"/>
      <c r="AA36" s="198"/>
      <c r="AB36" s="198"/>
      <c r="AC36" s="198"/>
      <c r="AD36" s="198"/>
      <c r="AE36" s="198"/>
      <c r="AF36" s="198"/>
      <c r="AG36" s="198"/>
      <c r="AH36" s="198"/>
      <c r="AI36" s="198"/>
      <c r="AJ36" s="198"/>
      <c r="AK36" s="198"/>
      <c r="AL36" s="198"/>
      <c r="AM36" s="198"/>
      <c r="AN36" s="198"/>
      <c r="AO36" s="198"/>
    </row>
    <row r="37" spans="2:41">
      <c r="B37" s="64" t="s">
        <v>17</v>
      </c>
      <c r="C37" s="54" t="s">
        <v>77</v>
      </c>
      <c r="D37" s="47" t="s">
        <v>265</v>
      </c>
      <c r="E37" s="191"/>
      <c r="F37" s="154" t="s">
        <v>216</v>
      </c>
      <c r="G37" s="111" t="s">
        <v>252</v>
      </c>
      <c r="H37" s="130">
        <f>+I37+5110309</f>
        <v>15113921683</v>
      </c>
      <c r="I37" s="60">
        <f t="shared" si="5"/>
        <v>15108811374</v>
      </c>
      <c r="J37" s="195">
        <v>10946585783</v>
      </c>
      <c r="K37" s="195">
        <v>0</v>
      </c>
      <c r="L37" s="195">
        <v>0</v>
      </c>
      <c r="M37" s="195">
        <v>0</v>
      </c>
      <c r="N37" s="195">
        <v>0</v>
      </c>
      <c r="O37" s="195">
        <v>0</v>
      </c>
      <c r="P37" s="195">
        <v>0</v>
      </c>
      <c r="Q37" s="195">
        <v>0</v>
      </c>
      <c r="R37" s="195">
        <v>0</v>
      </c>
      <c r="S37" s="195">
        <v>0</v>
      </c>
      <c r="T37" s="195">
        <v>0</v>
      </c>
      <c r="U37" s="195">
        <v>0</v>
      </c>
      <c r="V37" s="195">
        <v>0</v>
      </c>
      <c r="W37" s="195">
        <v>0</v>
      </c>
      <c r="X37" s="195">
        <v>0</v>
      </c>
      <c r="Y37" s="196">
        <v>1325862579</v>
      </c>
      <c r="Z37" s="196">
        <v>1800790985</v>
      </c>
      <c r="AA37" s="196">
        <v>348595499</v>
      </c>
      <c r="AB37" s="196">
        <v>563411190</v>
      </c>
      <c r="AC37" s="196">
        <v>7722965</v>
      </c>
      <c r="AD37" s="196">
        <v>73307972</v>
      </c>
      <c r="AE37" s="196">
        <v>0</v>
      </c>
      <c r="AF37" s="196">
        <v>871260</v>
      </c>
      <c r="AG37" s="196">
        <v>2880177</v>
      </c>
      <c r="AH37" s="196">
        <v>6830300</v>
      </c>
      <c r="AI37" s="196">
        <v>69282</v>
      </c>
      <c r="AJ37" s="196">
        <v>22050660</v>
      </c>
      <c r="AK37" s="196">
        <v>0</v>
      </c>
      <c r="AL37" s="196">
        <v>0</v>
      </c>
      <c r="AM37" s="196">
        <v>0</v>
      </c>
      <c r="AN37" s="196">
        <v>9832722</v>
      </c>
      <c r="AO37" s="196">
        <v>0</v>
      </c>
    </row>
    <row r="38" spans="2:41">
      <c r="B38" s="64" t="s">
        <v>17</v>
      </c>
      <c r="C38" s="54" t="s">
        <v>77</v>
      </c>
      <c r="D38" s="47" t="s">
        <v>231</v>
      </c>
      <c r="E38" s="191"/>
      <c r="F38" s="61" t="s">
        <v>245</v>
      </c>
      <c r="G38" s="111" t="s">
        <v>252</v>
      </c>
      <c r="H38" s="130">
        <f t="shared" ref="H38" si="6">+I38</f>
        <v>3600000</v>
      </c>
      <c r="I38" s="60">
        <f t="shared" si="5"/>
        <v>3600000</v>
      </c>
      <c r="J38" s="195">
        <v>3600000</v>
      </c>
      <c r="K38" s="195">
        <v>0</v>
      </c>
      <c r="L38" s="195">
        <v>0</v>
      </c>
      <c r="M38" s="195">
        <v>0</v>
      </c>
      <c r="N38" s="195">
        <v>0</v>
      </c>
      <c r="O38" s="195">
        <v>0</v>
      </c>
      <c r="P38" s="195">
        <v>0</v>
      </c>
      <c r="Q38" s="195">
        <v>0</v>
      </c>
      <c r="R38" s="195">
        <v>0</v>
      </c>
      <c r="S38" s="195">
        <v>0</v>
      </c>
      <c r="T38" s="195">
        <v>0</v>
      </c>
      <c r="U38" s="195">
        <v>0</v>
      </c>
      <c r="V38" s="195">
        <v>0</v>
      </c>
      <c r="W38" s="195">
        <v>0</v>
      </c>
      <c r="X38" s="195">
        <v>0</v>
      </c>
      <c r="Y38" s="196">
        <v>0</v>
      </c>
      <c r="Z38" s="196">
        <v>0</v>
      </c>
      <c r="AA38" s="196">
        <v>0</v>
      </c>
      <c r="AB38" s="196">
        <v>0</v>
      </c>
      <c r="AC38" s="196">
        <v>0</v>
      </c>
      <c r="AD38" s="196">
        <v>0</v>
      </c>
      <c r="AE38" s="196">
        <v>0</v>
      </c>
      <c r="AF38" s="196">
        <v>0</v>
      </c>
      <c r="AG38" s="196">
        <v>0</v>
      </c>
      <c r="AH38" s="196">
        <v>0</v>
      </c>
      <c r="AI38" s="196">
        <v>0</v>
      </c>
      <c r="AJ38" s="196">
        <v>0</v>
      </c>
      <c r="AK38" s="196">
        <v>0</v>
      </c>
      <c r="AL38" s="196">
        <v>0</v>
      </c>
      <c r="AM38" s="196">
        <v>0</v>
      </c>
      <c r="AN38" s="196">
        <v>0</v>
      </c>
      <c r="AO38" s="196">
        <v>0</v>
      </c>
    </row>
    <row r="39" spans="2:41">
      <c r="B39" s="64" t="s">
        <v>18</v>
      </c>
      <c r="C39" s="54" t="s">
        <v>78</v>
      </c>
      <c r="D39" s="47" t="s">
        <v>211</v>
      </c>
      <c r="E39" s="191"/>
      <c r="F39" s="61"/>
      <c r="G39" s="111"/>
      <c r="H39" s="5"/>
      <c r="I39" s="60">
        <f t="shared" si="5"/>
        <v>0</v>
      </c>
      <c r="J39" s="198"/>
      <c r="K39" s="198"/>
      <c r="L39" s="198"/>
      <c r="M39" s="198"/>
      <c r="N39" s="198"/>
      <c r="O39" s="198"/>
      <c r="P39" s="198"/>
      <c r="Q39" s="198"/>
      <c r="R39" s="198"/>
      <c r="S39" s="198"/>
      <c r="T39" s="198"/>
      <c r="U39" s="198"/>
      <c r="V39" s="198"/>
      <c r="W39" s="198"/>
      <c r="X39" s="198"/>
      <c r="Y39" s="198"/>
      <c r="Z39" s="198"/>
      <c r="AA39" s="198"/>
      <c r="AB39" s="198"/>
      <c r="AC39" s="198"/>
      <c r="AD39" s="198"/>
      <c r="AE39" s="198"/>
      <c r="AF39" s="198"/>
      <c r="AG39" s="198"/>
      <c r="AH39" s="198"/>
      <c r="AI39" s="198"/>
      <c r="AJ39" s="198"/>
      <c r="AK39" s="198"/>
      <c r="AL39" s="198"/>
      <c r="AM39" s="198"/>
      <c r="AN39" s="198"/>
      <c r="AO39" s="198"/>
    </row>
    <row r="40" spans="2:41">
      <c r="B40" s="64" t="s">
        <v>19</v>
      </c>
      <c r="C40" s="54" t="s">
        <v>125</v>
      </c>
      <c r="D40" s="47" t="s">
        <v>211</v>
      </c>
      <c r="E40" s="191"/>
      <c r="F40" s="61"/>
      <c r="G40" s="111"/>
      <c r="H40" s="6"/>
      <c r="I40" s="60">
        <f t="shared" si="5"/>
        <v>0</v>
      </c>
      <c r="J40" s="198"/>
      <c r="K40" s="198"/>
      <c r="L40" s="198"/>
      <c r="M40" s="198"/>
      <c r="N40" s="198"/>
      <c r="O40" s="198"/>
      <c r="P40" s="198"/>
      <c r="Q40" s="198"/>
      <c r="R40" s="198"/>
      <c r="S40" s="198"/>
      <c r="T40" s="198"/>
      <c r="U40" s="198"/>
      <c r="V40" s="198"/>
      <c r="W40" s="198"/>
      <c r="X40" s="198"/>
      <c r="Y40" s="198"/>
      <c r="Z40" s="198"/>
      <c r="AA40" s="198"/>
      <c r="AB40" s="198"/>
      <c r="AC40" s="198"/>
      <c r="AD40" s="198"/>
      <c r="AE40" s="198"/>
      <c r="AF40" s="198"/>
      <c r="AG40" s="198"/>
      <c r="AH40" s="198"/>
      <c r="AI40" s="198"/>
      <c r="AJ40" s="198"/>
      <c r="AK40" s="198"/>
      <c r="AL40" s="198"/>
      <c r="AM40" s="198"/>
      <c r="AN40" s="198"/>
      <c r="AO40" s="198"/>
    </row>
    <row r="41" spans="2:41" ht="31.2">
      <c r="B41" s="64" t="s">
        <v>20</v>
      </c>
      <c r="C41" s="54" t="s">
        <v>126</v>
      </c>
      <c r="D41" s="47" t="s">
        <v>211</v>
      </c>
      <c r="E41" s="191"/>
      <c r="F41" s="61"/>
      <c r="G41" s="111"/>
      <c r="H41" s="60"/>
      <c r="I41" s="60">
        <f t="shared" si="5"/>
        <v>0</v>
      </c>
      <c r="J41" s="197"/>
      <c r="K41" s="197"/>
      <c r="L41" s="197"/>
      <c r="M41" s="197"/>
      <c r="N41" s="197"/>
      <c r="O41" s="197"/>
      <c r="P41" s="197"/>
      <c r="Q41" s="197"/>
      <c r="R41" s="197"/>
      <c r="S41" s="197"/>
      <c r="T41" s="197"/>
      <c r="U41" s="197"/>
      <c r="V41" s="197"/>
      <c r="W41" s="197"/>
      <c r="X41" s="197"/>
      <c r="Y41" s="197"/>
      <c r="Z41" s="197"/>
      <c r="AA41" s="197"/>
      <c r="AB41" s="197"/>
      <c r="AC41" s="197"/>
      <c r="AD41" s="197"/>
      <c r="AE41" s="197"/>
      <c r="AF41" s="197"/>
      <c r="AG41" s="197"/>
      <c r="AH41" s="198"/>
      <c r="AI41" s="198"/>
      <c r="AJ41" s="198"/>
      <c r="AK41" s="198"/>
      <c r="AL41" s="198"/>
      <c r="AM41" s="198"/>
      <c r="AN41" s="198"/>
      <c r="AO41" s="198"/>
    </row>
    <row r="42" spans="2:41">
      <c r="B42" s="65"/>
      <c r="C42" s="54"/>
      <c r="D42" s="6"/>
      <c r="E42" s="191"/>
      <c r="F42" s="61"/>
      <c r="G42" s="111"/>
      <c r="H42" s="5"/>
      <c r="I42" s="60">
        <f t="shared" si="5"/>
        <v>0</v>
      </c>
      <c r="J42" s="198"/>
      <c r="K42" s="198"/>
      <c r="L42" s="198"/>
      <c r="M42" s="198"/>
      <c r="N42" s="198"/>
      <c r="O42" s="198"/>
      <c r="P42" s="198"/>
      <c r="Q42" s="198"/>
      <c r="R42" s="198"/>
      <c r="S42" s="198"/>
      <c r="T42" s="198"/>
      <c r="U42" s="198"/>
      <c r="V42" s="198"/>
      <c r="W42" s="198"/>
      <c r="X42" s="198"/>
      <c r="Y42" s="198"/>
      <c r="Z42" s="198"/>
      <c r="AA42" s="198"/>
      <c r="AB42" s="198"/>
      <c r="AC42" s="198"/>
      <c r="AD42" s="198"/>
      <c r="AE42" s="198"/>
      <c r="AF42" s="198"/>
      <c r="AG42" s="198"/>
      <c r="AH42" s="198"/>
      <c r="AI42" s="198"/>
      <c r="AJ42" s="198"/>
      <c r="AK42" s="198"/>
      <c r="AL42" s="198"/>
      <c r="AM42" s="198"/>
      <c r="AN42" s="198"/>
      <c r="AO42" s="198"/>
    </row>
    <row r="43" spans="2:41">
      <c r="B43" s="70" t="s">
        <v>21</v>
      </c>
      <c r="C43" s="67" t="s">
        <v>79</v>
      </c>
      <c r="D43" s="5"/>
      <c r="E43" s="191"/>
      <c r="F43" s="129"/>
      <c r="G43" s="111"/>
      <c r="H43" s="5"/>
      <c r="I43" s="60">
        <f t="shared" si="5"/>
        <v>0</v>
      </c>
      <c r="J43" s="198"/>
      <c r="K43" s="198"/>
      <c r="L43" s="198"/>
      <c r="M43" s="198"/>
      <c r="N43" s="198"/>
      <c r="O43" s="198"/>
      <c r="P43" s="198"/>
      <c r="Q43" s="198"/>
      <c r="R43" s="198"/>
      <c r="S43" s="198"/>
      <c r="T43" s="198"/>
      <c r="U43" s="198"/>
      <c r="V43" s="198"/>
      <c r="W43" s="198"/>
      <c r="X43" s="198"/>
      <c r="Y43" s="198"/>
      <c r="Z43" s="198"/>
      <c r="AA43" s="198"/>
      <c r="AB43" s="198"/>
      <c r="AC43" s="198"/>
      <c r="AD43" s="198"/>
      <c r="AE43" s="198"/>
      <c r="AF43" s="198"/>
      <c r="AG43" s="198"/>
      <c r="AH43" s="198"/>
      <c r="AI43" s="198"/>
      <c r="AJ43" s="198"/>
      <c r="AK43" s="198"/>
      <c r="AL43" s="198"/>
      <c r="AM43" s="198"/>
      <c r="AN43" s="198"/>
      <c r="AO43" s="198"/>
    </row>
    <row r="44" spans="2:41">
      <c r="B44" s="64" t="s">
        <v>22</v>
      </c>
      <c r="C44" s="54" t="s">
        <v>80</v>
      </c>
      <c r="D44" s="47" t="s">
        <v>235</v>
      </c>
      <c r="E44" s="191"/>
      <c r="F44" s="61"/>
      <c r="G44" s="111"/>
      <c r="H44" s="5"/>
      <c r="I44" s="60">
        <f t="shared" si="5"/>
        <v>0</v>
      </c>
      <c r="J44" s="198"/>
      <c r="K44" s="198"/>
      <c r="L44" s="198"/>
      <c r="M44" s="198"/>
      <c r="N44" s="198"/>
      <c r="O44" s="198"/>
      <c r="P44" s="198"/>
      <c r="Q44" s="198"/>
      <c r="R44" s="198"/>
      <c r="S44" s="198"/>
      <c r="T44" s="198"/>
      <c r="U44" s="198"/>
      <c r="V44" s="198"/>
      <c r="W44" s="198"/>
      <c r="X44" s="198"/>
      <c r="Y44" s="198"/>
      <c r="Z44" s="198"/>
      <c r="AA44" s="198"/>
      <c r="AB44" s="198"/>
      <c r="AC44" s="198"/>
      <c r="AD44" s="198"/>
      <c r="AE44" s="198"/>
      <c r="AF44" s="198"/>
      <c r="AG44" s="198"/>
      <c r="AH44" s="198"/>
      <c r="AI44" s="198"/>
      <c r="AJ44" s="198"/>
      <c r="AK44" s="198"/>
      <c r="AL44" s="198"/>
      <c r="AM44" s="198"/>
      <c r="AN44" s="198"/>
      <c r="AO44" s="198"/>
    </row>
    <row r="45" spans="2:41">
      <c r="B45" s="65"/>
      <c r="C45" s="55"/>
      <c r="D45" s="6"/>
      <c r="E45" s="191"/>
      <c r="F45" s="61"/>
      <c r="G45" s="111"/>
      <c r="H45" s="5"/>
      <c r="I45" s="60">
        <f t="shared" si="5"/>
        <v>0</v>
      </c>
      <c r="J45" s="198"/>
      <c r="K45" s="198"/>
      <c r="L45" s="198"/>
      <c r="M45" s="198"/>
      <c r="N45" s="198"/>
      <c r="O45" s="198"/>
      <c r="P45" s="198"/>
      <c r="Q45" s="198"/>
      <c r="R45" s="198"/>
      <c r="S45" s="198"/>
      <c r="T45" s="198"/>
      <c r="U45" s="198"/>
      <c r="V45" s="198"/>
      <c r="W45" s="198"/>
      <c r="X45" s="198"/>
      <c r="Y45" s="198"/>
      <c r="Z45" s="198"/>
      <c r="AA45" s="198"/>
      <c r="AB45" s="198"/>
      <c r="AC45" s="198"/>
      <c r="AD45" s="198"/>
      <c r="AE45" s="198"/>
      <c r="AF45" s="198"/>
      <c r="AG45" s="198"/>
      <c r="AH45" s="198"/>
      <c r="AI45" s="198"/>
      <c r="AJ45" s="198"/>
      <c r="AK45" s="198"/>
      <c r="AL45" s="198"/>
      <c r="AM45" s="198"/>
      <c r="AN45" s="198"/>
      <c r="AO45" s="198"/>
    </row>
    <row r="46" spans="2:41">
      <c r="B46" s="70" t="s">
        <v>23</v>
      </c>
      <c r="C46" s="67" t="s">
        <v>81</v>
      </c>
      <c r="D46" s="6"/>
      <c r="E46" s="191"/>
      <c r="F46" s="61"/>
      <c r="G46" s="111"/>
      <c r="H46" s="5"/>
      <c r="I46" s="60">
        <f t="shared" si="5"/>
        <v>0</v>
      </c>
      <c r="J46" s="198"/>
      <c r="K46" s="198"/>
      <c r="L46" s="198"/>
      <c r="M46" s="198"/>
      <c r="N46" s="198"/>
      <c r="O46" s="198"/>
      <c r="P46" s="198"/>
      <c r="Q46" s="198"/>
      <c r="R46" s="198"/>
      <c r="S46" s="198"/>
      <c r="T46" s="198"/>
      <c r="U46" s="198"/>
      <c r="V46" s="198"/>
      <c r="W46" s="198"/>
      <c r="X46" s="198"/>
      <c r="Y46" s="198"/>
      <c r="Z46" s="198"/>
      <c r="AA46" s="198"/>
      <c r="AB46" s="198"/>
      <c r="AC46" s="198"/>
      <c r="AD46" s="198"/>
      <c r="AE46" s="198"/>
      <c r="AF46" s="198"/>
      <c r="AG46" s="198"/>
      <c r="AH46" s="198"/>
      <c r="AI46" s="198"/>
      <c r="AJ46" s="198"/>
      <c r="AK46" s="198"/>
      <c r="AL46" s="198"/>
      <c r="AM46" s="198"/>
      <c r="AN46" s="198"/>
      <c r="AO46" s="198"/>
    </row>
    <row r="47" spans="2:41">
      <c r="B47" s="71" t="s">
        <v>24</v>
      </c>
      <c r="C47" s="69" t="s">
        <v>82</v>
      </c>
      <c r="D47" s="6"/>
      <c r="E47" s="191"/>
      <c r="F47" s="61"/>
      <c r="G47" s="111"/>
      <c r="H47" s="5"/>
      <c r="I47" s="60">
        <f t="shared" si="5"/>
        <v>0</v>
      </c>
      <c r="J47" s="198"/>
      <c r="K47" s="198"/>
      <c r="L47" s="198"/>
      <c r="M47" s="198"/>
      <c r="N47" s="198"/>
      <c r="O47" s="198"/>
      <c r="P47" s="198"/>
      <c r="Q47" s="198"/>
      <c r="R47" s="198"/>
      <c r="S47" s="198"/>
      <c r="T47" s="198"/>
      <c r="U47" s="198"/>
      <c r="V47" s="198"/>
      <c r="W47" s="198"/>
      <c r="X47" s="198"/>
      <c r="Y47" s="198"/>
      <c r="Z47" s="198"/>
      <c r="AA47" s="198"/>
      <c r="AB47" s="198"/>
      <c r="AC47" s="198"/>
      <c r="AD47" s="198"/>
      <c r="AE47" s="198"/>
      <c r="AF47" s="198"/>
      <c r="AG47" s="198"/>
      <c r="AH47" s="198"/>
      <c r="AI47" s="198"/>
      <c r="AJ47" s="198"/>
      <c r="AK47" s="198"/>
      <c r="AL47" s="198"/>
      <c r="AM47" s="198"/>
      <c r="AN47" s="198"/>
      <c r="AO47" s="198"/>
    </row>
    <row r="48" spans="2:41">
      <c r="B48" s="71" t="s">
        <v>25</v>
      </c>
      <c r="C48" s="69" t="s">
        <v>83</v>
      </c>
      <c r="D48" s="6"/>
      <c r="E48" s="191"/>
      <c r="F48" s="61"/>
      <c r="G48" s="111"/>
      <c r="H48" s="6"/>
      <c r="I48" s="60">
        <f t="shared" si="5"/>
        <v>0</v>
      </c>
      <c r="J48" s="198"/>
      <c r="K48" s="198"/>
      <c r="L48" s="198"/>
      <c r="M48" s="198"/>
      <c r="N48" s="198"/>
      <c r="O48" s="198"/>
      <c r="P48" s="198"/>
      <c r="Q48" s="198"/>
      <c r="R48" s="198"/>
      <c r="S48" s="198"/>
      <c r="T48" s="198"/>
      <c r="U48" s="198"/>
      <c r="V48" s="198"/>
      <c r="W48" s="198"/>
      <c r="X48" s="198"/>
      <c r="Y48" s="198"/>
      <c r="Z48" s="198"/>
      <c r="AA48" s="198"/>
      <c r="AB48" s="198"/>
      <c r="AC48" s="198"/>
      <c r="AD48" s="198"/>
      <c r="AE48" s="198"/>
      <c r="AF48" s="198"/>
      <c r="AG48" s="198"/>
      <c r="AH48" s="198"/>
      <c r="AI48" s="198"/>
      <c r="AJ48" s="198"/>
      <c r="AK48" s="198"/>
      <c r="AL48" s="198"/>
      <c r="AM48" s="198"/>
      <c r="AN48" s="198"/>
      <c r="AO48" s="198"/>
    </row>
    <row r="49" spans="2:41" ht="31.2">
      <c r="B49" s="64" t="s">
        <v>26</v>
      </c>
      <c r="C49" s="54" t="s">
        <v>84</v>
      </c>
      <c r="D49" s="47" t="s">
        <v>231</v>
      </c>
      <c r="E49" s="191"/>
      <c r="F49" s="61" t="s">
        <v>267</v>
      </c>
      <c r="G49" s="152" t="s">
        <v>447</v>
      </c>
      <c r="H49" s="130">
        <f t="shared" ref="H49:H50" si="7">+I49</f>
        <v>765000000</v>
      </c>
      <c r="I49" s="60">
        <f t="shared" si="5"/>
        <v>765000000</v>
      </c>
      <c r="J49" s="196">
        <v>0</v>
      </c>
      <c r="K49" s="196">
        <v>0</v>
      </c>
      <c r="L49" s="196">
        <v>0</v>
      </c>
      <c r="M49" s="196">
        <v>0</v>
      </c>
      <c r="N49" s="196">
        <v>0</v>
      </c>
      <c r="O49" s="196">
        <v>0</v>
      </c>
      <c r="P49" s="196">
        <v>0</v>
      </c>
      <c r="Q49" s="196">
        <v>0</v>
      </c>
      <c r="R49" s="196">
        <v>0</v>
      </c>
      <c r="S49" s="196">
        <v>0</v>
      </c>
      <c r="T49" s="196">
        <v>0</v>
      </c>
      <c r="U49" s="196">
        <v>0</v>
      </c>
      <c r="V49" s="196">
        <v>0</v>
      </c>
      <c r="W49" s="196">
        <v>0</v>
      </c>
      <c r="X49" s="196">
        <v>0</v>
      </c>
      <c r="Y49" s="196">
        <v>510000000</v>
      </c>
      <c r="Z49" s="196">
        <v>0</v>
      </c>
      <c r="AA49" s="196">
        <v>255000000</v>
      </c>
      <c r="AB49" s="196">
        <v>0</v>
      </c>
      <c r="AC49" s="196">
        <v>0</v>
      </c>
      <c r="AD49" s="196">
        <v>0</v>
      </c>
      <c r="AE49" s="196">
        <v>0</v>
      </c>
      <c r="AF49" s="196">
        <v>0</v>
      </c>
      <c r="AG49" s="196">
        <v>0</v>
      </c>
      <c r="AH49" s="196">
        <v>0</v>
      </c>
      <c r="AI49" s="196">
        <v>0</v>
      </c>
      <c r="AJ49" s="196">
        <v>0</v>
      </c>
      <c r="AK49" s="196">
        <v>0</v>
      </c>
      <c r="AL49" s="196">
        <v>0</v>
      </c>
      <c r="AM49" s="196">
        <v>0</v>
      </c>
      <c r="AN49" s="196">
        <v>0</v>
      </c>
      <c r="AO49" s="196">
        <v>0</v>
      </c>
    </row>
    <row r="50" spans="2:41" ht="31.2">
      <c r="B50" s="64" t="s">
        <v>26</v>
      </c>
      <c r="C50" s="54" t="s">
        <v>84</v>
      </c>
      <c r="D50" s="47" t="s">
        <v>231</v>
      </c>
      <c r="E50" s="191"/>
      <c r="F50" s="61" t="s">
        <v>268</v>
      </c>
      <c r="G50" s="111" t="s">
        <v>250</v>
      </c>
      <c r="H50" s="130">
        <f t="shared" si="7"/>
        <v>1787277133</v>
      </c>
      <c r="I50" s="60">
        <f t="shared" si="5"/>
        <v>1787277133</v>
      </c>
      <c r="J50" s="195">
        <v>0</v>
      </c>
      <c r="K50" s="195">
        <v>0</v>
      </c>
      <c r="L50" s="195">
        <v>0</v>
      </c>
      <c r="M50" s="195">
        <v>0</v>
      </c>
      <c r="N50" s="195">
        <v>0</v>
      </c>
      <c r="O50" s="195">
        <v>0</v>
      </c>
      <c r="P50" s="195">
        <v>0</v>
      </c>
      <c r="Q50" s="195">
        <v>0</v>
      </c>
      <c r="R50" s="195">
        <v>0</v>
      </c>
      <c r="S50" s="195">
        <v>0</v>
      </c>
      <c r="T50" s="195">
        <v>0</v>
      </c>
      <c r="U50" s="195">
        <v>0</v>
      </c>
      <c r="V50" s="195">
        <v>0</v>
      </c>
      <c r="W50" s="195">
        <v>0</v>
      </c>
      <c r="X50" s="195">
        <v>0</v>
      </c>
      <c r="Y50" s="196">
        <v>170000000</v>
      </c>
      <c r="Z50" s="196">
        <v>1107277133</v>
      </c>
      <c r="AA50" s="196">
        <v>510000000</v>
      </c>
      <c r="AB50" s="196">
        <v>0</v>
      </c>
      <c r="AC50" s="196">
        <v>0</v>
      </c>
      <c r="AD50" s="196">
        <v>0</v>
      </c>
      <c r="AE50" s="196">
        <v>0</v>
      </c>
      <c r="AF50" s="196">
        <v>0</v>
      </c>
      <c r="AG50" s="196">
        <v>0</v>
      </c>
      <c r="AH50" s="196">
        <v>0</v>
      </c>
      <c r="AI50" s="196">
        <v>0</v>
      </c>
      <c r="AJ50" s="196">
        <v>0</v>
      </c>
      <c r="AK50" s="196">
        <v>0</v>
      </c>
      <c r="AL50" s="196">
        <v>0</v>
      </c>
      <c r="AM50" s="196">
        <v>0</v>
      </c>
      <c r="AN50" s="196">
        <v>0</v>
      </c>
      <c r="AO50" s="196">
        <v>0</v>
      </c>
    </row>
    <row r="51" spans="2:41">
      <c r="B51" s="64" t="s">
        <v>27</v>
      </c>
      <c r="C51" s="54" t="s">
        <v>127</v>
      </c>
      <c r="D51" s="47" t="s">
        <v>211</v>
      </c>
      <c r="E51" s="191"/>
      <c r="F51" s="61"/>
      <c r="J51" s="198"/>
      <c r="K51" s="198"/>
      <c r="L51" s="198"/>
      <c r="M51" s="198"/>
      <c r="N51" s="198"/>
      <c r="O51" s="198"/>
      <c r="P51" s="198"/>
      <c r="Q51" s="198"/>
      <c r="R51" s="198"/>
      <c r="S51" s="198"/>
      <c r="T51" s="198"/>
      <c r="U51" s="198"/>
      <c r="V51" s="198"/>
      <c r="W51" s="198"/>
      <c r="X51" s="198"/>
      <c r="Y51" s="198"/>
      <c r="Z51" s="198"/>
      <c r="AA51" s="198"/>
      <c r="AB51" s="198"/>
      <c r="AC51" s="198"/>
      <c r="AD51" s="198"/>
      <c r="AE51" s="198"/>
      <c r="AF51" s="198"/>
      <c r="AG51" s="198"/>
      <c r="AH51" s="198"/>
      <c r="AI51" s="198"/>
      <c r="AJ51" s="198"/>
      <c r="AK51" s="198"/>
      <c r="AL51" s="198"/>
      <c r="AM51" s="198"/>
      <c r="AN51" s="198"/>
      <c r="AO51" s="198"/>
    </row>
    <row r="52" spans="2:41">
      <c r="B52" s="64" t="s">
        <v>28</v>
      </c>
      <c r="C52" s="54" t="s">
        <v>85</v>
      </c>
      <c r="D52" s="47" t="s">
        <v>211</v>
      </c>
      <c r="E52" s="191"/>
      <c r="F52" s="61"/>
      <c r="G52" s="111"/>
      <c r="H52" s="6"/>
      <c r="I52" s="60">
        <f t="shared" ref="I52:I76" si="8">SUM(J52:AO52)</f>
        <v>0</v>
      </c>
      <c r="J52" s="198"/>
      <c r="K52" s="198"/>
      <c r="L52" s="198"/>
      <c r="M52" s="198"/>
      <c r="N52" s="198"/>
      <c r="O52" s="198"/>
      <c r="P52" s="198"/>
      <c r="Q52" s="198"/>
      <c r="R52" s="198"/>
      <c r="S52" s="198"/>
      <c r="T52" s="198"/>
      <c r="U52" s="198"/>
      <c r="V52" s="198"/>
      <c r="W52" s="198"/>
      <c r="X52" s="198"/>
      <c r="Y52" s="198"/>
      <c r="Z52" s="198"/>
      <c r="AA52" s="198"/>
      <c r="AB52" s="198"/>
      <c r="AC52" s="198"/>
      <c r="AD52" s="198"/>
      <c r="AE52" s="198"/>
      <c r="AF52" s="198"/>
      <c r="AG52" s="198"/>
      <c r="AH52" s="198"/>
      <c r="AI52" s="198"/>
      <c r="AJ52" s="198"/>
      <c r="AK52" s="198"/>
      <c r="AL52" s="198"/>
      <c r="AM52" s="198"/>
      <c r="AN52" s="198"/>
      <c r="AO52" s="198"/>
    </row>
    <row r="53" spans="2:41">
      <c r="B53" s="71" t="s">
        <v>29</v>
      </c>
      <c r="C53" s="69" t="s">
        <v>86</v>
      </c>
      <c r="D53" s="5"/>
      <c r="E53" s="191"/>
      <c r="F53" s="61"/>
      <c r="G53" s="111"/>
      <c r="H53" s="5"/>
      <c r="I53" s="60">
        <f t="shared" si="8"/>
        <v>0</v>
      </c>
      <c r="J53" s="198"/>
      <c r="K53" s="198"/>
      <c r="L53" s="198"/>
      <c r="M53" s="198"/>
      <c r="N53" s="198"/>
      <c r="O53" s="198"/>
      <c r="P53" s="198"/>
      <c r="Q53" s="198"/>
      <c r="R53" s="198"/>
      <c r="S53" s="198"/>
      <c r="T53" s="198"/>
      <c r="U53" s="198"/>
      <c r="V53" s="198"/>
      <c r="W53" s="198"/>
      <c r="X53" s="198"/>
      <c r="Y53" s="198"/>
      <c r="Z53" s="198"/>
      <c r="AA53" s="198"/>
      <c r="AB53" s="198"/>
      <c r="AC53" s="198"/>
      <c r="AD53" s="198"/>
      <c r="AE53" s="198"/>
      <c r="AF53" s="198"/>
      <c r="AG53" s="198"/>
      <c r="AH53" s="198"/>
      <c r="AI53" s="198"/>
      <c r="AJ53" s="198"/>
      <c r="AK53" s="198"/>
      <c r="AL53" s="198"/>
      <c r="AM53" s="198"/>
      <c r="AN53" s="198"/>
      <c r="AO53" s="198"/>
    </row>
    <row r="54" spans="2:41">
      <c r="B54" s="64" t="s">
        <v>30</v>
      </c>
      <c r="C54" s="54" t="s">
        <v>87</v>
      </c>
      <c r="D54" s="47" t="s">
        <v>265</v>
      </c>
      <c r="E54" s="191"/>
      <c r="F54" s="61" t="s">
        <v>225</v>
      </c>
      <c r="G54" s="111" t="s">
        <v>249</v>
      </c>
      <c r="H54" s="130">
        <f>+I54+93382969</f>
        <v>13761062504</v>
      </c>
      <c r="I54" s="60">
        <f t="shared" si="8"/>
        <v>13667679535</v>
      </c>
      <c r="J54" s="195">
        <v>0</v>
      </c>
      <c r="K54" s="195">
        <v>0</v>
      </c>
      <c r="L54" s="195">
        <v>0</v>
      </c>
      <c r="M54" s="195">
        <v>0</v>
      </c>
      <c r="N54" s="195">
        <v>0</v>
      </c>
      <c r="O54" s="195">
        <v>0</v>
      </c>
      <c r="P54" s="195">
        <v>0</v>
      </c>
      <c r="Q54" s="195">
        <v>0</v>
      </c>
      <c r="R54" s="195">
        <v>0</v>
      </c>
      <c r="S54" s="195">
        <v>0</v>
      </c>
      <c r="T54" s="195">
        <v>0</v>
      </c>
      <c r="U54" s="195">
        <v>0</v>
      </c>
      <c r="V54" s="195">
        <v>0</v>
      </c>
      <c r="W54" s="195">
        <v>0</v>
      </c>
      <c r="X54" s="195">
        <v>0</v>
      </c>
      <c r="Y54" s="196">
        <v>1703751080</v>
      </c>
      <c r="Z54" s="196">
        <v>4427130405</v>
      </c>
      <c r="AA54" s="196">
        <v>4316670273</v>
      </c>
      <c r="AB54" s="196">
        <v>1140201973</v>
      </c>
      <c r="AC54" s="196">
        <v>9675254</v>
      </c>
      <c r="AD54" s="196">
        <v>0</v>
      </c>
      <c r="AE54" s="196">
        <v>0</v>
      </c>
      <c r="AF54" s="196">
        <v>0</v>
      </c>
      <c r="AG54" s="196">
        <v>0</v>
      </c>
      <c r="AH54" s="196">
        <v>0</v>
      </c>
      <c r="AI54" s="196">
        <v>0</v>
      </c>
      <c r="AJ54" s="196">
        <v>249217937</v>
      </c>
      <c r="AK54" s="196">
        <v>0</v>
      </c>
      <c r="AL54" s="196">
        <v>0</v>
      </c>
      <c r="AM54" s="196">
        <v>0</v>
      </c>
      <c r="AN54" s="196">
        <v>1821032613</v>
      </c>
      <c r="AO54" s="196">
        <v>0</v>
      </c>
    </row>
    <row r="55" spans="2:41" ht="31.2">
      <c r="B55" s="64" t="s">
        <v>30</v>
      </c>
      <c r="C55" s="54" t="s">
        <v>87</v>
      </c>
      <c r="D55" s="47" t="s">
        <v>265</v>
      </c>
      <c r="E55" s="191"/>
      <c r="F55" s="61" t="s">
        <v>228</v>
      </c>
      <c r="G55" s="111" t="s">
        <v>251</v>
      </c>
      <c r="H55" s="130">
        <f>+I55+15108063</f>
        <v>2404880428</v>
      </c>
      <c r="I55" s="60">
        <f t="shared" si="8"/>
        <v>2389772365</v>
      </c>
      <c r="J55" s="195">
        <v>0</v>
      </c>
      <c r="K55" s="195">
        <v>0</v>
      </c>
      <c r="L55" s="195">
        <v>0</v>
      </c>
      <c r="M55" s="195">
        <v>0</v>
      </c>
      <c r="N55" s="195">
        <v>0</v>
      </c>
      <c r="O55" s="195">
        <v>0</v>
      </c>
      <c r="P55" s="195">
        <v>0</v>
      </c>
      <c r="Q55" s="195">
        <v>0</v>
      </c>
      <c r="R55" s="195">
        <v>0</v>
      </c>
      <c r="S55" s="195">
        <v>0</v>
      </c>
      <c r="T55" s="195">
        <v>0</v>
      </c>
      <c r="U55" s="195">
        <v>0</v>
      </c>
      <c r="V55" s="195">
        <v>0</v>
      </c>
      <c r="W55" s="195">
        <v>0</v>
      </c>
      <c r="X55" s="195">
        <v>0</v>
      </c>
      <c r="Y55" s="196">
        <v>300661957</v>
      </c>
      <c r="Z55" s="196">
        <v>781258307</v>
      </c>
      <c r="AA55" s="196">
        <v>761765342</v>
      </c>
      <c r="AB55" s="196">
        <v>201212113</v>
      </c>
      <c r="AC55" s="196">
        <v>1709162</v>
      </c>
      <c r="AD55" s="196">
        <v>0</v>
      </c>
      <c r="AE55" s="196">
        <v>6445904</v>
      </c>
      <c r="AF55" s="196">
        <v>0</v>
      </c>
      <c r="AG55" s="196">
        <v>0</v>
      </c>
      <c r="AH55" s="196">
        <v>0</v>
      </c>
      <c r="AI55" s="196">
        <v>0</v>
      </c>
      <c r="AJ55" s="196">
        <v>42553750</v>
      </c>
      <c r="AK55" s="196">
        <v>0</v>
      </c>
      <c r="AL55" s="196">
        <v>0</v>
      </c>
      <c r="AM55" s="196">
        <v>0</v>
      </c>
      <c r="AN55" s="196">
        <v>294165830</v>
      </c>
      <c r="AO55" s="196">
        <v>0</v>
      </c>
    </row>
    <row r="56" spans="2:41">
      <c r="B56" s="64" t="s">
        <v>31</v>
      </c>
      <c r="C56" s="54" t="s">
        <v>88</v>
      </c>
      <c r="D56" s="47" t="s">
        <v>231</v>
      </c>
      <c r="E56" s="191"/>
      <c r="F56" s="61" t="s">
        <v>276</v>
      </c>
      <c r="G56" s="111" t="s">
        <v>249</v>
      </c>
      <c r="H56" s="130">
        <f t="shared" ref="H56:H65" si="9">+I56</f>
        <v>6349829224</v>
      </c>
      <c r="I56" s="60">
        <f t="shared" si="8"/>
        <v>6349829224</v>
      </c>
      <c r="J56" s="195">
        <v>0</v>
      </c>
      <c r="K56" s="195">
        <v>0</v>
      </c>
      <c r="L56" s="195">
        <v>0</v>
      </c>
      <c r="M56" s="195">
        <v>0</v>
      </c>
      <c r="N56" s="195">
        <v>0</v>
      </c>
      <c r="O56" s="195">
        <v>0</v>
      </c>
      <c r="P56" s="195">
        <v>4690832000</v>
      </c>
      <c r="Q56" s="195">
        <v>1658997224</v>
      </c>
      <c r="R56" s="195">
        <v>0</v>
      </c>
      <c r="S56" s="195">
        <v>0</v>
      </c>
      <c r="T56" s="195">
        <v>0</v>
      </c>
      <c r="U56" s="195">
        <v>0</v>
      </c>
      <c r="V56" s="195">
        <v>0</v>
      </c>
      <c r="W56" s="195">
        <v>0</v>
      </c>
      <c r="X56" s="195">
        <v>0</v>
      </c>
      <c r="Y56" s="196">
        <v>0</v>
      </c>
      <c r="Z56" s="196">
        <v>0</v>
      </c>
      <c r="AA56" s="196">
        <v>0</v>
      </c>
      <c r="AB56" s="196">
        <v>0</v>
      </c>
      <c r="AC56" s="196">
        <v>0</v>
      </c>
      <c r="AD56" s="196">
        <v>0</v>
      </c>
      <c r="AE56" s="196">
        <v>0</v>
      </c>
      <c r="AF56" s="196">
        <v>0</v>
      </c>
      <c r="AG56" s="196">
        <v>0</v>
      </c>
      <c r="AH56" s="196">
        <v>0</v>
      </c>
      <c r="AI56" s="196">
        <v>0</v>
      </c>
      <c r="AJ56" s="196">
        <v>0</v>
      </c>
      <c r="AK56" s="196">
        <v>0</v>
      </c>
      <c r="AL56" s="196">
        <v>0</v>
      </c>
      <c r="AM56" s="196">
        <v>0</v>
      </c>
      <c r="AN56" s="196">
        <v>0</v>
      </c>
      <c r="AO56" s="196">
        <v>0</v>
      </c>
    </row>
    <row r="57" spans="2:41">
      <c r="B57" s="71" t="s">
        <v>29</v>
      </c>
      <c r="C57" s="69" t="s">
        <v>128</v>
      </c>
      <c r="D57" s="5"/>
      <c r="E57" s="191"/>
      <c r="F57" s="61"/>
      <c r="G57" s="111"/>
      <c r="H57" s="130">
        <f t="shared" si="9"/>
        <v>0</v>
      </c>
      <c r="I57" s="60">
        <f t="shared" si="8"/>
        <v>0</v>
      </c>
      <c r="J57" s="198"/>
      <c r="K57" s="198"/>
      <c r="L57" s="198"/>
      <c r="M57" s="198"/>
      <c r="N57" s="198"/>
      <c r="O57" s="198"/>
      <c r="P57" s="198"/>
      <c r="Q57" s="198"/>
      <c r="R57" s="198"/>
      <c r="S57" s="198"/>
      <c r="T57" s="198"/>
      <c r="U57" s="198"/>
      <c r="V57" s="198"/>
      <c r="W57" s="198"/>
      <c r="X57" s="198"/>
      <c r="Y57" s="198"/>
      <c r="Z57" s="198"/>
      <c r="AA57" s="198"/>
      <c r="AB57" s="198"/>
      <c r="AC57" s="198"/>
      <c r="AD57" s="198"/>
      <c r="AE57" s="198"/>
      <c r="AF57" s="198"/>
      <c r="AG57" s="198"/>
      <c r="AH57" s="198"/>
      <c r="AI57" s="198"/>
      <c r="AJ57" s="198"/>
      <c r="AK57" s="198"/>
      <c r="AL57" s="198"/>
      <c r="AM57" s="198"/>
      <c r="AN57" s="198"/>
      <c r="AO57" s="198"/>
    </row>
    <row r="58" spans="2:41">
      <c r="B58" s="64" t="s">
        <v>32</v>
      </c>
      <c r="C58" s="54" t="s">
        <v>89</v>
      </c>
      <c r="D58" s="47" t="s">
        <v>231</v>
      </c>
      <c r="E58" s="191"/>
      <c r="F58" s="61" t="s">
        <v>218</v>
      </c>
      <c r="G58" s="111" t="s">
        <v>249</v>
      </c>
      <c r="H58" s="130">
        <f t="shared" si="9"/>
        <v>46253416761</v>
      </c>
      <c r="I58" s="60">
        <f t="shared" si="8"/>
        <v>46253416761</v>
      </c>
      <c r="J58" s="195">
        <v>46253416761</v>
      </c>
      <c r="K58" s="195">
        <v>0</v>
      </c>
      <c r="L58" s="195">
        <v>0</v>
      </c>
      <c r="M58" s="195">
        <v>0</v>
      </c>
      <c r="N58" s="195">
        <v>0</v>
      </c>
      <c r="O58" s="195">
        <v>0</v>
      </c>
      <c r="P58" s="195">
        <v>0</v>
      </c>
      <c r="Q58" s="195">
        <v>0</v>
      </c>
      <c r="R58" s="195">
        <v>0</v>
      </c>
      <c r="S58" s="195">
        <v>0</v>
      </c>
      <c r="T58" s="195">
        <v>0</v>
      </c>
      <c r="U58" s="195">
        <v>0</v>
      </c>
      <c r="V58" s="195">
        <v>0</v>
      </c>
      <c r="W58" s="195">
        <v>0</v>
      </c>
      <c r="X58" s="195">
        <v>0</v>
      </c>
      <c r="Y58" s="196">
        <v>0</v>
      </c>
      <c r="Z58" s="196">
        <v>0</v>
      </c>
      <c r="AA58" s="196">
        <v>0</v>
      </c>
      <c r="AB58" s="196">
        <v>0</v>
      </c>
      <c r="AC58" s="196">
        <v>0</v>
      </c>
      <c r="AD58" s="196">
        <v>0</v>
      </c>
      <c r="AE58" s="196">
        <v>0</v>
      </c>
      <c r="AF58" s="196">
        <v>0</v>
      </c>
      <c r="AG58" s="196">
        <v>0</v>
      </c>
      <c r="AH58" s="196">
        <v>0</v>
      </c>
      <c r="AI58" s="196">
        <v>0</v>
      </c>
      <c r="AJ58" s="196">
        <v>0</v>
      </c>
      <c r="AK58" s="196">
        <v>0</v>
      </c>
      <c r="AL58" s="196">
        <v>0</v>
      </c>
      <c r="AM58" s="196">
        <v>0</v>
      </c>
      <c r="AN58" s="196">
        <v>0</v>
      </c>
      <c r="AO58" s="196">
        <v>0</v>
      </c>
    </row>
    <row r="59" spans="2:41">
      <c r="B59" s="64" t="s">
        <v>32</v>
      </c>
      <c r="C59" s="54" t="s">
        <v>89</v>
      </c>
      <c r="D59" s="47" t="s">
        <v>231</v>
      </c>
      <c r="E59" s="191"/>
      <c r="F59" s="61" t="s">
        <v>378</v>
      </c>
      <c r="G59" s="111" t="s">
        <v>249</v>
      </c>
      <c r="H59" s="130">
        <f t="shared" si="9"/>
        <v>19822892898</v>
      </c>
      <c r="I59" s="60">
        <f t="shared" si="8"/>
        <v>19822892898</v>
      </c>
      <c r="J59" s="195">
        <v>19822892898</v>
      </c>
      <c r="K59" s="195">
        <v>0</v>
      </c>
      <c r="L59" s="195">
        <v>0</v>
      </c>
      <c r="M59" s="195">
        <v>0</v>
      </c>
      <c r="N59" s="195">
        <v>0</v>
      </c>
      <c r="O59" s="195">
        <v>0</v>
      </c>
      <c r="P59" s="195">
        <v>0</v>
      </c>
      <c r="Q59" s="195">
        <v>0</v>
      </c>
      <c r="R59" s="195">
        <v>0</v>
      </c>
      <c r="S59" s="195">
        <v>0</v>
      </c>
      <c r="T59" s="195">
        <v>0</v>
      </c>
      <c r="U59" s="195">
        <v>0</v>
      </c>
      <c r="V59" s="195">
        <v>0</v>
      </c>
      <c r="W59" s="195">
        <v>0</v>
      </c>
      <c r="X59" s="195">
        <v>0</v>
      </c>
      <c r="Y59" s="196">
        <v>0</v>
      </c>
      <c r="Z59" s="196">
        <v>0</v>
      </c>
      <c r="AA59" s="196">
        <v>0</v>
      </c>
      <c r="AB59" s="196">
        <v>0</v>
      </c>
      <c r="AC59" s="196">
        <v>0</v>
      </c>
      <c r="AD59" s="196">
        <v>0</v>
      </c>
      <c r="AE59" s="196">
        <v>0</v>
      </c>
      <c r="AF59" s="196">
        <v>0</v>
      </c>
      <c r="AG59" s="196">
        <v>0</v>
      </c>
      <c r="AH59" s="196">
        <v>0</v>
      </c>
      <c r="AI59" s="196">
        <v>0</v>
      </c>
      <c r="AJ59" s="196">
        <v>0</v>
      </c>
      <c r="AK59" s="196">
        <v>0</v>
      </c>
      <c r="AL59" s="196">
        <v>0</v>
      </c>
      <c r="AM59" s="196">
        <v>0</v>
      </c>
      <c r="AN59" s="196">
        <v>0</v>
      </c>
      <c r="AO59" s="196">
        <v>0</v>
      </c>
    </row>
    <row r="60" spans="2:41" ht="31.2">
      <c r="B60" s="64" t="s">
        <v>33</v>
      </c>
      <c r="C60" s="54" t="s">
        <v>129</v>
      </c>
      <c r="D60" s="47" t="s">
        <v>231</v>
      </c>
      <c r="E60" s="191"/>
      <c r="F60" s="61" t="s">
        <v>230</v>
      </c>
      <c r="G60" s="152" t="s">
        <v>448</v>
      </c>
      <c r="H60" s="130">
        <f t="shared" si="9"/>
        <v>64332195324</v>
      </c>
      <c r="I60" s="60">
        <f t="shared" si="8"/>
        <v>64332195324</v>
      </c>
      <c r="J60" s="195">
        <v>0</v>
      </c>
      <c r="K60" s="195">
        <v>64329500490</v>
      </c>
      <c r="L60" s="195">
        <v>0</v>
      </c>
      <c r="M60" s="195">
        <v>0</v>
      </c>
      <c r="N60" s="195">
        <v>0</v>
      </c>
      <c r="O60" s="195">
        <v>0</v>
      </c>
      <c r="P60" s="195">
        <v>0</v>
      </c>
      <c r="Q60" s="195">
        <v>0</v>
      </c>
      <c r="R60" s="195">
        <v>0</v>
      </c>
      <c r="S60" s="195">
        <v>0</v>
      </c>
      <c r="T60" s="195">
        <v>2694834</v>
      </c>
      <c r="U60" s="195">
        <v>0</v>
      </c>
      <c r="V60" s="195">
        <v>0</v>
      </c>
      <c r="W60" s="195">
        <v>0</v>
      </c>
      <c r="X60" s="195">
        <v>0</v>
      </c>
      <c r="Y60" s="196">
        <v>0</v>
      </c>
      <c r="Z60" s="196">
        <v>0</v>
      </c>
      <c r="AA60" s="196">
        <v>0</v>
      </c>
      <c r="AB60" s="196">
        <v>0</v>
      </c>
      <c r="AC60" s="196">
        <v>0</v>
      </c>
      <c r="AD60" s="196">
        <v>0</v>
      </c>
      <c r="AE60" s="196">
        <v>0</v>
      </c>
      <c r="AF60" s="196">
        <v>0</v>
      </c>
      <c r="AG60" s="196">
        <v>0</v>
      </c>
      <c r="AH60" s="196">
        <v>0</v>
      </c>
      <c r="AI60" s="196">
        <v>0</v>
      </c>
      <c r="AJ60" s="196">
        <v>0</v>
      </c>
      <c r="AK60" s="196">
        <v>0</v>
      </c>
      <c r="AL60" s="196">
        <v>0</v>
      </c>
      <c r="AM60" s="196">
        <v>0</v>
      </c>
      <c r="AN60" s="196">
        <v>0</v>
      </c>
      <c r="AO60" s="196">
        <v>0</v>
      </c>
    </row>
    <row r="61" spans="2:41" ht="31.2">
      <c r="B61" s="64" t="s">
        <v>33</v>
      </c>
      <c r="C61" s="54" t="s">
        <v>129</v>
      </c>
      <c r="D61" s="47" t="s">
        <v>236</v>
      </c>
      <c r="E61" s="191"/>
      <c r="F61" s="61" t="s">
        <v>232</v>
      </c>
      <c r="G61" s="152" t="s">
        <v>448</v>
      </c>
      <c r="H61" s="130">
        <v>20437264916.000004</v>
      </c>
      <c r="I61" s="60">
        <f t="shared" si="8"/>
        <v>0</v>
      </c>
      <c r="J61" s="197"/>
      <c r="K61" s="197"/>
      <c r="L61" s="197"/>
      <c r="M61" s="197"/>
      <c r="N61" s="197"/>
      <c r="O61" s="197"/>
      <c r="P61" s="197"/>
      <c r="Q61" s="197"/>
      <c r="R61" s="197"/>
      <c r="S61" s="197"/>
      <c r="T61" s="197"/>
      <c r="U61" s="197"/>
      <c r="V61" s="197"/>
      <c r="W61" s="197"/>
      <c r="X61" s="197"/>
      <c r="Y61" s="197"/>
      <c r="Z61" s="197"/>
      <c r="AA61" s="197"/>
      <c r="AB61" s="197"/>
      <c r="AC61" s="197"/>
      <c r="AD61" s="197"/>
      <c r="AE61" s="197"/>
      <c r="AF61" s="197"/>
      <c r="AG61" s="197"/>
      <c r="AH61" s="198"/>
      <c r="AI61" s="198"/>
      <c r="AJ61" s="198"/>
      <c r="AK61" s="198"/>
      <c r="AL61" s="198"/>
      <c r="AM61" s="198"/>
      <c r="AN61" s="198"/>
      <c r="AO61" s="198"/>
    </row>
    <row r="62" spans="2:41" ht="31.2">
      <c r="B62" s="64" t="s">
        <v>33</v>
      </c>
      <c r="C62" s="54" t="s">
        <v>129</v>
      </c>
      <c r="D62" s="47" t="s">
        <v>231</v>
      </c>
      <c r="E62" s="191"/>
      <c r="F62" s="61" t="s">
        <v>229</v>
      </c>
      <c r="G62" s="152" t="s">
        <v>448</v>
      </c>
      <c r="H62" s="130">
        <f t="shared" si="9"/>
        <v>4530207508</v>
      </c>
      <c r="I62" s="60">
        <f t="shared" si="8"/>
        <v>4530207508</v>
      </c>
      <c r="J62" s="195">
        <v>0</v>
      </c>
      <c r="K62" s="195">
        <v>0</v>
      </c>
      <c r="L62" s="195">
        <v>4530207508</v>
      </c>
      <c r="M62" s="195">
        <v>0</v>
      </c>
      <c r="N62" s="195">
        <v>0</v>
      </c>
      <c r="O62" s="195">
        <v>0</v>
      </c>
      <c r="P62" s="195">
        <v>0</v>
      </c>
      <c r="Q62" s="195">
        <v>0</v>
      </c>
      <c r="R62" s="195">
        <v>0</v>
      </c>
      <c r="S62" s="195">
        <v>0</v>
      </c>
      <c r="T62" s="195">
        <v>0</v>
      </c>
      <c r="U62" s="195">
        <v>0</v>
      </c>
      <c r="V62" s="195">
        <v>0</v>
      </c>
      <c r="W62" s="195">
        <v>0</v>
      </c>
      <c r="X62" s="195">
        <v>0</v>
      </c>
      <c r="Y62" s="196">
        <v>0</v>
      </c>
      <c r="Z62" s="196">
        <v>0</v>
      </c>
      <c r="AA62" s="196">
        <v>0</v>
      </c>
      <c r="AB62" s="196">
        <v>0</v>
      </c>
      <c r="AC62" s="196">
        <v>0</v>
      </c>
      <c r="AD62" s="196">
        <v>0</v>
      </c>
      <c r="AE62" s="196">
        <v>0</v>
      </c>
      <c r="AF62" s="196">
        <v>0</v>
      </c>
      <c r="AG62" s="196">
        <v>0</v>
      </c>
      <c r="AH62" s="196">
        <v>0</v>
      </c>
      <c r="AI62" s="196">
        <v>0</v>
      </c>
      <c r="AJ62" s="196">
        <v>0</v>
      </c>
      <c r="AK62" s="196">
        <v>0</v>
      </c>
      <c r="AL62" s="196">
        <v>0</v>
      </c>
      <c r="AM62" s="196">
        <v>0</v>
      </c>
      <c r="AN62" s="196">
        <v>0</v>
      </c>
      <c r="AO62" s="196">
        <v>0</v>
      </c>
    </row>
    <row r="63" spans="2:41" ht="31.2">
      <c r="B63" s="64" t="s">
        <v>34</v>
      </c>
      <c r="C63" s="54" t="s">
        <v>130</v>
      </c>
      <c r="D63" s="47" t="s">
        <v>231</v>
      </c>
      <c r="E63" s="191"/>
      <c r="F63" s="61" t="s">
        <v>227</v>
      </c>
      <c r="G63" s="111" t="s">
        <v>253</v>
      </c>
      <c r="H63" s="130">
        <f t="shared" si="9"/>
        <v>1975401618</v>
      </c>
      <c r="I63" s="60">
        <f t="shared" si="8"/>
        <v>1975401618</v>
      </c>
      <c r="J63" s="195">
        <v>1260000</v>
      </c>
      <c r="K63" s="195">
        <v>103603218</v>
      </c>
      <c r="L63" s="195">
        <v>0</v>
      </c>
      <c r="M63" s="195">
        <v>0</v>
      </c>
      <c r="N63" s="195">
        <v>0</v>
      </c>
      <c r="O63" s="195">
        <v>0</v>
      </c>
      <c r="P63" s="195">
        <v>277239175</v>
      </c>
      <c r="Q63" s="195">
        <v>0</v>
      </c>
      <c r="R63" s="195">
        <v>355660800</v>
      </c>
      <c r="S63" s="195">
        <v>948428800</v>
      </c>
      <c r="T63" s="195">
        <v>30428370</v>
      </c>
      <c r="U63" s="195">
        <v>0</v>
      </c>
      <c r="V63" s="195">
        <v>110589255</v>
      </c>
      <c r="W63" s="195">
        <v>148192000</v>
      </c>
      <c r="X63" s="195">
        <v>0</v>
      </c>
      <c r="Y63" s="196">
        <v>0</v>
      </c>
      <c r="Z63" s="196">
        <v>0</v>
      </c>
      <c r="AA63" s="196">
        <v>0</v>
      </c>
      <c r="AB63" s="196">
        <v>0</v>
      </c>
      <c r="AC63" s="196">
        <v>0</v>
      </c>
      <c r="AD63" s="196">
        <v>0</v>
      </c>
      <c r="AE63" s="196">
        <v>0</v>
      </c>
      <c r="AF63" s="196">
        <v>0</v>
      </c>
      <c r="AG63" s="196">
        <v>0</v>
      </c>
      <c r="AH63" s="196">
        <v>0</v>
      </c>
      <c r="AI63" s="196">
        <v>0</v>
      </c>
      <c r="AJ63" s="196">
        <v>0</v>
      </c>
      <c r="AK63" s="196">
        <v>0</v>
      </c>
      <c r="AL63" s="196">
        <v>0</v>
      </c>
      <c r="AM63" s="196">
        <v>0</v>
      </c>
      <c r="AN63" s="196">
        <v>0</v>
      </c>
      <c r="AO63" s="196">
        <v>0</v>
      </c>
    </row>
    <row r="64" spans="2:41" ht="31.2">
      <c r="B64" s="64" t="s">
        <v>34</v>
      </c>
      <c r="C64" s="54" t="s">
        <v>130</v>
      </c>
      <c r="D64" s="47" t="s">
        <v>231</v>
      </c>
      <c r="E64" s="191"/>
      <c r="F64" s="61" t="s">
        <v>379</v>
      </c>
      <c r="G64" s="111" t="s">
        <v>251</v>
      </c>
      <c r="H64" s="130">
        <f t="shared" si="9"/>
        <v>125000000</v>
      </c>
      <c r="I64" s="60">
        <f t="shared" si="8"/>
        <v>125000000</v>
      </c>
      <c r="J64" s="195">
        <v>0</v>
      </c>
      <c r="K64" s="195">
        <v>0</v>
      </c>
      <c r="L64" s="195">
        <v>0</v>
      </c>
      <c r="M64" s="195">
        <v>0</v>
      </c>
      <c r="N64" s="195">
        <v>0</v>
      </c>
      <c r="O64" s="195">
        <v>0</v>
      </c>
      <c r="P64" s="195">
        <v>0</v>
      </c>
      <c r="Q64" s="195">
        <v>0</v>
      </c>
      <c r="R64" s="195">
        <v>0</v>
      </c>
      <c r="S64" s="195">
        <v>0</v>
      </c>
      <c r="T64" s="195">
        <v>0</v>
      </c>
      <c r="U64" s="195">
        <v>0</v>
      </c>
      <c r="V64" s="195">
        <v>0</v>
      </c>
      <c r="W64" s="195">
        <v>0</v>
      </c>
      <c r="X64" s="195">
        <v>0</v>
      </c>
      <c r="Y64" s="196">
        <v>75000000</v>
      </c>
      <c r="Z64" s="196">
        <v>0</v>
      </c>
      <c r="AA64" s="196">
        <v>25000000</v>
      </c>
      <c r="AB64" s="196">
        <v>0</v>
      </c>
      <c r="AC64" s="196">
        <v>0</v>
      </c>
      <c r="AD64" s="196">
        <v>0</v>
      </c>
      <c r="AE64" s="196">
        <v>0</v>
      </c>
      <c r="AF64" s="196">
        <v>0</v>
      </c>
      <c r="AG64" s="196">
        <v>0</v>
      </c>
      <c r="AH64" s="196">
        <v>0</v>
      </c>
      <c r="AI64" s="196">
        <v>0</v>
      </c>
      <c r="AJ64" s="196">
        <v>0</v>
      </c>
      <c r="AK64" s="196">
        <v>0</v>
      </c>
      <c r="AL64" s="196">
        <v>0</v>
      </c>
      <c r="AM64" s="196">
        <v>0</v>
      </c>
      <c r="AN64" s="196">
        <v>25000000</v>
      </c>
      <c r="AO64" s="196">
        <v>0</v>
      </c>
    </row>
    <row r="65" spans="2:41" ht="31.2">
      <c r="B65" s="64" t="s">
        <v>34</v>
      </c>
      <c r="C65" s="54" t="s">
        <v>130</v>
      </c>
      <c r="D65" s="47" t="s">
        <v>236</v>
      </c>
      <c r="E65" s="191"/>
      <c r="F65" s="61" t="s">
        <v>266</v>
      </c>
      <c r="G65" s="111" t="s">
        <v>253</v>
      </c>
      <c r="H65" s="130">
        <f t="shared" si="9"/>
        <v>1433443200</v>
      </c>
      <c r="I65" s="60">
        <f t="shared" si="8"/>
        <v>1433443200</v>
      </c>
      <c r="J65" s="195">
        <v>0</v>
      </c>
      <c r="K65" s="195">
        <v>10800000</v>
      </c>
      <c r="L65" s="195">
        <v>0</v>
      </c>
      <c r="M65" s="195">
        <v>0</v>
      </c>
      <c r="N65" s="195">
        <v>0</v>
      </c>
      <c r="O65" s="195">
        <v>0</v>
      </c>
      <c r="P65" s="195">
        <v>0</v>
      </c>
      <c r="Q65" s="195">
        <v>0</v>
      </c>
      <c r="R65" s="195">
        <v>355660800</v>
      </c>
      <c r="S65" s="195">
        <v>948428800</v>
      </c>
      <c r="T65" s="195">
        <v>0</v>
      </c>
      <c r="U65" s="195">
        <v>0</v>
      </c>
      <c r="V65" s="195">
        <v>0</v>
      </c>
      <c r="W65" s="195">
        <v>118553600</v>
      </c>
      <c r="X65" s="195">
        <v>0</v>
      </c>
      <c r="Y65" s="196">
        <v>0</v>
      </c>
      <c r="Z65" s="196">
        <v>0</v>
      </c>
      <c r="AA65" s="196">
        <v>0</v>
      </c>
      <c r="AB65" s="196">
        <v>0</v>
      </c>
      <c r="AC65" s="196">
        <v>0</v>
      </c>
      <c r="AD65" s="196">
        <v>0</v>
      </c>
      <c r="AE65" s="196">
        <v>0</v>
      </c>
      <c r="AF65" s="196">
        <v>0</v>
      </c>
      <c r="AG65" s="196">
        <v>0</v>
      </c>
      <c r="AH65" s="196">
        <v>0</v>
      </c>
      <c r="AI65" s="196">
        <v>0</v>
      </c>
      <c r="AJ65" s="196">
        <v>0</v>
      </c>
      <c r="AK65" s="196">
        <v>0</v>
      </c>
      <c r="AL65" s="196">
        <v>0</v>
      </c>
      <c r="AM65" s="196">
        <v>0</v>
      </c>
      <c r="AN65" s="196">
        <v>0</v>
      </c>
      <c r="AO65" s="196">
        <v>0</v>
      </c>
    </row>
    <row r="66" spans="2:41">
      <c r="B66" s="64" t="s">
        <v>35</v>
      </c>
      <c r="C66" s="54" t="s">
        <v>90</v>
      </c>
      <c r="D66" s="47" t="s">
        <v>211</v>
      </c>
      <c r="E66" s="191"/>
      <c r="F66" s="61"/>
      <c r="G66" s="111"/>
      <c r="H66" s="5"/>
      <c r="I66" s="60">
        <f t="shared" si="8"/>
        <v>0</v>
      </c>
      <c r="J66" s="198"/>
      <c r="K66" s="198"/>
      <c r="L66" s="198"/>
      <c r="M66" s="198"/>
      <c r="N66" s="198"/>
      <c r="O66" s="198"/>
      <c r="P66" s="198"/>
      <c r="Q66" s="198"/>
      <c r="R66" s="198"/>
      <c r="S66" s="198"/>
      <c r="T66" s="198"/>
      <c r="U66" s="198"/>
      <c r="V66" s="198"/>
      <c r="W66" s="198"/>
      <c r="X66" s="198"/>
      <c r="Y66" s="198"/>
      <c r="Z66" s="198"/>
      <c r="AA66" s="198"/>
      <c r="AB66" s="198"/>
      <c r="AC66" s="198"/>
      <c r="AD66" s="198"/>
      <c r="AE66" s="198"/>
      <c r="AF66" s="198"/>
      <c r="AG66" s="198"/>
      <c r="AH66" s="198"/>
      <c r="AI66" s="198"/>
      <c r="AJ66" s="198"/>
      <c r="AK66" s="198"/>
      <c r="AL66" s="198"/>
      <c r="AM66" s="198"/>
      <c r="AN66" s="198"/>
      <c r="AO66" s="198"/>
    </row>
    <row r="67" spans="2:41">
      <c r="B67" s="71" t="s">
        <v>36</v>
      </c>
      <c r="C67" s="69" t="s">
        <v>91</v>
      </c>
      <c r="D67" s="5"/>
      <c r="E67" s="191"/>
      <c r="F67" s="61"/>
      <c r="G67" s="111"/>
      <c r="H67" s="5"/>
      <c r="I67" s="60">
        <f t="shared" si="8"/>
        <v>0</v>
      </c>
      <c r="J67" s="198"/>
      <c r="K67" s="198"/>
      <c r="L67" s="198"/>
      <c r="M67" s="198"/>
      <c r="N67" s="198"/>
      <c r="O67" s="198"/>
      <c r="P67" s="198"/>
      <c r="Q67" s="198"/>
      <c r="R67" s="198"/>
      <c r="S67" s="198"/>
      <c r="T67" s="198"/>
      <c r="U67" s="198"/>
      <c r="V67" s="198"/>
      <c r="W67" s="198"/>
      <c r="X67" s="198"/>
      <c r="Y67" s="198"/>
      <c r="Z67" s="198"/>
      <c r="AA67" s="198"/>
      <c r="AB67" s="198"/>
      <c r="AC67" s="198"/>
      <c r="AD67" s="198"/>
      <c r="AE67" s="198"/>
      <c r="AF67" s="198"/>
      <c r="AG67" s="198"/>
      <c r="AH67" s="198"/>
      <c r="AI67" s="198"/>
      <c r="AJ67" s="198"/>
      <c r="AK67" s="198"/>
      <c r="AL67" s="198"/>
      <c r="AM67" s="198"/>
      <c r="AN67" s="198"/>
      <c r="AO67" s="198"/>
    </row>
    <row r="68" spans="2:41">
      <c r="B68" s="63" t="s">
        <v>37</v>
      </c>
      <c r="C68" s="54" t="s">
        <v>92</v>
      </c>
      <c r="D68" s="47" t="s">
        <v>211</v>
      </c>
      <c r="E68" s="191"/>
      <c r="F68" s="62"/>
      <c r="G68" s="108"/>
      <c r="H68" s="110"/>
      <c r="I68" s="60">
        <f t="shared" si="8"/>
        <v>0</v>
      </c>
      <c r="J68" s="198"/>
      <c r="K68" s="198"/>
      <c r="L68" s="198"/>
      <c r="M68" s="198"/>
      <c r="N68" s="198"/>
      <c r="O68" s="198"/>
      <c r="P68" s="198"/>
      <c r="Q68" s="198"/>
      <c r="R68" s="198"/>
      <c r="S68" s="198"/>
      <c r="T68" s="198"/>
      <c r="U68" s="198"/>
      <c r="V68" s="198"/>
      <c r="W68" s="198"/>
      <c r="X68" s="198"/>
      <c r="Y68" s="198"/>
      <c r="Z68" s="198"/>
      <c r="AA68" s="198"/>
      <c r="AB68" s="198"/>
      <c r="AC68" s="198"/>
      <c r="AD68" s="198"/>
      <c r="AE68" s="198"/>
      <c r="AF68" s="198"/>
      <c r="AG68" s="198"/>
      <c r="AH68" s="198"/>
      <c r="AI68" s="198"/>
      <c r="AJ68" s="198"/>
      <c r="AK68" s="198"/>
      <c r="AL68" s="198"/>
      <c r="AM68" s="198"/>
      <c r="AN68" s="198"/>
      <c r="AO68" s="198"/>
    </row>
    <row r="69" spans="2:41" s="175" customFormat="1">
      <c r="B69" s="64" t="s">
        <v>38</v>
      </c>
      <c r="C69" s="54" t="s">
        <v>93</v>
      </c>
      <c r="D69" s="47" t="s">
        <v>211</v>
      </c>
      <c r="E69" s="191"/>
      <c r="F69" s="61"/>
      <c r="G69" s="111"/>
      <c r="H69" s="5"/>
      <c r="I69" s="60">
        <f t="shared" si="8"/>
        <v>0</v>
      </c>
      <c r="J69" s="198"/>
      <c r="K69" s="198"/>
      <c r="L69" s="198"/>
      <c r="M69" s="198"/>
      <c r="N69" s="198"/>
      <c r="O69" s="198"/>
      <c r="P69" s="198"/>
      <c r="Q69" s="198"/>
      <c r="R69" s="198"/>
      <c r="S69" s="198"/>
      <c r="T69" s="198"/>
      <c r="U69" s="198"/>
      <c r="V69" s="198"/>
      <c r="W69" s="198"/>
      <c r="X69" s="198"/>
      <c r="Y69" s="198"/>
      <c r="Z69" s="198"/>
      <c r="AA69" s="198"/>
      <c r="AB69" s="198"/>
      <c r="AC69" s="198"/>
      <c r="AD69" s="198"/>
      <c r="AE69" s="198"/>
      <c r="AF69" s="198"/>
      <c r="AG69" s="198"/>
      <c r="AH69" s="198"/>
      <c r="AI69" s="198"/>
      <c r="AJ69" s="198"/>
      <c r="AK69" s="198"/>
      <c r="AL69" s="198"/>
      <c r="AM69" s="198"/>
      <c r="AN69" s="198"/>
      <c r="AO69" s="198"/>
    </row>
    <row r="70" spans="2:41" s="175" customFormat="1">
      <c r="B70" s="63" t="s">
        <v>39</v>
      </c>
      <c r="C70" s="54" t="s">
        <v>94</v>
      </c>
      <c r="D70" s="47" t="s">
        <v>211</v>
      </c>
      <c r="E70" s="191"/>
      <c r="F70" s="61"/>
      <c r="G70" s="111"/>
      <c r="H70" s="5"/>
      <c r="I70" s="60">
        <f t="shared" si="8"/>
        <v>0</v>
      </c>
      <c r="J70" s="198"/>
      <c r="K70" s="198"/>
      <c r="L70" s="198"/>
      <c r="M70" s="198"/>
      <c r="N70" s="198"/>
      <c r="O70" s="198"/>
      <c r="P70" s="198"/>
      <c r="Q70" s="198"/>
      <c r="R70" s="198"/>
      <c r="S70" s="198"/>
      <c r="T70" s="198"/>
      <c r="U70" s="198"/>
      <c r="V70" s="198"/>
      <c r="W70" s="198"/>
      <c r="X70" s="198"/>
      <c r="Y70" s="198"/>
      <c r="Z70" s="198"/>
      <c r="AA70" s="198"/>
      <c r="AB70" s="198"/>
      <c r="AC70" s="198"/>
      <c r="AD70" s="198"/>
      <c r="AE70" s="198"/>
      <c r="AF70" s="198"/>
      <c r="AG70" s="198"/>
      <c r="AH70" s="198"/>
      <c r="AI70" s="198"/>
      <c r="AJ70" s="198"/>
      <c r="AK70" s="198"/>
      <c r="AL70" s="198"/>
      <c r="AM70" s="198"/>
      <c r="AN70" s="198"/>
      <c r="AO70" s="198"/>
    </row>
    <row r="71" spans="2:41" s="175" customFormat="1">
      <c r="B71" s="64" t="s">
        <v>40</v>
      </c>
      <c r="C71" s="54" t="s">
        <v>95</v>
      </c>
      <c r="D71" s="47" t="s">
        <v>211</v>
      </c>
      <c r="E71" s="191"/>
      <c r="F71" s="61"/>
      <c r="G71" s="111"/>
      <c r="H71" s="130">
        <f t="shared" ref="H71" si="10">+I71</f>
        <v>0</v>
      </c>
      <c r="I71" s="60">
        <f t="shared" si="8"/>
        <v>0</v>
      </c>
      <c r="J71" s="197"/>
      <c r="K71" s="197"/>
      <c r="L71" s="197"/>
      <c r="M71" s="197"/>
      <c r="N71" s="197"/>
      <c r="O71" s="197"/>
      <c r="P71" s="197"/>
      <c r="Q71" s="197"/>
      <c r="R71" s="197"/>
      <c r="S71" s="197"/>
      <c r="T71" s="197"/>
      <c r="U71" s="197"/>
      <c r="V71" s="197"/>
      <c r="W71" s="197"/>
      <c r="X71" s="197"/>
      <c r="Y71" s="197"/>
      <c r="Z71" s="197"/>
      <c r="AA71" s="197"/>
      <c r="AB71" s="197"/>
      <c r="AC71" s="197"/>
      <c r="AD71" s="197"/>
      <c r="AE71" s="197"/>
      <c r="AF71" s="197"/>
      <c r="AG71" s="197"/>
      <c r="AH71" s="198"/>
      <c r="AI71" s="198"/>
      <c r="AJ71" s="198"/>
      <c r="AK71" s="198"/>
      <c r="AL71" s="198"/>
      <c r="AM71" s="198"/>
      <c r="AN71" s="198"/>
      <c r="AO71" s="198"/>
    </row>
    <row r="72" spans="2:41" s="175" customFormat="1">
      <c r="B72" s="64"/>
      <c r="C72" s="54"/>
      <c r="D72" s="115"/>
      <c r="E72" s="191"/>
      <c r="F72" s="61"/>
      <c r="G72" s="111"/>
      <c r="H72" s="6"/>
      <c r="I72" s="60">
        <f t="shared" si="8"/>
        <v>0</v>
      </c>
      <c r="J72" s="198"/>
      <c r="K72" s="198"/>
      <c r="L72" s="198"/>
      <c r="M72" s="198"/>
      <c r="N72" s="198"/>
      <c r="O72" s="198"/>
      <c r="P72" s="198"/>
      <c r="Q72" s="198"/>
      <c r="R72" s="198"/>
      <c r="S72" s="198"/>
      <c r="T72" s="198"/>
      <c r="U72" s="198"/>
      <c r="V72" s="198"/>
      <c r="W72" s="198"/>
      <c r="X72" s="198"/>
      <c r="Y72" s="198"/>
      <c r="Z72" s="198"/>
      <c r="AA72" s="198"/>
      <c r="AB72" s="198"/>
      <c r="AC72" s="198"/>
      <c r="AD72" s="198"/>
      <c r="AE72" s="198"/>
      <c r="AF72" s="198"/>
      <c r="AG72" s="198"/>
      <c r="AH72" s="198"/>
      <c r="AI72" s="198"/>
      <c r="AJ72" s="198"/>
      <c r="AK72" s="198"/>
      <c r="AL72" s="198"/>
      <c r="AM72" s="198"/>
      <c r="AN72" s="198"/>
      <c r="AO72" s="198"/>
    </row>
    <row r="73" spans="2:41" s="175" customFormat="1" ht="31.2">
      <c r="B73" s="64" t="s">
        <v>196</v>
      </c>
      <c r="C73" s="54" t="s">
        <v>197</v>
      </c>
      <c r="D73" s="47" t="s">
        <v>236</v>
      </c>
      <c r="E73" s="191"/>
      <c r="F73" s="61" t="s">
        <v>380</v>
      </c>
      <c r="G73" s="152" t="s">
        <v>447</v>
      </c>
      <c r="H73" s="130">
        <v>1059965</v>
      </c>
      <c r="I73" s="60">
        <f t="shared" si="8"/>
        <v>1059965</v>
      </c>
      <c r="J73" s="196">
        <v>0</v>
      </c>
      <c r="K73" s="196">
        <v>0</v>
      </c>
      <c r="L73" s="196">
        <v>0</v>
      </c>
      <c r="M73" s="196">
        <v>0</v>
      </c>
      <c r="N73" s="196">
        <v>0</v>
      </c>
      <c r="O73" s="196">
        <v>0</v>
      </c>
      <c r="P73" s="196">
        <v>0</v>
      </c>
      <c r="Q73" s="196">
        <v>0</v>
      </c>
      <c r="R73" s="196">
        <v>0</v>
      </c>
      <c r="S73" s="196">
        <v>0</v>
      </c>
      <c r="T73" s="196">
        <v>0</v>
      </c>
      <c r="U73" s="196">
        <v>0</v>
      </c>
      <c r="V73" s="196">
        <v>0</v>
      </c>
      <c r="W73" s="196">
        <v>0</v>
      </c>
      <c r="X73" s="196">
        <v>0</v>
      </c>
      <c r="Y73" s="196">
        <v>0</v>
      </c>
      <c r="Z73" s="196">
        <v>0</v>
      </c>
      <c r="AA73" s="196">
        <v>0</v>
      </c>
      <c r="AB73" s="196">
        <v>0</v>
      </c>
      <c r="AC73" s="196">
        <v>0</v>
      </c>
      <c r="AD73" s="196">
        <v>0</v>
      </c>
      <c r="AE73" s="196">
        <v>0</v>
      </c>
      <c r="AF73" s="196">
        <v>0</v>
      </c>
      <c r="AG73" s="196">
        <v>0</v>
      </c>
      <c r="AH73" s="196">
        <v>0</v>
      </c>
      <c r="AI73" s="196">
        <v>1059965</v>
      </c>
      <c r="AJ73" s="196">
        <v>0</v>
      </c>
      <c r="AK73" s="196">
        <v>0</v>
      </c>
      <c r="AL73" s="196">
        <v>0</v>
      </c>
      <c r="AM73" s="196">
        <v>0</v>
      </c>
      <c r="AN73" s="196">
        <v>0</v>
      </c>
      <c r="AO73" s="196">
        <v>0</v>
      </c>
    </row>
    <row r="74" spans="2:41" s="175" customFormat="1" ht="31.2">
      <c r="B74" s="64" t="s">
        <v>196</v>
      </c>
      <c r="C74" s="54" t="s">
        <v>197</v>
      </c>
      <c r="D74" s="47" t="s">
        <v>236</v>
      </c>
      <c r="E74" s="191"/>
      <c r="F74" s="61" t="s">
        <v>381</v>
      </c>
      <c r="G74" s="152" t="s">
        <v>382</v>
      </c>
      <c r="H74" s="130">
        <v>37828205</v>
      </c>
      <c r="I74" s="60">
        <f t="shared" si="8"/>
        <v>37828205</v>
      </c>
      <c r="J74" s="195">
        <v>0</v>
      </c>
      <c r="K74" s="195">
        <v>0</v>
      </c>
      <c r="L74" s="195">
        <v>0</v>
      </c>
      <c r="M74" s="195">
        <v>0</v>
      </c>
      <c r="N74" s="195">
        <v>0</v>
      </c>
      <c r="O74" s="195">
        <v>0</v>
      </c>
      <c r="P74" s="195">
        <v>0</v>
      </c>
      <c r="Q74" s="195">
        <v>0</v>
      </c>
      <c r="R74" s="195">
        <v>0</v>
      </c>
      <c r="S74" s="195">
        <v>0</v>
      </c>
      <c r="T74" s="195">
        <v>0</v>
      </c>
      <c r="U74" s="195">
        <v>0</v>
      </c>
      <c r="V74" s="195">
        <v>0</v>
      </c>
      <c r="W74" s="195">
        <v>0</v>
      </c>
      <c r="X74" s="195">
        <v>0</v>
      </c>
      <c r="Y74" s="196">
        <v>37828205</v>
      </c>
      <c r="Z74" s="196">
        <v>0</v>
      </c>
      <c r="AA74" s="196">
        <v>0</v>
      </c>
      <c r="AB74" s="196">
        <v>0</v>
      </c>
      <c r="AC74" s="196">
        <v>0</v>
      </c>
      <c r="AD74" s="196">
        <v>0</v>
      </c>
      <c r="AE74" s="196">
        <v>0</v>
      </c>
      <c r="AF74" s="196">
        <v>0</v>
      </c>
      <c r="AG74" s="196">
        <v>0</v>
      </c>
      <c r="AH74" s="196">
        <v>0</v>
      </c>
      <c r="AI74" s="196">
        <v>0</v>
      </c>
      <c r="AJ74" s="196">
        <v>0</v>
      </c>
      <c r="AK74" s="196">
        <v>0</v>
      </c>
      <c r="AL74" s="196">
        <v>0</v>
      </c>
      <c r="AM74" s="196">
        <v>0</v>
      </c>
      <c r="AN74" s="196">
        <v>0</v>
      </c>
      <c r="AO74" s="196">
        <v>0</v>
      </c>
    </row>
    <row r="75" spans="2:41" s="175" customFormat="1">
      <c r="B75" s="64"/>
      <c r="C75" s="54"/>
      <c r="D75" s="47"/>
      <c r="E75" s="191"/>
      <c r="F75" s="61"/>
      <c r="G75" s="111"/>
      <c r="H75" s="130"/>
      <c r="I75" s="60">
        <f t="shared" si="8"/>
        <v>0</v>
      </c>
      <c r="J75" s="193"/>
      <c r="K75" s="193"/>
      <c r="L75" s="193"/>
      <c r="M75" s="193"/>
      <c r="N75" s="193"/>
      <c r="O75" s="193"/>
      <c r="P75" s="193"/>
      <c r="Q75" s="193"/>
      <c r="R75" s="193"/>
      <c r="S75" s="193"/>
      <c r="T75" s="193"/>
      <c r="U75" s="193"/>
      <c r="V75" s="193"/>
      <c r="W75" s="193"/>
      <c r="X75" s="193"/>
      <c r="Y75" s="193"/>
      <c r="Z75" s="193"/>
      <c r="AA75" s="193"/>
      <c r="AB75" s="193"/>
      <c r="AC75" s="193"/>
      <c r="AD75" s="193"/>
      <c r="AE75" s="193"/>
      <c r="AF75" s="193"/>
      <c r="AG75" s="193"/>
      <c r="AH75" s="192"/>
      <c r="AI75" s="192"/>
      <c r="AJ75" s="192"/>
      <c r="AK75" s="192"/>
      <c r="AL75" s="192"/>
      <c r="AM75" s="192"/>
      <c r="AN75" s="192"/>
      <c r="AO75" s="192"/>
    </row>
    <row r="76" spans="2:41" s="175" customFormat="1">
      <c r="B76" s="116"/>
      <c r="C76" s="117"/>
      <c r="D76" s="118"/>
      <c r="E76" s="191"/>
      <c r="F76" s="61"/>
      <c r="G76" s="111"/>
      <c r="H76" s="6"/>
      <c r="I76" s="60">
        <f t="shared" si="8"/>
        <v>0</v>
      </c>
      <c r="J76" s="192"/>
      <c r="K76" s="192"/>
      <c r="L76" s="192"/>
      <c r="M76" s="192"/>
      <c r="N76" s="192"/>
      <c r="O76" s="192"/>
      <c r="P76" s="192"/>
      <c r="Q76" s="192"/>
      <c r="R76" s="192"/>
      <c r="S76" s="192"/>
      <c r="T76" s="192"/>
      <c r="U76" s="192"/>
      <c r="V76" s="192"/>
      <c r="W76" s="192"/>
      <c r="X76" s="192"/>
      <c r="Y76" s="192"/>
      <c r="Z76" s="192"/>
      <c r="AA76" s="192"/>
      <c r="AB76" s="192"/>
      <c r="AC76" s="192"/>
      <c r="AD76" s="192"/>
      <c r="AE76" s="192"/>
      <c r="AF76" s="192"/>
      <c r="AG76" s="192"/>
      <c r="AH76" s="192"/>
      <c r="AI76" s="192"/>
      <c r="AJ76" s="192"/>
      <c r="AK76" s="192"/>
      <c r="AL76" s="192"/>
      <c r="AM76" s="192"/>
      <c r="AN76" s="192"/>
      <c r="AO76" s="192"/>
    </row>
    <row r="77" spans="2:41">
      <c r="J77" s="192"/>
      <c r="K77" s="192"/>
      <c r="L77" s="192"/>
      <c r="M77" s="192"/>
      <c r="N77" s="192"/>
      <c r="O77" s="192"/>
      <c r="P77" s="192"/>
      <c r="Q77" s="192"/>
      <c r="R77" s="192"/>
      <c r="S77" s="192"/>
      <c r="T77" s="192"/>
      <c r="U77" s="192"/>
      <c r="V77" s="192"/>
      <c r="W77" s="192"/>
      <c r="X77" s="192"/>
      <c r="Y77" s="192"/>
      <c r="Z77" s="192"/>
      <c r="AA77" s="192"/>
      <c r="AB77" s="192"/>
      <c r="AC77" s="192"/>
      <c r="AD77" s="192"/>
      <c r="AE77" s="192"/>
      <c r="AF77" s="192"/>
      <c r="AG77" s="192"/>
      <c r="AH77" s="192"/>
      <c r="AI77" s="192"/>
      <c r="AJ77" s="192"/>
      <c r="AK77" s="192"/>
      <c r="AL77" s="192"/>
      <c r="AM77" s="192"/>
      <c r="AN77" s="192"/>
      <c r="AO77" s="192"/>
    </row>
    <row r="78" spans="2:41" s="175" customFormat="1">
      <c r="B78" s="2"/>
      <c r="C78" s="1"/>
      <c r="D78" s="1"/>
      <c r="E78"/>
      <c r="F78" s="8"/>
      <c r="G78" s="8"/>
      <c r="H78" s="113" t="s">
        <v>187</v>
      </c>
      <c r="I78" s="114" t="s">
        <v>177</v>
      </c>
      <c r="J78" s="192"/>
      <c r="K78" s="192"/>
      <c r="L78" s="192"/>
      <c r="M78" s="192"/>
      <c r="N78" s="192"/>
      <c r="O78" s="192"/>
      <c r="P78" s="192"/>
      <c r="Q78" s="192"/>
      <c r="R78" s="192"/>
      <c r="S78" s="192"/>
      <c r="T78" s="192"/>
      <c r="U78" s="192"/>
      <c r="V78" s="192"/>
      <c r="W78" s="192"/>
      <c r="X78" s="192"/>
      <c r="Y78" s="192"/>
      <c r="Z78" s="192"/>
      <c r="AA78" s="192"/>
      <c r="AB78" s="192"/>
      <c r="AC78" s="192"/>
      <c r="AD78" s="192"/>
      <c r="AE78" s="192"/>
      <c r="AF78" s="192"/>
      <c r="AG78" s="192"/>
      <c r="AH78" s="192"/>
      <c r="AI78" s="192"/>
      <c r="AJ78" s="192"/>
      <c r="AK78" s="192"/>
      <c r="AL78" s="192"/>
      <c r="AM78" s="192"/>
      <c r="AN78" s="192"/>
      <c r="AO78" s="192"/>
    </row>
    <row r="79" spans="2:41" s="175" customFormat="1" ht="21">
      <c r="B79" s="72" t="s">
        <v>96</v>
      </c>
      <c r="C79" s="1"/>
      <c r="D79" s="1"/>
      <c r="E79"/>
      <c r="F79" s="1"/>
      <c r="G79" s="1"/>
      <c r="H79" s="114">
        <f>SUM(H11:H76)</f>
        <v>211971235624</v>
      </c>
      <c r="I79" s="114">
        <f>SUM(I11:I76)</f>
        <v>190528597683</v>
      </c>
      <c r="J79" s="194"/>
      <c r="K79" s="192"/>
      <c r="L79" s="192"/>
      <c r="M79" s="192"/>
      <c r="N79" s="192"/>
      <c r="O79" s="192"/>
      <c r="P79" s="192"/>
      <c r="Q79" s="192"/>
      <c r="R79" s="192"/>
      <c r="S79" s="192"/>
      <c r="T79" s="192"/>
      <c r="U79" s="192"/>
      <c r="V79" s="192"/>
      <c r="W79" s="192"/>
      <c r="X79" s="192"/>
      <c r="Y79" s="192"/>
      <c r="Z79" s="192"/>
      <c r="AA79" s="192"/>
      <c r="AB79" s="192"/>
      <c r="AC79" s="192"/>
      <c r="AD79" s="192"/>
      <c r="AE79" s="192"/>
      <c r="AF79" s="192"/>
      <c r="AG79" s="192"/>
      <c r="AH79" s="192"/>
      <c r="AI79" s="192"/>
      <c r="AJ79" s="192"/>
      <c r="AK79" s="192"/>
      <c r="AL79" s="192"/>
      <c r="AM79" s="192"/>
      <c r="AN79" s="192"/>
      <c r="AO79" s="192"/>
    </row>
    <row r="80" spans="2:41" s="175" customFormat="1">
      <c r="B80" s="2"/>
      <c r="C80" s="1"/>
      <c r="D80" s="1"/>
      <c r="E80"/>
      <c r="F80" s="1"/>
      <c r="G80" s="1"/>
      <c r="H80" s="132"/>
      <c r="I80" s="1"/>
      <c r="J80" s="192"/>
      <c r="K80" s="192"/>
      <c r="L80" s="192"/>
      <c r="M80" s="192"/>
      <c r="N80" s="192"/>
      <c r="O80" s="192"/>
      <c r="P80" s="192"/>
      <c r="Q80" s="192"/>
      <c r="R80" s="192"/>
      <c r="S80" s="192"/>
      <c r="T80" s="192"/>
      <c r="U80" s="192"/>
      <c r="V80" s="192"/>
      <c r="W80" s="192"/>
      <c r="X80" s="192"/>
      <c r="Y80" s="192"/>
      <c r="Z80" s="192"/>
      <c r="AA80" s="192"/>
      <c r="AB80" s="192"/>
      <c r="AC80" s="192"/>
      <c r="AD80" s="192"/>
      <c r="AE80" s="192"/>
      <c r="AF80" s="192"/>
      <c r="AG80" s="192"/>
      <c r="AH80" s="192"/>
      <c r="AI80" s="192"/>
      <c r="AJ80" s="192"/>
      <c r="AK80" s="192"/>
      <c r="AL80" s="192"/>
      <c r="AM80" s="192"/>
      <c r="AN80" s="192"/>
      <c r="AO80" s="192"/>
    </row>
    <row r="81" spans="2:41" s="175" customFormat="1">
      <c r="B81" s="2"/>
      <c r="C81" s="1" t="s">
        <v>398</v>
      </c>
      <c r="D81" s="131">
        <v>229940391956</v>
      </c>
      <c r="E81"/>
      <c r="F81" s="1"/>
      <c r="G81" s="1"/>
      <c r="H81" s="1"/>
      <c r="I81" s="132"/>
      <c r="J81" s="192"/>
      <c r="K81" s="192"/>
      <c r="L81" s="192"/>
      <c r="M81" s="192"/>
      <c r="N81" s="192"/>
      <c r="O81" s="192"/>
      <c r="P81" s="192"/>
      <c r="Q81" s="192"/>
      <c r="R81" s="192"/>
      <c r="S81" s="192"/>
      <c r="T81" s="192"/>
      <c r="U81" s="192"/>
      <c r="V81" s="192"/>
      <c r="W81" s="192"/>
      <c r="X81" s="192"/>
      <c r="Y81" s="192"/>
      <c r="Z81" s="192"/>
      <c r="AA81" s="192"/>
      <c r="AB81" s="192"/>
      <c r="AC81" s="192"/>
      <c r="AD81" s="192"/>
      <c r="AE81" s="192"/>
      <c r="AF81" s="192"/>
      <c r="AG81" s="192"/>
      <c r="AH81" s="192"/>
      <c r="AI81" s="192"/>
      <c r="AJ81" s="192"/>
      <c r="AK81" s="192"/>
      <c r="AL81" s="192"/>
      <c r="AM81" s="192"/>
      <c r="AN81" s="192"/>
      <c r="AO81" s="192"/>
    </row>
    <row r="82" spans="2:41" s="175" customFormat="1">
      <c r="B82" s="2"/>
      <c r="C82" s="1" t="str">
        <f>+H78</f>
        <v>TOTAL, divulgué par le gouvernement</v>
      </c>
      <c r="D82" s="131">
        <f>+H79</f>
        <v>211971235624</v>
      </c>
      <c r="E82"/>
      <c r="F82" s="1"/>
      <c r="G82" s="1"/>
      <c r="H82" s="137" t="s">
        <v>241</v>
      </c>
      <c r="I82" s="138">
        <f>+H79-I79</f>
        <v>21442637941</v>
      </c>
      <c r="J82" s="192"/>
      <c r="K82" s="192"/>
      <c r="L82" s="192"/>
      <c r="M82" s="192"/>
      <c r="N82" s="192"/>
      <c r="O82" s="192"/>
      <c r="P82" s="192"/>
      <c r="Q82" s="192"/>
      <c r="R82" s="192"/>
      <c r="S82" s="192"/>
      <c r="T82" s="192"/>
      <c r="U82" s="192"/>
      <c r="V82" s="192"/>
      <c r="W82" s="192"/>
      <c r="X82" s="192"/>
      <c r="Y82" s="192"/>
      <c r="Z82" s="192"/>
      <c r="AA82" s="192"/>
      <c r="AB82" s="192"/>
      <c r="AC82" s="192"/>
      <c r="AD82" s="192"/>
      <c r="AE82" s="192"/>
      <c r="AF82" s="192"/>
      <c r="AG82" s="192"/>
      <c r="AH82" s="192"/>
      <c r="AI82" s="192"/>
      <c r="AJ82" s="192"/>
      <c r="AK82" s="192"/>
      <c r="AL82" s="192"/>
      <c r="AM82" s="192"/>
      <c r="AN82" s="192"/>
      <c r="AO82" s="192"/>
    </row>
    <row r="83" spans="2:41" s="175" customFormat="1">
      <c r="B83" s="2"/>
      <c r="C83" s="1"/>
      <c r="D83" s="131"/>
      <c r="E83"/>
      <c r="F83" s="1"/>
      <c r="G83" s="1"/>
      <c r="H83" s="136" t="s">
        <v>242</v>
      </c>
      <c r="I83" s="1"/>
      <c r="J83" s="192"/>
      <c r="K83" s="192"/>
      <c r="L83" s="192"/>
      <c r="M83" s="192"/>
      <c r="N83" s="192"/>
      <c r="O83" s="192"/>
      <c r="P83" s="192"/>
      <c r="Q83" s="192"/>
      <c r="R83" s="192"/>
      <c r="S83" s="192"/>
      <c r="T83" s="192"/>
      <c r="U83" s="192"/>
      <c r="V83" s="192"/>
      <c r="W83" s="192"/>
      <c r="X83" s="192"/>
      <c r="Y83" s="192"/>
      <c r="Z83" s="192"/>
      <c r="AA83" s="192"/>
      <c r="AB83" s="192"/>
      <c r="AC83" s="192"/>
      <c r="AD83" s="192"/>
      <c r="AE83" s="192"/>
      <c r="AF83" s="192"/>
      <c r="AG83" s="192"/>
      <c r="AH83" s="192"/>
      <c r="AI83" s="192"/>
      <c r="AJ83" s="192"/>
      <c r="AK83" s="192"/>
      <c r="AL83" s="192"/>
      <c r="AM83" s="192"/>
      <c r="AN83" s="192"/>
      <c r="AO83" s="192"/>
    </row>
    <row r="84" spans="2:41" s="175" customFormat="1">
      <c r="B84" s="2"/>
      <c r="C84" s="134" t="s">
        <v>237</v>
      </c>
      <c r="D84" s="135">
        <f>+D81-D82</f>
        <v>17969156332</v>
      </c>
      <c r="E84"/>
      <c r="F84" s="1"/>
      <c r="G84" s="1"/>
      <c r="H84" s="1"/>
      <c r="I84" s="131"/>
      <c r="J84" s="192"/>
      <c r="K84" s="192"/>
      <c r="L84" s="192"/>
      <c r="M84" s="192"/>
      <c r="N84" s="192"/>
      <c r="O84" s="192"/>
      <c r="P84" s="192"/>
      <c r="Q84" s="192"/>
      <c r="R84" s="192"/>
      <c r="S84" s="192"/>
      <c r="T84" s="192"/>
      <c r="U84" s="192"/>
      <c r="V84" s="192"/>
      <c r="W84" s="192"/>
      <c r="X84" s="192"/>
      <c r="Y84" s="192"/>
      <c r="Z84" s="192"/>
      <c r="AA84" s="192"/>
      <c r="AB84" s="192"/>
      <c r="AC84" s="192"/>
      <c r="AD84" s="192"/>
      <c r="AE84" s="192"/>
      <c r="AF84" s="192"/>
      <c r="AG84" s="192"/>
      <c r="AH84" s="192"/>
      <c r="AI84" s="192"/>
      <c r="AJ84" s="192"/>
      <c r="AK84" s="192"/>
      <c r="AL84" s="192"/>
      <c r="AM84" s="192"/>
      <c r="AN84" s="192"/>
      <c r="AO84" s="192"/>
    </row>
    <row r="85" spans="2:41" s="175" customFormat="1">
      <c r="B85" s="2"/>
      <c r="C85" s="1"/>
      <c r="D85" s="1"/>
      <c r="E85"/>
      <c r="F85" s="1"/>
      <c r="G85" s="1"/>
      <c r="H85" s="1"/>
      <c r="I85" s="139"/>
      <c r="J85" s="192"/>
      <c r="K85" s="192"/>
      <c r="L85" s="192"/>
      <c r="M85" s="192"/>
      <c r="N85" s="192"/>
      <c r="O85" s="192"/>
      <c r="P85" s="192"/>
      <c r="Q85" s="192"/>
      <c r="R85" s="192"/>
      <c r="S85" s="192"/>
      <c r="T85" s="192"/>
      <c r="U85" s="192"/>
      <c r="V85" s="192"/>
      <c r="W85" s="192"/>
      <c r="X85" s="192"/>
      <c r="Y85" s="192"/>
      <c r="Z85" s="192"/>
      <c r="AA85" s="192"/>
      <c r="AB85" s="192"/>
      <c r="AC85" s="192"/>
      <c r="AD85" s="192"/>
      <c r="AE85" s="192"/>
      <c r="AF85" s="192"/>
      <c r="AG85" s="192"/>
      <c r="AH85" s="192"/>
      <c r="AI85" s="192"/>
      <c r="AJ85" s="192"/>
      <c r="AK85" s="192"/>
      <c r="AL85" s="192"/>
      <c r="AM85" s="192"/>
      <c r="AN85" s="192"/>
      <c r="AO85" s="192"/>
    </row>
    <row r="86" spans="2:41" s="175" customFormat="1">
      <c r="B86" s="136" t="s">
        <v>238</v>
      </c>
      <c r="C86" s="1"/>
      <c r="D86" s="1"/>
      <c r="E86"/>
      <c r="F86" s="1"/>
      <c r="G86" s="1"/>
      <c r="H86" s="111" t="s">
        <v>232</v>
      </c>
      <c r="I86" s="139">
        <f>+H61</f>
        <v>20437264916.000004</v>
      </c>
      <c r="J86" s="192"/>
      <c r="K86" s="192"/>
      <c r="L86" s="192"/>
      <c r="M86" s="192"/>
      <c r="N86" s="192"/>
      <c r="O86" s="192"/>
      <c r="P86" s="192"/>
      <c r="Q86" s="192"/>
      <c r="R86" s="192"/>
      <c r="S86" s="192"/>
      <c r="T86" s="192"/>
      <c r="U86" s="192"/>
      <c r="V86" s="192"/>
      <c r="W86" s="192"/>
      <c r="X86" s="192"/>
      <c r="Y86" s="192"/>
      <c r="Z86" s="192"/>
      <c r="AA86" s="192"/>
      <c r="AB86" s="192"/>
      <c r="AC86" s="192"/>
      <c r="AD86" s="192"/>
      <c r="AE86" s="192"/>
      <c r="AF86" s="192"/>
      <c r="AG86" s="192"/>
      <c r="AH86" s="192"/>
      <c r="AI86" s="192"/>
      <c r="AJ86" s="192"/>
      <c r="AK86" s="192"/>
      <c r="AL86" s="192"/>
      <c r="AM86" s="192"/>
      <c r="AN86" s="192"/>
      <c r="AO86" s="192"/>
    </row>
    <row r="87" spans="2:41" s="175" customFormat="1">
      <c r="B87" s="2"/>
      <c r="C87" s="1"/>
      <c r="D87" s="1"/>
      <c r="E87"/>
      <c r="F87" s="1"/>
      <c r="G87" s="1"/>
      <c r="H87" s="111" t="s">
        <v>291</v>
      </c>
      <c r="I87" s="139">
        <f>1607022040-601649015</f>
        <v>1005373025</v>
      </c>
      <c r="J87" s="192"/>
      <c r="K87" s="192"/>
      <c r="L87" s="192"/>
      <c r="M87" s="192"/>
      <c r="N87" s="192"/>
      <c r="O87" s="192"/>
      <c r="P87" s="192"/>
      <c r="Q87" s="192"/>
      <c r="R87" s="192"/>
      <c r="S87" s="192"/>
      <c r="T87" s="192"/>
      <c r="U87" s="192"/>
      <c r="V87" s="192"/>
      <c r="W87" s="192"/>
      <c r="X87" s="192"/>
      <c r="Y87" s="192"/>
      <c r="Z87" s="192"/>
      <c r="AA87" s="192"/>
      <c r="AB87" s="192"/>
      <c r="AC87" s="192"/>
      <c r="AD87" s="192"/>
      <c r="AE87" s="192"/>
      <c r="AF87" s="192"/>
      <c r="AG87" s="192"/>
      <c r="AH87" s="192"/>
      <c r="AI87" s="192"/>
      <c r="AJ87" s="192"/>
      <c r="AK87" s="192"/>
      <c r="AL87" s="192"/>
      <c r="AM87" s="192"/>
      <c r="AN87" s="192"/>
      <c r="AO87" s="192"/>
    </row>
    <row r="88" spans="2:41" s="175" customFormat="1">
      <c r="B88" s="2"/>
      <c r="C88" s="192" t="s">
        <v>221</v>
      </c>
      <c r="D88" s="193">
        <f>601649015+15979795229</f>
        <v>16581444244</v>
      </c>
      <c r="E88" s="142"/>
      <c r="F88" s="227" t="s">
        <v>279</v>
      </c>
      <c r="G88" s="1"/>
      <c r="H88" s="140" t="s">
        <v>239</v>
      </c>
      <c r="I88" s="172">
        <f>SUM(I84:I87)</f>
        <v>21442637941.000004</v>
      </c>
    </row>
    <row r="89" spans="2:41" s="175" customFormat="1">
      <c r="B89" s="1"/>
      <c r="C89" s="192" t="s">
        <v>222</v>
      </c>
      <c r="D89" s="193">
        <v>229113337</v>
      </c>
      <c r="E89" s="143"/>
      <c r="F89" s="228"/>
      <c r="G89" s="1"/>
      <c r="H89" s="1"/>
      <c r="I89" s="132">
        <f>+I88-I82</f>
        <v>0</v>
      </c>
      <c r="J89" s="176"/>
    </row>
    <row r="90" spans="2:41" s="175" customFormat="1" ht="16.2" thickBot="1">
      <c r="B90" s="1"/>
      <c r="C90" s="192" t="s">
        <v>233</v>
      </c>
      <c r="D90" s="193">
        <v>1039801517</v>
      </c>
      <c r="E90" s="144"/>
      <c r="F90" s="229" t="s">
        <v>243</v>
      </c>
      <c r="G90" s="1"/>
      <c r="H90" s="1"/>
      <c r="I90" s="1"/>
    </row>
    <row r="91" spans="2:41" s="175" customFormat="1">
      <c r="B91" s="1"/>
      <c r="C91" s="192" t="s">
        <v>234</v>
      </c>
      <c r="D91" s="193">
        <v>118797234</v>
      </c>
      <c r="E91" s="145"/>
      <c r="F91" s="230"/>
      <c r="G91" s="1"/>
      <c r="H91" s="232" t="s">
        <v>399</v>
      </c>
      <c r="I91" s="233"/>
    </row>
    <row r="92" spans="2:41" s="175" customFormat="1" ht="16.2" thickBot="1">
      <c r="B92" s="1"/>
      <c r="C92" s="111"/>
      <c r="D92" s="153"/>
      <c r="E92" s="143"/>
      <c r="F92" s="231"/>
      <c r="G92" s="1"/>
      <c r="H92" s="234"/>
      <c r="I92" s="235"/>
    </row>
    <row r="93" spans="2:41" s="175" customFormat="1">
      <c r="B93" s="1"/>
      <c r="C93" s="134" t="s">
        <v>240</v>
      </c>
      <c r="D93" s="135">
        <f>SUM(D88:D92)</f>
        <v>17969156332</v>
      </c>
      <c r="E93" s="1"/>
      <c r="F93" s="1"/>
      <c r="G93" s="1"/>
      <c r="H93" s="141"/>
      <c r="I93" s="141"/>
    </row>
    <row r="94" spans="2:41" s="175" customFormat="1">
      <c r="B94" s="1"/>
      <c r="C94" s="1"/>
      <c r="D94" s="131">
        <f>+D84-D93</f>
        <v>0</v>
      </c>
      <c r="E94" s="1"/>
      <c r="F94" s="1"/>
      <c r="G94" s="1"/>
      <c r="H94" s="173"/>
      <c r="I94" s="1"/>
    </row>
    <row r="95" spans="2:41" s="175" customFormat="1">
      <c r="B95" s="1"/>
      <c r="C95" s="1"/>
      <c r="D95" s="1"/>
      <c r="E95" s="1"/>
      <c r="F95" s="1"/>
      <c r="G95" s="1"/>
      <c r="H95" s="174"/>
      <c r="I95" s="141"/>
    </row>
    <row r="96" spans="2:41" s="175" customFormat="1">
      <c r="B96" s="1"/>
      <c r="C96" s="1"/>
      <c r="D96" s="1"/>
      <c r="E96" s="1"/>
      <c r="F96" s="1"/>
      <c r="G96" s="1"/>
      <c r="H96" s="141"/>
      <c r="I96" s="141"/>
    </row>
    <row r="97" spans="2:9" s="175" customFormat="1">
      <c r="B97" s="1"/>
      <c r="C97" s="1"/>
      <c r="D97" s="1"/>
      <c r="E97" s="1"/>
      <c r="F97" s="1"/>
      <c r="G97" s="1"/>
      <c r="H97" s="133"/>
      <c r="I97" s="1"/>
    </row>
    <row r="98" spans="2:9" s="175" customFormat="1">
      <c r="B98" s="1"/>
      <c r="C98" s="1"/>
      <c r="D98" s="1"/>
      <c r="E98" s="1"/>
      <c r="F98" s="1"/>
      <c r="G98" s="1"/>
      <c r="H98" s="133"/>
      <c r="I98" s="1"/>
    </row>
    <row r="99" spans="2:9" s="175" customFormat="1">
      <c r="B99" s="1"/>
      <c r="C99" s="1"/>
      <c r="D99" s="1"/>
      <c r="E99" s="1"/>
      <c r="F99" s="1"/>
      <c r="G99" s="1"/>
      <c r="H99" s="1"/>
      <c r="I99" s="1"/>
    </row>
    <row r="100" spans="2:9" s="175" customFormat="1">
      <c r="B100" s="1"/>
      <c r="C100" s="1"/>
      <c r="D100" s="1"/>
      <c r="E100" s="1"/>
      <c r="F100" s="1"/>
      <c r="G100" s="1"/>
      <c r="H100" s="1"/>
      <c r="I100" s="1"/>
    </row>
    <row r="101" spans="2:9">
      <c r="B101" s="1"/>
      <c r="E101" s="1"/>
    </row>
    <row r="102" spans="2:9">
      <c r="B102" s="1"/>
      <c r="E102" s="1"/>
    </row>
    <row r="103" spans="2:9">
      <c r="B103" s="1"/>
      <c r="E103" s="1"/>
    </row>
    <row r="105" spans="2:9">
      <c r="B105" s="1"/>
      <c r="E105" s="1"/>
    </row>
  </sheetData>
  <autoFilter ref="B10:AO76" xr:uid="{00000000-0009-0000-0000-000004000000}"/>
  <mergeCells count="9">
    <mergeCell ref="F88:F89"/>
    <mergeCell ref="F90:F92"/>
    <mergeCell ref="H91:I92"/>
    <mergeCell ref="B8:D8"/>
    <mergeCell ref="F8:H8"/>
    <mergeCell ref="I8:AE8"/>
    <mergeCell ref="B9:D9"/>
    <mergeCell ref="F9:H9"/>
    <mergeCell ref="I9:AE9"/>
  </mergeCells>
  <conditionalFormatting sqref="D75 D59:D62">
    <cfRule type="containsText" dxfId="29" priority="30" operator="containsText" text="Including;Not Applicable;Not included">
      <formula>NOT(ISERROR(SEARCH("Including;Not Applicable;Not included",D59)))</formula>
    </cfRule>
  </conditionalFormatting>
  <conditionalFormatting sqref="D34">
    <cfRule type="containsText" dxfId="28" priority="29" operator="containsText" text="Including;Not Applicable;Not included">
      <formula>NOT(ISERROR(SEARCH("Including;Not Applicable;Not included",D34)))</formula>
    </cfRule>
  </conditionalFormatting>
  <conditionalFormatting sqref="D41">
    <cfRule type="containsText" dxfId="27" priority="25" operator="containsText" text="Including;Not Applicable;Not included">
      <formula>NOT(ISERROR(SEARCH("Including;Not Applicable;Not included",D41)))</formula>
    </cfRule>
  </conditionalFormatting>
  <conditionalFormatting sqref="D66">
    <cfRule type="containsText" dxfId="26" priority="21" operator="containsText" text="Including;Not Applicable;Not included">
      <formula>NOT(ISERROR(SEARCH("Including;Not Applicable;Not included",D66)))</formula>
    </cfRule>
  </conditionalFormatting>
  <conditionalFormatting sqref="D35">
    <cfRule type="containsText" dxfId="25" priority="28" operator="containsText" text="Including;Not Applicable;Not included">
      <formula>NOT(ISERROR(SEARCH("Including;Not Applicable;Not included",D35)))</formula>
    </cfRule>
  </conditionalFormatting>
  <conditionalFormatting sqref="D63 D65">
    <cfRule type="containsText" dxfId="24" priority="22" operator="containsText" text="Including;Not Applicable;Not included">
      <formula>NOT(ISERROR(SEARCH("Including;Not Applicable;Not included",D63)))</formula>
    </cfRule>
  </conditionalFormatting>
  <conditionalFormatting sqref="D40">
    <cfRule type="containsText" dxfId="23" priority="26" operator="containsText" text="Including;Not Applicable;Not included">
      <formula>NOT(ISERROR(SEARCH("Including;Not Applicable;Not included",D40)))</formula>
    </cfRule>
  </conditionalFormatting>
  <conditionalFormatting sqref="D39">
    <cfRule type="containsText" dxfId="22" priority="27" operator="containsText" text="Including;Not Applicable;Not included">
      <formula>NOT(ISERROR(SEARCH("Including;Not Applicable;Not included",D39)))</formula>
    </cfRule>
  </conditionalFormatting>
  <conditionalFormatting sqref="D44">
    <cfRule type="containsText" dxfId="21" priority="24" operator="containsText" text="Including;Not Applicable;Not included">
      <formula>NOT(ISERROR(SEARCH("Including;Not Applicable;Not included",D44)))</formula>
    </cfRule>
  </conditionalFormatting>
  <conditionalFormatting sqref="D52">
    <cfRule type="containsText" dxfId="20" priority="23" operator="containsText" text="Including;Not Applicable;Not included">
      <formula>NOT(ISERROR(SEARCH("Including;Not Applicable;Not included",D52)))</formula>
    </cfRule>
  </conditionalFormatting>
  <conditionalFormatting sqref="D68">
    <cfRule type="containsText" dxfId="19" priority="20" operator="containsText" text="Including;Not Applicable;Not included">
      <formula>NOT(ISERROR(SEARCH("Including;Not Applicable;Not included",D68)))</formula>
    </cfRule>
  </conditionalFormatting>
  <conditionalFormatting sqref="D69">
    <cfRule type="containsText" dxfId="18" priority="19" operator="containsText" text="Including;Not Applicable;Not included">
      <formula>NOT(ISERROR(SEARCH("Including;Not Applicable;Not included",D69)))</formula>
    </cfRule>
  </conditionalFormatting>
  <conditionalFormatting sqref="D13:D19">
    <cfRule type="containsText" dxfId="17" priority="18" operator="containsText" text="Including;Not Applicable;Not included">
      <formula>NOT(ISERROR(SEARCH("Including;Not Applicable;Not included",D13)))</formula>
    </cfRule>
  </conditionalFormatting>
  <conditionalFormatting sqref="D23">
    <cfRule type="containsText" dxfId="16" priority="17" operator="containsText" text="Including;Not Applicable;Not included">
      <formula>NOT(ISERROR(SEARCH("Including;Not Applicable;Not included",D23)))</formula>
    </cfRule>
  </conditionalFormatting>
  <conditionalFormatting sqref="D25">
    <cfRule type="containsText" dxfId="15" priority="16" operator="containsText" text="Including;Not Applicable;Not included">
      <formula>NOT(ISERROR(SEARCH("Including;Not Applicable;Not included",D25)))</formula>
    </cfRule>
  </conditionalFormatting>
  <conditionalFormatting sqref="D73">
    <cfRule type="containsText" dxfId="14" priority="12" operator="containsText" text="Including;Not Applicable;Not included">
      <formula>NOT(ISERROR(SEARCH("Including;Not Applicable;Not included",D73)))</formula>
    </cfRule>
  </conditionalFormatting>
  <conditionalFormatting sqref="D38">
    <cfRule type="containsText" dxfId="13" priority="15" operator="containsText" text="Including;Not Applicable;Not included">
      <formula>NOT(ISERROR(SEARCH("Including;Not Applicable;Not included",D38)))</formula>
    </cfRule>
  </conditionalFormatting>
  <conditionalFormatting sqref="D56">
    <cfRule type="containsText" dxfId="12" priority="14" operator="containsText" text="Including;Not Applicable;Not included">
      <formula>NOT(ISERROR(SEARCH("Including;Not Applicable;Not included",D56)))</formula>
    </cfRule>
  </conditionalFormatting>
  <conditionalFormatting sqref="D49:D50">
    <cfRule type="containsText" dxfId="11" priority="13" operator="containsText" text="Including;Not Applicable;Not included">
      <formula>NOT(ISERROR(SEARCH("Including;Not Applicable;Not included",D49)))</formula>
    </cfRule>
  </conditionalFormatting>
  <conditionalFormatting sqref="D22 D27 D30:D32 D37 D54:D55">
    <cfRule type="containsText" dxfId="10" priority="11" operator="containsText" text="Including;Not Applicable;Not included">
      <formula>NOT(ISERROR(SEARCH("Including;Not Applicable;Not included",D22)))</formula>
    </cfRule>
  </conditionalFormatting>
  <conditionalFormatting sqref="D51">
    <cfRule type="containsText" dxfId="9" priority="10" operator="containsText" text="Including;Not Applicable;Not included">
      <formula>NOT(ISERROR(SEARCH("Including;Not Applicable;Not included",D51)))</formula>
    </cfRule>
  </conditionalFormatting>
  <conditionalFormatting sqref="D71">
    <cfRule type="containsText" dxfId="8" priority="9" operator="containsText" text="Including;Not Applicable;Not included">
      <formula>NOT(ISERROR(SEARCH("Including;Not Applicable;Not included",D71)))</formula>
    </cfRule>
  </conditionalFormatting>
  <conditionalFormatting sqref="D20">
    <cfRule type="containsText" dxfId="7" priority="8" operator="containsText" text="Including;Not Applicable;Not included">
      <formula>NOT(ISERROR(SEARCH("Including;Not Applicable;Not included",D20)))</formula>
    </cfRule>
  </conditionalFormatting>
  <conditionalFormatting sqref="D26">
    <cfRule type="containsText" dxfId="6" priority="7" operator="containsText" text="Including;Not Applicable;Not included">
      <formula>NOT(ISERROR(SEARCH("Including;Not Applicable;Not included",D26)))</formula>
    </cfRule>
  </conditionalFormatting>
  <conditionalFormatting sqref="D33">
    <cfRule type="containsText" dxfId="5" priority="6" operator="containsText" text="Including;Not Applicable;Not included">
      <formula>NOT(ISERROR(SEARCH("Including;Not Applicable;Not included",D33)))</formula>
    </cfRule>
  </conditionalFormatting>
  <conditionalFormatting sqref="D70">
    <cfRule type="containsText" dxfId="4" priority="5" operator="containsText" text="Including;Not Applicable;Not included">
      <formula>NOT(ISERROR(SEARCH("Including;Not Applicable;Not included",D70)))</formula>
    </cfRule>
  </conditionalFormatting>
  <conditionalFormatting sqref="D74">
    <cfRule type="containsText" dxfId="3" priority="4" operator="containsText" text="Including;Not Applicable;Not included">
      <formula>NOT(ISERROR(SEARCH("Including;Not Applicable;Not included",D74)))</formula>
    </cfRule>
  </conditionalFormatting>
  <conditionalFormatting sqref="D58">
    <cfRule type="containsText" dxfId="2" priority="3" operator="containsText" text="Including;Not Applicable;Not included">
      <formula>NOT(ISERROR(SEARCH("Including;Not Applicable;Not included",D58)))</formula>
    </cfRule>
  </conditionalFormatting>
  <conditionalFormatting sqref="D64">
    <cfRule type="containsText" dxfId="1" priority="2" operator="containsText" text="Including;Not Applicable;Not included">
      <formula>NOT(ISERROR(SEARCH("Including;Not Applicable;Not included",D64)))</formula>
    </cfRule>
  </conditionalFormatting>
  <conditionalFormatting sqref="D21">
    <cfRule type="containsText" dxfId="0" priority="1" operator="containsText" text="Including;Not Applicable;Not included">
      <formula>NOT(ISERROR(SEARCH("Including;Not Applicable;Not included",D21)))</formula>
    </cfRule>
  </conditionalFormatting>
  <dataValidations count="6">
    <dataValidation type="list" showInputMessage="1" showErrorMessage="1" errorTitle="Unrecognized format" error="Please choose among the following options: Included, Not applicable or Not included" promptTitle="Inclus dans le rapport ITIE" prompt="_x000a_Veuillez sélectionner l’une des options suivantes:_x000a__x000a_Inclus et rapproché_x000a_Inclus et rapproché en partie_x000a_Inclus et non rapproché_x000a_Pas Inclus_x000a_Non applicable" sqref="D25:D27 D68:D71 D44 D37:D41 D30:D35 D49:D52 D58:D66 D54:D56 D73:D75 D13:D23" xr:uid="{00000000-0002-0000-0400-000000000000}">
      <formula1>"Inclus et rapproché,Inclus et rapproché en partie,Inclus et non rapproché,Pas Inclus,Non applicable,&lt;sélectionner l'option&gt;"</formula1>
    </dataValidation>
    <dataValidation type="list" showDropDown="1" showErrorMessage="1" errorTitle="Please do not edit these cells" error="Please do not edit these cells" sqref="H4" xr:uid="{00000000-0002-0000-0400-000001000000}">
      <formula1>"#ERROR!"</formula1>
    </dataValidation>
    <dataValidation type="custom" allowBlank="1" showInputMessage="1" errorTitle="Supprimez le texte &quot;Exemple&quot;" error="Veuillez supprimez le texte &quot;Exemple&quot;" promptTitle="Nom de l’identifiant" prompt="Veuillez saisir le nom de l'identifiant, tel que « Numéro d'identification du contribuable » ou similaire" sqref="H5" xr:uid="{00000000-0002-0000-0400-000002000000}">
      <formula1>IFERROR(OR(ISNUMBER(SEARCH("Example:",H5)),ISNUMBER(SEARCH("Example:",H5))),TRUE)</formula1>
    </dataValidation>
    <dataValidation allowBlank="1" showInputMessage="1" promptTitle="Nom du registre" prompt="Veuillez saisir le nom du registre ou de l’agence" sqref="H6" xr:uid="{00000000-0002-0000-0400-000003000000}"/>
    <dataValidation allowBlank="1" showInputMessage="1" showErrorMessage="1" promptTitle="URL du registre" prompt="Veuillez indiquer l’URL directe vers le registre ou l’agence." sqref="H7" xr:uid="{00000000-0002-0000-0400-000004000000}"/>
    <dataValidation type="list" showInputMessage="1" showErrorMessage="1" errorTitle="Secteur non standard" error="Vous avez saisi un secteur non standard._x000a__x000a_Veuillez sélectionner le secteur pertinent de l'entreprise dans la liste." promptTitle="Veuillez sélectionner le secteur" prompt="Veuillez sélectionner le secteur pertinent de l'entreprise dans la liste." sqref="J6:AO6" xr:uid="{00000000-0002-0000-0400-000005000000}">
      <formula1>"&lt;sélectionner le secteur&gt;,Pétrole,Gaz,Miniere,NA,Pétrole &amp; Gaz,Pétrole, Gaz &amp; Miniere,Autres"</formula1>
    </dataValidation>
  </dataValidations>
  <hyperlinks>
    <hyperlink ref="H7" r:id="rId1" xr:uid="{00000000-0004-0000-0400-000000000000}"/>
  </hyperlinks>
  <pageMargins left="0.75" right="0.75" top="1" bottom="1" header="0.5" footer="0.5"/>
  <pageSetup paperSize="9" orientation="portrait" horizontalDpi="4294967292" verticalDpi="4294967292" r:id="rId2"/>
  <drawing r:id="rId3"/>
  <legacyDrawing r:id="rId4"/>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7030A0"/>
  </sheetPr>
  <dimension ref="B2:F20"/>
  <sheetViews>
    <sheetView workbookViewId="0">
      <selection activeCell="C11" sqref="C11"/>
    </sheetView>
  </sheetViews>
  <sheetFormatPr defaultColWidth="11" defaultRowHeight="14.4"/>
  <cols>
    <col min="1" max="1" width="11" style="162"/>
    <col min="2" max="2" width="35.19921875" style="162" customWidth="1"/>
    <col min="3" max="3" width="11.69921875" style="162" customWidth="1"/>
    <col min="4" max="5" width="11" style="162"/>
    <col min="6" max="6" width="13.59765625" style="162" customWidth="1"/>
    <col min="7" max="16384" width="11" style="162"/>
  </cols>
  <sheetData>
    <row r="2" spans="2:6" ht="15" thickBot="1">
      <c r="B2" s="160" t="s">
        <v>280</v>
      </c>
      <c r="C2" s="160" t="s">
        <v>281</v>
      </c>
      <c r="D2" s="161" t="s">
        <v>282</v>
      </c>
      <c r="E2" s="161" t="s">
        <v>283</v>
      </c>
      <c r="F2" s="161" t="s">
        <v>284</v>
      </c>
    </row>
    <row r="3" spans="2:6" ht="15" thickTop="1">
      <c r="B3" s="163" t="s">
        <v>216</v>
      </c>
      <c r="C3" s="171">
        <f>72155955-E3-F3+D3</f>
        <v>34774345</v>
      </c>
      <c r="D3" s="162">
        <v>361967</v>
      </c>
      <c r="E3" s="162">
        <f>+'[38]C (16)'!$I$15</f>
        <v>34742929</v>
      </c>
      <c r="F3" s="164">
        <v>3000648</v>
      </c>
    </row>
    <row r="4" spans="2:6" ht="15" thickBot="1">
      <c r="B4" s="165" t="s">
        <v>285</v>
      </c>
      <c r="C4" s="166">
        <f>SUM(C3)</f>
        <v>34774345</v>
      </c>
    </row>
    <row r="5" spans="2:6" ht="15" thickTop="1">
      <c r="B5" s="163" t="s">
        <v>223</v>
      </c>
      <c r="C5" s="171">
        <f>19846892-E5-F5+D5</f>
        <v>13252696</v>
      </c>
      <c r="E5" s="162">
        <f>+'[38]C (16)'!$I$30</f>
        <v>5085000</v>
      </c>
      <c r="F5" s="164">
        <v>1509196</v>
      </c>
    </row>
    <row r="6" spans="2:6">
      <c r="B6" s="167" t="s">
        <v>217</v>
      </c>
      <c r="C6" s="171">
        <f>36109541+D6-E6-F6</f>
        <v>34459541</v>
      </c>
      <c r="F6" s="164">
        <v>1650000</v>
      </c>
    </row>
    <row r="7" spans="2:6">
      <c r="B7" s="163" t="s">
        <v>269</v>
      </c>
      <c r="C7" s="171">
        <f>85044344-E7-F7+D7</f>
        <v>12538929</v>
      </c>
      <c r="D7" s="162">
        <v>206250</v>
      </c>
      <c r="E7" s="162">
        <f>+'[38]C (16)'!$I$29</f>
        <v>528881</v>
      </c>
      <c r="F7" s="164">
        <v>72182784</v>
      </c>
    </row>
    <row r="8" spans="2:6">
      <c r="B8" s="167" t="s">
        <v>225</v>
      </c>
      <c r="C8" s="171">
        <f>4250000+D8-E8-F8</f>
        <v>4250000</v>
      </c>
    </row>
    <row r="9" spans="2:6">
      <c r="B9" s="163" t="s">
        <v>224</v>
      </c>
      <c r="C9" s="171">
        <f>3050100-E9-F9+D9</f>
        <v>3050100</v>
      </c>
    </row>
    <row r="10" spans="2:6">
      <c r="B10" s="167" t="s">
        <v>221</v>
      </c>
      <c r="C10" s="171">
        <f>241651543+D10-E10-F10</f>
        <v>216738431</v>
      </c>
      <c r="D10" s="162">
        <v>76843431</v>
      </c>
      <c r="E10" s="162">
        <f>'[38]C (16)'!$I$26</f>
        <v>35187827</v>
      </c>
      <c r="F10" s="164">
        <v>66568716</v>
      </c>
    </row>
    <row r="11" spans="2:6">
      <c r="B11" s="163" t="s">
        <v>220</v>
      </c>
      <c r="C11" s="171">
        <f>8634950+D11-E11-F11</f>
        <v>8634950</v>
      </c>
    </row>
    <row r="12" spans="2:6" ht="15" thickBot="1">
      <c r="B12" s="165" t="s">
        <v>286</v>
      </c>
      <c r="C12" s="166">
        <f>SUM(C5:C11)</f>
        <v>292924647</v>
      </c>
    </row>
    <row r="13" spans="2:6" ht="15" thickTop="1">
      <c r="B13" s="163" t="s">
        <v>277</v>
      </c>
      <c r="C13" s="171">
        <f>84700000+D13-E13-F13</f>
        <v>84700000</v>
      </c>
    </row>
    <row r="14" spans="2:6">
      <c r="B14" s="167" t="s">
        <v>226</v>
      </c>
      <c r="C14" s="171">
        <f>128109940+D14-E14-F14</f>
        <v>123558640</v>
      </c>
      <c r="F14" s="164">
        <v>4551300</v>
      </c>
    </row>
    <row r="15" spans="2:6">
      <c r="B15" s="163" t="s">
        <v>278</v>
      </c>
      <c r="C15" s="171">
        <f>129057438+D15-E15-F15</f>
        <v>129057438</v>
      </c>
    </row>
    <row r="16" spans="2:6">
      <c r="B16" s="167" t="s">
        <v>228</v>
      </c>
      <c r="C16" s="171">
        <f>34254495+D16-E16-F16</f>
        <v>7651295</v>
      </c>
      <c r="E16" s="162">
        <f>+'[38]C (16)'!$I$49</f>
        <v>26603200</v>
      </c>
    </row>
    <row r="17" spans="2:5">
      <c r="B17" s="163" t="s">
        <v>287</v>
      </c>
      <c r="C17" s="171">
        <f>3000000+D17-E17-F17</f>
        <v>3000000</v>
      </c>
    </row>
    <row r="18" spans="2:5" ht="15" thickBot="1">
      <c r="B18" s="165" t="s">
        <v>288</v>
      </c>
      <c r="C18" s="166">
        <f>SUM(C13:C17)</f>
        <v>347967373</v>
      </c>
    </row>
    <row r="19" spans="2:5" ht="15.6" thickTop="1" thickBot="1">
      <c r="B19" s="168" t="s">
        <v>275</v>
      </c>
      <c r="C19" s="169">
        <f>+C18+C12+C4</f>
        <v>675666365</v>
      </c>
      <c r="D19" s="169">
        <f>SUM(D3:D18)</f>
        <v>77411648</v>
      </c>
      <c r="E19" s="169">
        <f>SUM(E3:E18)</f>
        <v>102147837</v>
      </c>
    </row>
    <row r="20" spans="2:5" ht="15" thickTop="1">
      <c r="C20" s="170">
        <f>+C19-'[24]DU Stés'!M141</f>
        <v>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08D2786879A84C98C986A1D2FE2AC0" ma:contentTypeVersion="11" ma:contentTypeDescription="Create a new document." ma:contentTypeScope="" ma:versionID="8cda5e43355a178765403bf25fc62d8e">
  <xsd:schema xmlns:xsd="http://www.w3.org/2001/XMLSchema" xmlns:xs="http://www.w3.org/2001/XMLSchema" xmlns:p="http://schemas.microsoft.com/office/2006/metadata/properties" xmlns:ns2="0c958bcd-fe3d-4310-8463-0016d19558cc" xmlns:ns3="36538d5f-f7e1-46e7-b8e6-8d0f62ce9765" targetNamespace="http://schemas.microsoft.com/office/2006/metadata/properties" ma:root="true" ma:fieldsID="0732ab638ef70049696dc25a7a2200f6" ns2:_="" ns3:_="">
    <xsd:import namespace="0c958bcd-fe3d-4310-8463-0016d19558cc"/>
    <xsd:import namespace="36538d5f-f7e1-46e7-b8e6-8d0f62ce976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958bcd-fe3d-4310-8463-0016d19558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6538d5f-f7e1-46e7-b8e6-8d0f62ce9765"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96B250-5876-409D-B6BA-801F6620CC90}">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8D40C06F-D28C-442F-9275-312E5DF7898B}">
  <ds:schemaRefs>
    <ds:schemaRef ds:uri="http://schemas.microsoft.com/sharepoint/v3/contenttype/forms"/>
  </ds:schemaRefs>
</ds:datastoreItem>
</file>

<file path=customXml/itemProps3.xml><?xml version="1.0" encoding="utf-8"?>
<ds:datastoreItem xmlns:ds="http://schemas.openxmlformats.org/officeDocument/2006/customXml" ds:itemID="{87A40199-F3F4-4A10-87D5-CB99FD1DAC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958bcd-fe3d-4310-8463-0016d19558cc"/>
    <ds:schemaRef ds:uri="36538d5f-f7e1-46e7-b8e6-8d0f62ce976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Commentaires</vt:lpstr>
      <vt:lpstr>Introduction</vt:lpstr>
      <vt:lpstr>1. Propos</vt:lpstr>
      <vt:lpstr>2. Contexte</vt:lpstr>
      <vt:lpstr>3. Revenus</vt:lpstr>
      <vt:lpstr>DU Tax</vt:lpstr>
    </vt:vector>
  </TitlesOfParts>
  <Company>EITI</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Anders Tunold Kråkenes</dc:creator>
  <cp:lastModifiedBy>Minjung Kim</cp:lastModifiedBy>
  <cp:lastPrinted>2014-09-23T08:46:05Z</cp:lastPrinted>
  <dcterms:created xsi:type="dcterms:W3CDTF">2014-08-29T11:25:27Z</dcterms:created>
  <dcterms:modified xsi:type="dcterms:W3CDTF">2021-02-16T09:01:36Z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0x010100AF08D2786879A84C98C986A1D2FE2AC0</vt:lpwstr>
  </property>
</Properties>
</file>