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Override1.xml" ContentType="application/vnd.openxmlformats-officedocument.themeOverride+xml"/>
  <Override PartName="/ppt/tags/tag5.xml" ContentType="application/vnd.openxmlformats-officedocument.presentationml.tags+xml"/>
  <Override PartName="/ppt/tags/tag6.xml" ContentType="application/vnd.openxmlformats-officedocument.presentationml.tags+xml"/>
  <Override PartName="/ppt/theme/themeOverride2.xml" ContentType="application/vnd.openxmlformats-officedocument.themeOverride+xml"/>
  <Override PartName="/ppt/theme/themeOverride3.xml" ContentType="application/vnd.openxmlformats-officedocument.themeOverride+xml"/>
  <Override PartName="/ppt/tags/tag7.xml" ContentType="application/vnd.openxmlformats-officedocument.presentationml.tags+xml"/>
  <Override PartName="/ppt/tags/tag8.xml" ContentType="application/vnd.openxmlformats-officedocument.presentationml.tags+xml"/>
  <Override PartName="/ppt/theme/themeOverride4.xml" ContentType="application/vnd.openxmlformats-officedocument.themeOverride+xml"/>
  <Override PartName="/ppt/tags/tag9.xml" ContentType="application/vnd.openxmlformats-officedocument.presentationml.tags+xml"/>
  <Override PartName="/ppt/theme/themeOverride5.xml" ContentType="application/vnd.openxmlformats-officedocument.themeOverride+xml"/>
  <Override PartName="/ppt/tags/tag10.xml" ContentType="application/vnd.openxmlformats-officedocument.presentationml.tags+xml"/>
  <Override PartName="/ppt/theme/themeOverride6.xml" ContentType="application/vnd.openxmlformats-officedocument.themeOverride+xml"/>
  <Override PartName="/ppt/theme/themeOverride7.xml" ContentType="application/vnd.openxmlformats-officedocument.themeOverride+xml"/>
  <Override PartName="/ppt/tags/tag11.xml" ContentType="application/vnd.openxmlformats-officedocument.presentationml.tags+xml"/>
  <Override PartName="/ppt/theme/themeOverride8.xml" ContentType="application/vnd.openxmlformats-officedocument.themeOverride+xml"/>
  <Override PartName="/ppt/tags/tag12.xml" ContentType="application/vnd.openxmlformats-officedocument.presentationml.tags+xml"/>
  <Override PartName="/ppt/theme/themeOverride9.xml" ContentType="application/vnd.openxmlformats-officedocument.themeOverride+xml"/>
  <Override PartName="/ppt/theme/themeOverride10.xml" ContentType="application/vnd.openxmlformats-officedocument.themeOverride+xml"/>
  <Override PartName="/ppt/tags/tag13.xml" ContentType="application/vnd.openxmlformats-officedocument.presentationml.tags+xml"/>
  <Override PartName="/ppt/theme/themeOverride11.xml" ContentType="application/vnd.openxmlformats-officedocument.themeOverride+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12"/>
  </p:notesMasterIdLst>
  <p:handoutMasterIdLst>
    <p:handoutMasterId r:id="rId113"/>
  </p:handoutMasterIdLst>
  <p:sldIdLst>
    <p:sldId id="299" r:id="rId6"/>
    <p:sldId id="300" r:id="rId7"/>
    <p:sldId id="301" r:id="rId8"/>
    <p:sldId id="302" r:id="rId9"/>
    <p:sldId id="303" r:id="rId10"/>
    <p:sldId id="304" r:id="rId11"/>
    <p:sldId id="324" r:id="rId12"/>
    <p:sldId id="305" r:id="rId13"/>
    <p:sldId id="306" r:id="rId14"/>
    <p:sldId id="307" r:id="rId15"/>
    <p:sldId id="308" r:id="rId16"/>
    <p:sldId id="325"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33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 id="364" r:id="rId69"/>
    <p:sldId id="365" r:id="rId70"/>
    <p:sldId id="366" r:id="rId71"/>
    <p:sldId id="367" r:id="rId72"/>
    <p:sldId id="368" r:id="rId73"/>
    <p:sldId id="369" r:id="rId74"/>
    <p:sldId id="370" r:id="rId75"/>
    <p:sldId id="371" r:id="rId76"/>
    <p:sldId id="372" r:id="rId77"/>
    <p:sldId id="373" r:id="rId78"/>
    <p:sldId id="374" r:id="rId79"/>
    <p:sldId id="375" r:id="rId80"/>
    <p:sldId id="376" r:id="rId81"/>
    <p:sldId id="377" r:id="rId82"/>
    <p:sldId id="378" r:id="rId83"/>
    <p:sldId id="379" r:id="rId84"/>
    <p:sldId id="380" r:id="rId85"/>
    <p:sldId id="381" r:id="rId86"/>
    <p:sldId id="382" r:id="rId87"/>
    <p:sldId id="383" r:id="rId88"/>
    <p:sldId id="384" r:id="rId89"/>
    <p:sldId id="385" r:id="rId90"/>
    <p:sldId id="386" r:id="rId91"/>
    <p:sldId id="387" r:id="rId92"/>
    <p:sldId id="388" r:id="rId93"/>
    <p:sldId id="389" r:id="rId94"/>
    <p:sldId id="390" r:id="rId95"/>
    <p:sldId id="391" r:id="rId96"/>
    <p:sldId id="392" r:id="rId97"/>
    <p:sldId id="393" r:id="rId98"/>
    <p:sldId id="394" r:id="rId99"/>
    <p:sldId id="395" r:id="rId100"/>
    <p:sldId id="397" r:id="rId101"/>
    <p:sldId id="398" r:id="rId102"/>
    <p:sldId id="399" r:id="rId103"/>
    <p:sldId id="400" r:id="rId104"/>
    <p:sldId id="401" r:id="rId105"/>
    <p:sldId id="402" r:id="rId106"/>
    <p:sldId id="403" r:id="rId107"/>
    <p:sldId id="404" r:id="rId108"/>
    <p:sldId id="405" r:id="rId109"/>
    <p:sldId id="406" r:id="rId110"/>
    <p:sldId id="407" r:id="rId111"/>
  </p:sldIdLst>
  <p:sldSz cx="12192000" cy="6858000"/>
  <p:notesSz cx="6797675" cy="9926638"/>
  <p:custDataLst>
    <p:tags r:id="rId114"/>
  </p:custDataLst>
  <p:defaultTex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C0"/>
    <a:srgbClr val="73B6D2"/>
    <a:srgbClr val="F9D273"/>
    <a:srgbClr val="F6B392"/>
    <a:srgbClr val="F4AD00"/>
    <a:srgbClr val="EE7439"/>
    <a:srgbClr val="183F5A"/>
    <a:srgbClr val="000000"/>
    <a:srgbClr val="0D0D0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1"/>
    <p:restoredTop sz="87654" autoAdjust="0"/>
  </p:normalViewPr>
  <p:slideViewPr>
    <p:cSldViewPr snapToGrid="0">
      <p:cViewPr>
        <p:scale>
          <a:sx n="71" d="100"/>
          <a:sy n="71" d="100"/>
        </p:scale>
        <p:origin x="-858" y="-6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17" Type="http://schemas.openxmlformats.org/officeDocument/2006/relationships/theme" Target="theme/theme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12" Type="http://schemas.openxmlformats.org/officeDocument/2006/relationships/notesMaster" Target="notesMasters/notesMaster1.xml"/><Relationship Id="rId16" Type="http://schemas.openxmlformats.org/officeDocument/2006/relationships/slide" Target="slides/slide11.xml"/><Relationship Id="rId107" Type="http://schemas.openxmlformats.org/officeDocument/2006/relationships/slide" Target="slides/slide102.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102" Type="http://schemas.openxmlformats.org/officeDocument/2006/relationships/slide" Target="slides/slide97.xml"/><Relationship Id="rId110" Type="http://schemas.openxmlformats.org/officeDocument/2006/relationships/slide" Target="slides/slide105.xml"/><Relationship Id="rId115" Type="http://schemas.openxmlformats.org/officeDocument/2006/relationships/presProps" Target="presProps.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slide" Target="slides/slide85.xml"/><Relationship Id="rId95" Type="http://schemas.openxmlformats.org/officeDocument/2006/relationships/slide" Target="slides/slide90.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113" Type="http://schemas.openxmlformats.org/officeDocument/2006/relationships/handoutMaster" Target="handoutMasters/handoutMaster1.xml"/><Relationship Id="rId118"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103" Type="http://schemas.openxmlformats.org/officeDocument/2006/relationships/slide" Target="slides/slide98.xml"/><Relationship Id="rId108" Type="http://schemas.openxmlformats.org/officeDocument/2006/relationships/slide" Target="slides/slide103.xml"/><Relationship Id="rId11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slide" Target="slides/slide91.xml"/><Relationship Id="rId111" Type="http://schemas.openxmlformats.org/officeDocument/2006/relationships/slide" Target="slides/slide10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slide" Target="slides/slide101.xml"/><Relationship Id="rId114" Type="http://schemas.openxmlformats.org/officeDocument/2006/relationships/tags" Target="tags/tag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slide" Target="slides/slide10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29"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62" tIns="47781" rIns="95562" bIns="47781" rtlCol="0"/>
          <a:lstStyle>
            <a:lvl1pPr algn="l">
              <a:defRPr sz="13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5562" tIns="47781" rIns="95562" bIns="47781" rtlCol="0"/>
          <a:lstStyle>
            <a:lvl1pPr algn="r">
              <a:defRPr sz="1300"/>
            </a:lvl1pPr>
          </a:lstStyle>
          <a:p>
            <a:fld id="{B1875CDD-E462-4D05-8E51-5BB28922514F}" type="datetimeFigureOut">
              <a:rPr lang="en-GB" smtClean="0"/>
              <a:t>28/08/2019</a:t>
            </a:fld>
            <a:endParaRPr lang="en-GB"/>
          </a:p>
        </p:txBody>
      </p:sp>
      <p:sp>
        <p:nvSpPr>
          <p:cNvPr id="4" name="Footer Placeholder 3"/>
          <p:cNvSpPr>
            <a:spLocks noGrp="1"/>
          </p:cNvSpPr>
          <p:nvPr>
            <p:ph type="ftr" sz="quarter" idx="2"/>
          </p:nvPr>
        </p:nvSpPr>
        <p:spPr>
          <a:xfrm>
            <a:off x="0" y="9428585"/>
            <a:ext cx="2945659" cy="498055"/>
          </a:xfrm>
          <a:prstGeom prst="rect">
            <a:avLst/>
          </a:prstGeom>
        </p:spPr>
        <p:txBody>
          <a:bodyPr vert="horz" lIns="95562" tIns="47781" rIns="95562" bIns="47781" rtlCol="0" anchor="b"/>
          <a:lstStyle>
            <a:lvl1pPr algn="l">
              <a:defRPr sz="1300"/>
            </a:lvl1pPr>
          </a:lstStyle>
          <a:p>
            <a:endParaRPr lang="en-GB"/>
          </a:p>
        </p:txBody>
      </p:sp>
      <p:sp>
        <p:nvSpPr>
          <p:cNvPr id="5" name="Slide Number Placeholder 4"/>
          <p:cNvSpPr>
            <a:spLocks noGrp="1"/>
          </p:cNvSpPr>
          <p:nvPr>
            <p:ph type="sldNum" sz="quarter" idx="3"/>
          </p:nvPr>
        </p:nvSpPr>
        <p:spPr>
          <a:xfrm>
            <a:off x="3850443" y="9428585"/>
            <a:ext cx="2945659" cy="498055"/>
          </a:xfrm>
          <a:prstGeom prst="rect">
            <a:avLst/>
          </a:prstGeom>
        </p:spPr>
        <p:txBody>
          <a:bodyPr vert="horz" lIns="95562" tIns="47781" rIns="95562" bIns="47781" rtlCol="0" anchor="b"/>
          <a:lstStyle>
            <a:lvl1pPr algn="r">
              <a:defRPr sz="1300"/>
            </a:lvl1pPr>
          </a:lstStyle>
          <a:p>
            <a:fld id="{117AC3D9-9B3F-4360-932E-A90D2E48C150}" type="slidenum">
              <a:rPr lang="en-GB" smtClean="0"/>
              <a:t>‹#›</a:t>
            </a:fld>
            <a:endParaRPr lang="en-GB"/>
          </a:p>
        </p:txBody>
      </p:sp>
    </p:spTree>
    <p:extLst>
      <p:ext uri="{BB962C8B-B14F-4D97-AF65-F5344CB8AC3E}">
        <p14:creationId xmlns:p14="http://schemas.microsoft.com/office/powerpoint/2010/main" val="3740783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62" tIns="47781" rIns="95562" bIns="47781" rtlCol="0"/>
          <a:lstStyle>
            <a:lvl1pPr algn="l">
              <a:defRPr sz="13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5562" tIns="47781" rIns="95562" bIns="47781" rtlCol="0"/>
          <a:lstStyle>
            <a:lvl1pPr algn="r">
              <a:defRPr sz="1300"/>
            </a:lvl1pPr>
          </a:lstStyle>
          <a:p>
            <a:fld id="{1919DF5D-3936-4339-8B0B-D45B2ABD2C70}" type="datetimeFigureOut">
              <a:rPr lang="en-GB" smtClean="0"/>
              <a:t>28/08/2019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2" tIns="47781" rIns="95562" bIns="47781"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5562" tIns="47781" rIns="95562" bIns="4778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5"/>
            <a:ext cx="2945659" cy="498055"/>
          </a:xfrm>
          <a:prstGeom prst="rect">
            <a:avLst/>
          </a:prstGeom>
        </p:spPr>
        <p:txBody>
          <a:bodyPr vert="horz" lIns="95562" tIns="47781" rIns="95562" bIns="47781" rtlCol="0" anchor="b"/>
          <a:lstStyle>
            <a:lvl1pPr algn="l">
              <a:defRPr sz="1300"/>
            </a:lvl1pPr>
          </a:lstStyle>
          <a:p>
            <a:endParaRPr lang="en-GB"/>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5562" tIns="47781" rIns="95562" bIns="47781" rtlCol="0" anchor="b"/>
          <a:lstStyle>
            <a:lvl1pPr algn="r">
              <a:defRPr sz="1300"/>
            </a:lvl1pPr>
          </a:lstStyle>
          <a:p>
            <a:fld id="{91600A8A-902E-430E-A833-453AE05FDB61}" type="slidenum">
              <a:rPr lang="en-GB" smtClean="0"/>
              <a:t>‹#›</a:t>
            </a:fld>
            <a:endParaRPr lang="en-GB"/>
          </a:p>
        </p:txBody>
      </p:sp>
    </p:spTree>
    <p:extLst>
      <p:ext uri="{BB962C8B-B14F-4D97-AF65-F5344CB8AC3E}">
        <p14:creationId xmlns:p14="http://schemas.microsoft.com/office/powerpoint/2010/main" val="1469557427"/>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dhr.audio/"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ohchr.org/EN/UDHR/Pages/UDHRinsignlanguages.aspx" TargetMode="Externa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_ENREF_2"/><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amnesty.org.uk/resources/lesson-understanding-human-rights"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_ENREF_3"/><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_ENREF_4"/></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_ENREF_5"/><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youtube.com/watch?v=d-UuB1lKzJ0&amp;t=6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_ENREF_7"/><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_ENREF_8"/><Relationship Id="rId2" Type="http://schemas.openxmlformats.org/officeDocument/2006/relationships/slide" Target="../slides/slide34.xml"/><Relationship Id="rId1" Type="http://schemas.openxmlformats.org/officeDocument/2006/relationships/notesMaster" Target="../notesMasters/notesMaster1.xml"/><Relationship Id="rId4" Type="http://schemas.openxmlformats.org/officeDocument/2006/relationships/hyperlink" Target="#_ENREF_9"/></Relationships>
</file>

<file path=ppt/notesSlides/_rels/notesSlide32.xml.rels><?xml version="1.0" encoding="UTF-8" standalone="yes"?>
<Relationships xmlns="http://schemas.openxmlformats.org/package/2006/relationships"><Relationship Id="rId3" Type="http://schemas.openxmlformats.org/officeDocument/2006/relationships/hyperlink" Target="#_ENREF_10"/><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_ENREF_11"/></Relationships>
</file>

<file path=ppt/notesSlides/_rels/notesSlide33.xml.rels><?xml version="1.0" encoding="UTF-8" standalone="yes"?>
<Relationships xmlns="http://schemas.openxmlformats.org/package/2006/relationships"><Relationship Id="rId3" Type="http://schemas.openxmlformats.org/officeDocument/2006/relationships/hyperlink" Target="#_ENREF_12"/><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_ENREF_13"/></Relationships>
</file>

<file path=ppt/notesSlides/_rels/notesSlide34.xml.rels><?xml version="1.0" encoding="UTF-8" standalone="yes"?>
<Relationships xmlns="http://schemas.openxmlformats.org/package/2006/relationships"><Relationship Id="rId3" Type="http://schemas.openxmlformats.org/officeDocument/2006/relationships/hyperlink" Target="#_ENREF_14"/><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_ENREF_15"/><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3" Type="http://schemas.openxmlformats.org/officeDocument/2006/relationships/hyperlink" Target="#_ENREF_16"/><Relationship Id="rId2" Type="http://schemas.openxmlformats.org/officeDocument/2006/relationships/slide" Target="../slides/slide51.xml"/><Relationship Id="rId1" Type="http://schemas.openxmlformats.org/officeDocument/2006/relationships/notesMaster" Target="../notesMasters/notesMaster1.xml"/><Relationship Id="rId4" Type="http://schemas.openxmlformats.org/officeDocument/2006/relationships/hyperlink" Target="#_ENREF_17"/></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hyperlink" Target="#_ENREF_18"/><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_ENREF_19"/><Relationship Id="rId2" Type="http://schemas.openxmlformats.org/officeDocument/2006/relationships/slide" Target="../slides/slide55.xml"/><Relationship Id="rId1" Type="http://schemas.openxmlformats.org/officeDocument/2006/relationships/notesMaster" Target="../notesMasters/notesMaster1.xml"/><Relationship Id="rId6" Type="http://schemas.openxmlformats.org/officeDocument/2006/relationships/hyperlink" Target="#_ENREF_22"/><Relationship Id="rId5" Type="http://schemas.openxmlformats.org/officeDocument/2006/relationships/hyperlink" Target="#_ENREF_21"/><Relationship Id="rId4" Type="http://schemas.openxmlformats.org/officeDocument/2006/relationships/hyperlink" Target="#_ENREF_20"/></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_ENREF_24"/><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8" Type="http://schemas.openxmlformats.org/officeDocument/2006/relationships/hyperlink" Target="#_ENREF_30"/><Relationship Id="rId3" Type="http://schemas.openxmlformats.org/officeDocument/2006/relationships/hyperlink" Target="#_ENREF_25"/><Relationship Id="rId7" Type="http://schemas.openxmlformats.org/officeDocument/2006/relationships/hyperlink" Target="#_ENREF_29"/><Relationship Id="rId2" Type="http://schemas.openxmlformats.org/officeDocument/2006/relationships/slide" Target="../slides/slide63.xml"/><Relationship Id="rId1" Type="http://schemas.openxmlformats.org/officeDocument/2006/relationships/notesMaster" Target="../notesMasters/notesMaster1.xml"/><Relationship Id="rId6" Type="http://schemas.openxmlformats.org/officeDocument/2006/relationships/hyperlink" Target="#_ENREF_28"/><Relationship Id="rId5" Type="http://schemas.openxmlformats.org/officeDocument/2006/relationships/hyperlink" Target="#_ENREF_27"/><Relationship Id="rId4" Type="http://schemas.openxmlformats.org/officeDocument/2006/relationships/hyperlink" Target="#_ENREF_26"/><Relationship Id="rId9" Type="http://schemas.openxmlformats.org/officeDocument/2006/relationships/hyperlink" Target="#_ENREF_31"/></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3" Type="http://schemas.openxmlformats.org/officeDocument/2006/relationships/hyperlink" Target="#_ENREF_32"/><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3" Type="http://schemas.openxmlformats.org/officeDocument/2006/relationships/hyperlink" Target="#_ENREF_33"/><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3" Type="http://schemas.openxmlformats.org/officeDocument/2006/relationships/hyperlink" Target="#_ENREF_34"/><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3" Type="http://schemas.openxmlformats.org/officeDocument/2006/relationships/hyperlink" Target="#_ENREF_35"/><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3" Type="http://schemas.openxmlformats.org/officeDocument/2006/relationships/hyperlink" Target="#_ENREF_36"/><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3" Type="http://schemas.openxmlformats.org/officeDocument/2006/relationships/hyperlink" Target="#_ENREF_37"/><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3" Type="http://schemas.openxmlformats.org/officeDocument/2006/relationships/hyperlink" Target="#_ENREF_38"/><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3" Type="http://schemas.openxmlformats.org/officeDocument/2006/relationships/hyperlink" Target="#_ENREF_39"/><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3" Type="http://schemas.openxmlformats.org/officeDocument/2006/relationships/hyperlink" Target="#_ENREF_40"/><Relationship Id="rId2" Type="http://schemas.openxmlformats.org/officeDocument/2006/relationships/slide" Target="../slides/slide100.xml"/><Relationship Id="rId1" Type="http://schemas.openxmlformats.org/officeDocument/2006/relationships/notesMaster" Target="../notesMasters/notesMaster1.xml"/><Relationship Id="rId4" Type="http://schemas.openxmlformats.org/officeDocument/2006/relationships/hyperlink" Target="#_ENREF_41"/></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3" Type="http://schemas.openxmlformats.org/officeDocument/2006/relationships/hyperlink" Target="#_ENREF_42"/><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dirty="0"/>
              <a:t>WHO QualityRights is WHOs global initiative to improve access to good quality mental health and social services and to promote the human rights of people with mental health conditions or psychosocial, intellectual or cognitive disabilities.  </a:t>
            </a:r>
          </a:p>
          <a:p>
            <a:endParaRPr lang="en-GB" sz="1000" b="1" dirty="0"/>
          </a:p>
          <a:p>
            <a:r>
              <a:rPr lang="en-GB" sz="1000" b="1" dirty="0"/>
              <a:t>The initiative has 5 key objectives</a:t>
            </a:r>
            <a:r>
              <a:rPr lang="en-GB" altLang="fr-FR" sz="1000" b="1" dirty="0"/>
              <a:t>:</a:t>
            </a:r>
          </a:p>
          <a:p>
            <a:endParaRPr lang="en-GB" altLang="zh-CN" sz="1000" dirty="0">
              <a:solidFill>
                <a:srgbClr val="404040"/>
              </a:solidFill>
              <a:ea typeface="宋体" pitchFamily="2" charset="-122"/>
              <a:cs typeface="Calibri" pitchFamily="34" charset="0"/>
            </a:endParaRPr>
          </a:p>
          <a:p>
            <a:pPr marL="228600" indent="-228600">
              <a:buFont typeface="+mj-lt"/>
              <a:buAutoNum type="arabicPeriod"/>
            </a:pPr>
            <a:r>
              <a:rPr lang="en-US" altLang="zh-CN" sz="1000" b="1" dirty="0"/>
              <a:t>The first is to build capacity to understand and promote the rights of people with psychosocial, intellectual and cognitive disabilities  </a:t>
            </a:r>
            <a:r>
              <a:rPr lang="en-GB" sz="1000" b="1" dirty="0"/>
              <a:t>(among people with disabilities, families, practitioners, NGOs etc). </a:t>
            </a:r>
            <a:r>
              <a:rPr lang="en-US" altLang="zh-CN" sz="1000" b="1" dirty="0"/>
              <a:t>It's only through building knowledge and skills on human rights that we are going to be able to </a:t>
            </a:r>
            <a:r>
              <a:rPr lang="en-GB" altLang="zh-CN" sz="1000" b="1" dirty="0"/>
              <a:t>change attitudes and practices in a sustainable way.</a:t>
            </a:r>
            <a:endParaRPr lang="en-US" altLang="fr-FR" sz="1000" b="1" dirty="0"/>
          </a:p>
          <a:p>
            <a:pPr marL="628650" lvl="1" indent="-171450">
              <a:lnSpc>
                <a:spcPct val="80000"/>
              </a:lnSpc>
              <a:buClr>
                <a:srgbClr val="FF0000"/>
              </a:buClr>
              <a:buFont typeface="Arial" panose="020B0604020202020204" pitchFamily="34" charset="0"/>
              <a:buChar char="•"/>
              <a:defRPr/>
            </a:pPr>
            <a:r>
              <a:rPr lang="en-GB" altLang="fr-FR" sz="1000" dirty="0"/>
              <a:t>People need to understand what their rights are so that they can claim them. </a:t>
            </a:r>
          </a:p>
          <a:p>
            <a:pPr marL="628650" lvl="1" indent="-171450">
              <a:lnSpc>
                <a:spcPct val="80000"/>
              </a:lnSpc>
              <a:buClr>
                <a:srgbClr val="FF0000"/>
              </a:buClr>
              <a:buFont typeface="Arial" panose="020B0604020202020204" pitchFamily="34" charset="0"/>
              <a:buChar char="•"/>
              <a:defRPr/>
            </a:pPr>
            <a:r>
              <a:rPr lang="en-GB" altLang="fr-FR" sz="1000" dirty="0"/>
              <a:t>Family members and carers also need to understand these rights so that they too can respect them and also support their relatives in accessing rights.  </a:t>
            </a:r>
          </a:p>
          <a:p>
            <a:pPr marL="628650" lvl="1" indent="-171450">
              <a:lnSpc>
                <a:spcPct val="80000"/>
              </a:lnSpc>
              <a:buClr>
                <a:srgbClr val="FF0000"/>
              </a:buClr>
              <a:buFont typeface="Arial" panose="020B0604020202020204" pitchFamily="34" charset="0"/>
              <a:buChar char="•"/>
              <a:defRPr/>
            </a:pPr>
            <a:r>
              <a:rPr lang="en-GB" altLang="fr-FR" sz="1000" dirty="0"/>
              <a:t>Health workers, social workers and professionals need to be aware of the rights of people with psychosocial, intellectual  and cognitive disabilities in order to change their attitudes and practices</a:t>
            </a:r>
          </a:p>
          <a:p>
            <a:pPr marL="457200" marR="0" indent="-457200" algn="l" defTabSz="914400" rtl="0" eaLnBrk="1" fontAlgn="auto" latinLnBrk="0" hangingPunct="1">
              <a:lnSpc>
                <a:spcPct val="80000"/>
              </a:lnSpc>
              <a:spcBef>
                <a:spcPts val="0"/>
              </a:spcBef>
              <a:spcAft>
                <a:spcPts val="0"/>
              </a:spcAft>
              <a:buClr>
                <a:srgbClr val="FF0000"/>
              </a:buClr>
              <a:buSzTx/>
              <a:buFont typeface="+mj-lt"/>
              <a:buAutoNum type="arabicPeriod"/>
              <a:tabLst/>
              <a:defRPr/>
            </a:pPr>
            <a:endParaRPr lang="en-GB" sz="1000" dirty="0"/>
          </a:p>
          <a:p>
            <a:pPr marL="228600" indent="-228600">
              <a:lnSpc>
                <a:spcPct val="80000"/>
              </a:lnSpc>
              <a:buClr>
                <a:srgbClr val="FF0000"/>
              </a:buClr>
              <a:buFont typeface="+mj-lt"/>
              <a:buAutoNum type="arabicPeriod"/>
            </a:pPr>
            <a:r>
              <a:rPr lang="en-US" altLang="zh-CN" sz="1000" b="1" dirty="0"/>
              <a:t>QualityRights also work with countries to improve the quality and human rights conditions in mental health and related services.  </a:t>
            </a:r>
          </a:p>
          <a:p>
            <a:pPr marL="628650" lvl="1" indent="-171450">
              <a:lnSpc>
                <a:spcPct val="80000"/>
              </a:lnSpc>
              <a:buClr>
                <a:srgbClr val="FF0000"/>
              </a:buClr>
              <a:buFont typeface="Arial" panose="020B0604020202020204" pitchFamily="34" charset="0"/>
              <a:buChar char="•"/>
            </a:pPr>
            <a:r>
              <a:rPr lang="en-US" altLang="zh-CN" sz="1000" dirty="0"/>
              <a:t>QualityRights supports countries to assess  their mental health and social care services to determine the extent to which these uphold the rights of service users.  </a:t>
            </a:r>
          </a:p>
          <a:p>
            <a:pPr marL="628650" lvl="1" indent="-171450">
              <a:lnSpc>
                <a:spcPct val="80000"/>
              </a:lnSpc>
              <a:buClr>
                <a:srgbClr val="FF0000"/>
              </a:buClr>
              <a:buFont typeface="Arial" panose="020B0604020202020204" pitchFamily="34" charset="0"/>
              <a:buChar char="•"/>
            </a:pPr>
            <a:r>
              <a:rPr lang="en-US" altLang="zh-CN" sz="1000" dirty="0"/>
              <a:t>QualityRights also supports countries to put in place plans to help transform services so that they promote human rights and recovery.</a:t>
            </a:r>
          </a:p>
          <a:p>
            <a:pPr marL="628650" lvl="1" indent="-171450">
              <a:lnSpc>
                <a:spcPct val="80000"/>
              </a:lnSpc>
              <a:buClr>
                <a:srgbClr val="FF0000"/>
              </a:buClr>
              <a:buFont typeface="Arial" panose="020B0604020202020204" pitchFamily="34" charset="0"/>
              <a:buChar char="•"/>
            </a:pPr>
            <a:endParaRPr lang="en-US" altLang="zh-CN" sz="1000" dirty="0"/>
          </a:p>
          <a:p>
            <a:pPr marL="228600" indent="-228600">
              <a:lnSpc>
                <a:spcPct val="80000"/>
              </a:lnSpc>
              <a:buClr>
                <a:srgbClr val="FF0000"/>
              </a:buClr>
              <a:buFont typeface="+mj-lt"/>
              <a:buAutoNum type="arabicPeriod"/>
            </a:pPr>
            <a:r>
              <a:rPr lang="en-US" altLang="zh-CN" sz="1000" b="1" dirty="0"/>
              <a:t>Another area is around creating  community based services and supports that respect and promote human rights.  </a:t>
            </a:r>
          </a:p>
          <a:p>
            <a:pPr marL="628650" lvl="1" indent="-171450">
              <a:lnSpc>
                <a:spcPct val="80000"/>
              </a:lnSpc>
              <a:buClr>
                <a:srgbClr val="FF0000"/>
              </a:buClr>
              <a:buFont typeface="Arial" panose="020B0604020202020204" pitchFamily="34" charset="0"/>
              <a:buChar char="•"/>
            </a:pPr>
            <a:r>
              <a:rPr lang="en-US" altLang="zh-CN" sz="1000" dirty="0"/>
              <a:t>To end </a:t>
            </a:r>
            <a:r>
              <a:rPr lang="en-US" altLang="zh-CN" sz="1000" dirty="0" err="1"/>
              <a:t>institutionalisation</a:t>
            </a:r>
            <a:r>
              <a:rPr lang="en-US" altLang="zh-CN" sz="1000" dirty="0"/>
              <a:t> and promote community inclusion it is essential that countries put in place a full range of services that meet people’s needs and requirements.  However many of the services being provided in countries are outdated and fail to meet people’s requirements.  </a:t>
            </a:r>
          </a:p>
          <a:p>
            <a:pPr marL="628650" lvl="1" indent="-171450">
              <a:lnSpc>
                <a:spcPct val="80000"/>
              </a:lnSpc>
              <a:buClr>
                <a:srgbClr val="FF0000"/>
              </a:buClr>
              <a:buFont typeface="Arial" panose="020B0604020202020204" pitchFamily="34" charset="0"/>
              <a:buChar char="•"/>
            </a:pPr>
            <a:r>
              <a:rPr lang="en-US" altLang="zh-CN" sz="1000" dirty="0"/>
              <a:t>QualityRights is providing guidance to countries on community based services and supports that are people </a:t>
            </a:r>
            <a:r>
              <a:rPr lang="en-US" altLang="zh-CN" sz="1000" dirty="0" err="1"/>
              <a:t>centred</a:t>
            </a:r>
            <a:r>
              <a:rPr lang="en-US" altLang="zh-CN" sz="1000" dirty="0"/>
              <a:t>, operate without coercion, respond to people’s needs and support recovery.</a:t>
            </a:r>
            <a:endParaRPr lang="en-GB" sz="1000" dirty="0"/>
          </a:p>
          <a:p>
            <a:pPr marL="457200" indent="-457200">
              <a:lnSpc>
                <a:spcPct val="80000"/>
              </a:lnSpc>
              <a:buClr>
                <a:srgbClr val="FF0000"/>
              </a:buClr>
              <a:buFont typeface="+mj-lt"/>
              <a:buAutoNum type="arabicPeriod"/>
            </a:pPr>
            <a:endParaRPr lang="en-US" altLang="zh-CN" sz="1000" dirty="0"/>
          </a:p>
          <a:p>
            <a:pPr marL="457200" indent="-457200">
              <a:lnSpc>
                <a:spcPct val="80000"/>
              </a:lnSpc>
              <a:buClr>
                <a:srgbClr val="FF0000"/>
              </a:buClr>
              <a:buFont typeface="+mj-lt"/>
              <a:buAutoNum type="arabicPeriod"/>
            </a:pPr>
            <a:endParaRPr lang="en-US" altLang="zh-CN" sz="1000" dirty="0"/>
          </a:p>
          <a:p>
            <a:pPr marL="228600" indent="-228600">
              <a:lnSpc>
                <a:spcPct val="80000"/>
              </a:lnSpc>
              <a:buClr>
                <a:srgbClr val="FF0000"/>
              </a:buClr>
              <a:buFont typeface="+mj-lt"/>
              <a:buAutoNum type="arabicPeriod"/>
            </a:pPr>
            <a:r>
              <a:rPr lang="en-US" altLang="zh-CN" sz="1000" b="1" dirty="0"/>
              <a:t>A 4th important area of work is to support the development of civil society movements in countries to conduct advocacy and influence policy making.  </a:t>
            </a:r>
          </a:p>
          <a:p>
            <a:pPr marL="685800" lvl="1" indent="-228600">
              <a:lnSpc>
                <a:spcPct val="80000"/>
              </a:lnSpc>
              <a:buClr>
                <a:srgbClr val="FF0000"/>
              </a:buClr>
              <a:buFont typeface="Arial" panose="020B0604020202020204" pitchFamily="34" charset="0"/>
              <a:buChar char="•"/>
            </a:pPr>
            <a:r>
              <a:rPr lang="en-US" altLang="zh-CN" sz="1000" dirty="0"/>
              <a:t>This is about supporting people with psychosocial, intellectual and cognitive disabilities and their organizations to have a central role and strong voice in all decision making processes affecting them.</a:t>
            </a:r>
            <a:endParaRPr lang="en-GB" altLang="zh-CN" sz="1000" dirty="0"/>
          </a:p>
          <a:p>
            <a:pPr marL="457200" indent="-457200">
              <a:lnSpc>
                <a:spcPct val="80000"/>
              </a:lnSpc>
              <a:buClr>
                <a:srgbClr val="FF0000"/>
              </a:buClr>
              <a:buFont typeface="+mj-lt"/>
              <a:buAutoNum type="arabicPeriod"/>
            </a:pPr>
            <a:endParaRPr lang="en-US" altLang="zh-CN" sz="1000" dirty="0"/>
          </a:p>
          <a:p>
            <a:pPr marL="342832" indent="-342832">
              <a:buFont typeface="+mj-lt"/>
              <a:buAutoNum type="arabicPeriod"/>
            </a:pPr>
            <a:r>
              <a:rPr lang="en-GB" sz="1000" b="1" dirty="0"/>
              <a:t>And finally QualityRights works with countries to reform policy and law in line with international human rights standards.</a:t>
            </a:r>
            <a:r>
              <a:rPr lang="en-GB" altLang="fr-FR" sz="1000" b="1" dirty="0"/>
              <a:t> </a:t>
            </a:r>
          </a:p>
          <a:p>
            <a:pPr marL="628650" lvl="1" indent="-171450">
              <a:buFont typeface="Arial" panose="020B0604020202020204" pitchFamily="34" charset="0"/>
              <a:buChar char="•"/>
            </a:pPr>
            <a:r>
              <a:rPr lang="en-GB" altLang="fr-FR" sz="1000" dirty="0"/>
              <a:t>This provides an important mechanism in countries to stop violations, promote access to community mental health services, housing, education and employment and the full range of rights that people are entitled to.</a:t>
            </a:r>
            <a:endParaRPr lang="en-GB" sz="1000" dirty="0"/>
          </a:p>
          <a:p>
            <a:endParaRPr lang="en-GB" sz="1000" dirty="0"/>
          </a:p>
          <a:p>
            <a:pPr>
              <a:defRPr/>
            </a:pPr>
            <a:r>
              <a:rPr lang="en-GB" sz="1000" b="1" dirty="0"/>
              <a:t>All of these actions are informed by the international human rights framework and in particular the UN Convention on the Rights of Persons with Disabilities.</a:t>
            </a:r>
            <a:r>
              <a:rPr lang="en-GB" sz="1000" dirty="0"/>
              <a:t> </a:t>
            </a:r>
          </a:p>
          <a:p>
            <a:pPr>
              <a:defRPr/>
            </a:pPr>
            <a:endParaRPr lang="en-GB" sz="1000" dirty="0"/>
          </a:p>
          <a:p>
            <a:pPr>
              <a:defRPr/>
            </a:pPr>
            <a:r>
              <a:rPr lang="en-GB" sz="1000" b="1" dirty="0"/>
              <a:t>In addition, QualityRights uses a participatory approach involving all stakeholders in order to meet each of its objectives. </a:t>
            </a:r>
          </a:p>
          <a:p>
            <a:pPr>
              <a:defRPr/>
            </a:pPr>
            <a:endParaRPr lang="en-GB" sz="1000" b="1" dirty="0"/>
          </a:p>
          <a:p>
            <a:pPr>
              <a:defRPr/>
            </a:pPr>
            <a:endParaRPr lang="en-GB" sz="1000" b="1" dirty="0"/>
          </a:p>
        </p:txBody>
      </p:sp>
      <p:sp>
        <p:nvSpPr>
          <p:cNvPr id="4" name="Slide Number Placeholder 3"/>
          <p:cNvSpPr>
            <a:spLocks noGrp="1"/>
          </p:cNvSpPr>
          <p:nvPr>
            <p:ph type="sldNum" sz="quarter" idx="5"/>
          </p:nvPr>
        </p:nvSpPr>
        <p:spPr/>
        <p:txBody>
          <a:bodyPr/>
          <a:lstStyle/>
          <a:p>
            <a:fld id="{91600A8A-902E-430E-A833-453AE05FDB61}" type="slidenum">
              <a:rPr lang="en-GB" smtClean="0"/>
              <a:t>2</a:t>
            </a:fld>
            <a:endParaRPr lang="en-GB"/>
          </a:p>
        </p:txBody>
      </p:sp>
    </p:spTree>
    <p:extLst>
      <p:ext uri="{BB962C8B-B14F-4D97-AF65-F5344CB8AC3E}">
        <p14:creationId xmlns:p14="http://schemas.microsoft.com/office/powerpoint/2010/main" val="2273384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Presentation: What are human rights? (35 min.)</a:t>
            </a:r>
            <a:r>
              <a:rPr lang="en-GB" b="1" i="1"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ctr">
              <a:lnSpc>
                <a:spcPct val="115000"/>
              </a:lnSpc>
              <a:spcAft>
                <a:spcPts val="1000"/>
              </a:spcAft>
            </a:pPr>
            <a:r>
              <a:rPr lang="en-GB" sz="1000" dirty="0">
                <a:latin typeface="Calibri" panose="020F0502020204030204" pitchFamily="34" charset="0"/>
                <a:ea typeface="SimSun" panose="02010600030101010101" pitchFamily="2" charset="-122"/>
                <a:cs typeface="Arial" panose="020B0604020202020204" pitchFamily="34" charset="0"/>
              </a:rPr>
              <a:t>“Human rights are what no one can take away from you”</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This is a quote by Rene Cassin, one of the drafters of the Universal Declaration of Human Rights (UDHR).</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Human rights are not a gift or a privilege. They are not bestowed on us by others.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They are basic rights that we have simply because we are human. They are fundamental for living a good life and for flourishing.</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At this point, provide participants with a copy of the UDHR (with the associated simplified version by Amnesty International in Annex 2).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Different language versions of the UDHR can be found here: </a:t>
            </a:r>
            <a:r>
              <a:rPr lang="en-GB" u="sng" dirty="0">
                <a:solidFill>
                  <a:srgbClr val="0000FF"/>
                </a:solidFill>
                <a:latin typeface="Calibri" panose="020F0502020204030204" pitchFamily="34" charset="0"/>
                <a:ea typeface="SimSun" panose="02010600030101010101" pitchFamily="2" charset="-122"/>
                <a:cs typeface="Arial" panose="020B0604020202020204" pitchFamily="34" charset="0"/>
                <a:hlinkClick r:id="rId3">
                  <a:extLst>
                    <a:ext uri="{A12FA001-AC4F-418D-AE19-62706E023703}">
                      <ahyp:hlinkClr xmlns:ahyp="http://schemas.microsoft.com/office/drawing/2018/hyperlinkcolor" xmlns="" val="tx"/>
                    </a:ext>
                  </a:extLst>
                </a:hlinkClick>
              </a:rPr>
              <a:t>https://udhr.audio/</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UDHR in sign language can be found here: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US" u="sng" dirty="0">
                <a:solidFill>
                  <a:srgbClr val="0000FF"/>
                </a:solidFill>
                <a:latin typeface="Calibri" panose="020F0502020204030204" pitchFamily="34" charset="0"/>
                <a:ea typeface="SimSun" panose="02010600030101010101" pitchFamily="2" charset="-122"/>
                <a:cs typeface="Arial" panose="020B0604020202020204" pitchFamily="34" charset="0"/>
                <a:hlinkClick r:id="rId4">
                  <a:extLst>
                    <a:ext uri="{A12FA001-AC4F-418D-AE19-62706E023703}">
                      <ahyp:hlinkClr xmlns:ahyp="http://schemas.microsoft.com/office/drawing/2018/hyperlinkcolor" xmlns="" val="tx"/>
                    </a:ext>
                  </a:extLst>
                </a:hlinkClick>
              </a:rPr>
              <a:t>http://www.ohchr.org/EN/UDHR/Pages/UDHRinsignlanguages.aspx</a:t>
            </a:r>
            <a:r>
              <a:rPr lang="en-US" dirty="0">
                <a:solidFill>
                  <a:srgbClr val="4F81BD"/>
                </a:solidFill>
                <a:latin typeface="Calibri" panose="020F0502020204030204" pitchFamily="34" charset="0"/>
                <a:ea typeface="SimSun" panose="02010600030101010101" pitchFamily="2" charset="-122"/>
                <a:cs typeface="Arial" panose="020B0604020202020204" pitchFamily="34" charset="0"/>
              </a:rPr>
              <a:t> (accessed 23 November 2018).</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a:t>
            </a:r>
            <a:r>
              <a:rPr lang="en-GB" dirty="0">
                <a:latin typeface="Calibri" panose="020F0502020204030204" pitchFamily="34" charset="0"/>
                <a:ea typeface="SimSun" panose="02010600030101010101" pitchFamily="2" charset="-122"/>
                <a:cs typeface="Arial" panose="020B0604020202020204" pitchFamily="34" charset="0"/>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UDHR will be used throughout this module as it provides a general introduction to human rights. The intention is not to provide in-depth knowledge and training on the international human rights framework, which would require extensive additional information. The purpose of using the UDHR in this module is to introduce participants to human rights issues and concepts in a way that is easy to understand</a:t>
            </a:r>
            <a:r>
              <a:rPr lang="en-GB" sz="900" dirty="0">
                <a:latin typeface="Times New Roman" panose="02020603050405020304" pitchFamily="18" charset="0"/>
                <a:ea typeface="SimSun" panose="02010600030101010101" pitchFamily="2" charset="-122"/>
                <a:cs typeface="Arial" panose="020B0604020202020204" pitchFamily="34" charset="0"/>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 subsequent modules, the Convention on the Rights of Person with Disabilities (CRPD) will be extensively examined.</a:t>
            </a:r>
            <a:endParaRPr lang="x-none">
              <a:latin typeface="Calibri" panose="020F0502020204030204" pitchFamily="34" charset="0"/>
              <a:ea typeface="SimSun" panose="02010600030101010101" pitchFamily="2" charset="-122"/>
              <a:cs typeface="Arial" panose="020B0604020202020204" pitchFamily="34" charset="0"/>
            </a:endParaRPr>
          </a:p>
          <a:p>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Give participants a few minutes to read through the UDHR. </a:t>
            </a:r>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13</a:t>
            </a:fld>
            <a:endParaRPr lang="en-GB"/>
          </a:p>
        </p:txBody>
      </p:sp>
    </p:spTree>
    <p:extLst>
      <p:ext uri="{BB962C8B-B14F-4D97-AF65-F5344CB8AC3E}">
        <p14:creationId xmlns:p14="http://schemas.microsoft.com/office/powerpoint/2010/main" val="1631260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sz="2000" b="1" u="sng" dirty="0">
                <a:latin typeface="Calibri" panose="020F0502020204030204" pitchFamily="34" charset="0"/>
                <a:ea typeface="SimSun" panose="02010600030101010101" pitchFamily="2" charset="-122"/>
                <a:cs typeface="Arial" panose="020B0604020202020204" pitchFamily="34" charset="0"/>
              </a:rPr>
              <a:t>Advocacy groups, NGOs and faith-based organizations</a:t>
            </a:r>
            <a:endParaRPr lang="x-none" sz="20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Groups have been founded to defend human rights around the world. Some well-known examples include:</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800" dirty="0">
                <a:latin typeface="Calibri" panose="020F0502020204030204" pitchFamily="34" charset="0"/>
                <a:ea typeface="SimSun" panose="02010600030101010101" pitchFamily="2" charset="-122"/>
                <a:cs typeface="Arial" panose="020B0604020202020204" pitchFamily="34" charset="0"/>
              </a:rPr>
              <a:t>Amnesty International</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800" dirty="0">
                <a:latin typeface="Calibri" panose="020F0502020204030204" pitchFamily="34" charset="0"/>
                <a:ea typeface="SimSun" panose="02010600030101010101" pitchFamily="2" charset="-122"/>
                <a:cs typeface="Arial" panose="020B0604020202020204" pitchFamily="34" charset="0"/>
              </a:rPr>
              <a:t>CBM</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800" dirty="0">
                <a:latin typeface="Calibri" panose="020F0502020204030204" pitchFamily="34" charset="0"/>
                <a:ea typeface="SimSun" panose="02010600030101010101" pitchFamily="2" charset="-122"/>
                <a:cs typeface="Arial" panose="020B0604020202020204" pitchFamily="34" charset="0"/>
              </a:rPr>
              <a:t>Human Rights Watch</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800" dirty="0">
                <a:latin typeface="Calibri" panose="020F0502020204030204" pitchFamily="34" charset="0"/>
                <a:ea typeface="SimSun" panose="02010600030101010101" pitchFamily="2" charset="-122"/>
                <a:cs typeface="Arial" panose="020B0604020202020204" pitchFamily="34" charset="0"/>
              </a:rPr>
              <a:t>Handicap International.</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These organizations campaign to respect, protect and fulfill people’s human rights around the world. These groups are usually made up of individual members who join because they believe strongly in the work that is being done by the organization.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Many such organizations have campaigned successfully for the release of famous human rights defenders such as Nelson Mandela. They often have an important impact on governments and their work can be very powerful and result in real change.</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103</a:t>
            </a:fld>
            <a:endParaRPr lang="en-GB"/>
          </a:p>
        </p:txBody>
      </p:sp>
    </p:spTree>
    <p:extLst>
      <p:ext uri="{BB962C8B-B14F-4D97-AF65-F5344CB8AC3E}">
        <p14:creationId xmlns:p14="http://schemas.microsoft.com/office/powerpoint/2010/main" val="124346603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Ask the group the following questions: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sz="800" dirty="0">
                <a:latin typeface="Calibri" panose="020F0502020204030204" pitchFamily="34" charset="0"/>
                <a:ea typeface="SimSun" panose="02010600030101010101" pitchFamily="2" charset="-122"/>
                <a:cs typeface="Arial" panose="020B0604020202020204" pitchFamily="34" charset="0"/>
              </a:rPr>
              <a:t>Can you think of any human rights defenders or advocacy groups in your own country?</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sz="800" dirty="0">
                <a:latin typeface="Calibri" panose="020F0502020204030204" pitchFamily="34" charset="0"/>
                <a:ea typeface="SimSun" panose="02010600030101010101" pitchFamily="2" charset="-122"/>
                <a:cs typeface="Arial" panose="020B0604020202020204" pitchFamily="34" charset="0"/>
              </a:rPr>
              <a:t>Does a national human rights institution exist in your country? What has been its role in promoting rights?</a:t>
            </a: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Participants should also be encouraged to think beyond famous names and look at “unsung heroes” in their own communities who advocate for human rights.</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104</a:t>
            </a:fld>
            <a:endParaRPr lang="en-GB"/>
          </a:p>
        </p:txBody>
      </p:sp>
    </p:spTree>
    <p:extLst>
      <p:ext uri="{BB962C8B-B14F-4D97-AF65-F5344CB8AC3E}">
        <p14:creationId xmlns:p14="http://schemas.microsoft.com/office/powerpoint/2010/main" val="2106723189"/>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Follow this question with the key take-home messages.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Take home points: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Human rights are basic rights that we have simply because we are human.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We are all born with human rights and no one should take them away.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Certain groups/segments of the population can be at higher risk of human rights violations.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We </a:t>
            </a:r>
            <a:r>
              <a:rPr lang="en-GB" b="1" u="sng" dirty="0">
                <a:latin typeface="Calibri" panose="020F0502020204030204" pitchFamily="34" charset="0"/>
                <a:ea typeface="SimSun" panose="02010600030101010101" pitchFamily="2" charset="-122"/>
                <a:cs typeface="Arial" panose="020B0604020202020204" pitchFamily="34" charset="0"/>
              </a:rPr>
              <a:t>all</a:t>
            </a:r>
            <a:r>
              <a:rPr lang="en-GB" dirty="0">
                <a:latin typeface="Calibri" panose="020F0502020204030204" pitchFamily="34" charset="0"/>
                <a:ea typeface="SimSun" panose="02010600030101010101" pitchFamily="2" charset="-122"/>
                <a:cs typeface="Arial" panose="020B0604020202020204" pitchFamily="34" charset="0"/>
              </a:rPr>
              <a:t> need to respect, protect and fulfil human rights everywhere – at home, in the community, in health and other settings.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Everybody has a key role to play in promoting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Across the world, advocacy groups, communities and individuals have worked to defend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106</a:t>
            </a:fld>
            <a:endParaRPr lang="en-GB"/>
          </a:p>
        </p:txBody>
      </p:sp>
    </p:spTree>
    <p:extLst>
      <p:ext uri="{BB962C8B-B14F-4D97-AF65-F5344CB8AC3E}">
        <p14:creationId xmlns:p14="http://schemas.microsoft.com/office/powerpoint/2010/main" val="1419180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Show the following photograph:</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b="1" dirty="0">
                <a:latin typeface="Calibri" panose="020F0502020204030204" pitchFamily="34" charset="0"/>
                <a:ea typeface="SimSun" panose="02010600030101010101" pitchFamily="2" charset="-122"/>
                <a:cs typeface="Arial" panose="020B0604020202020204" pitchFamily="34" charset="0"/>
              </a:rPr>
              <a:t>Photograph from concentration camp </a:t>
            </a:r>
            <a:r>
              <a:rPr lang="en-GB" b="1" i="1" dirty="0">
                <a:latin typeface="Calibri" panose="020F0502020204030204" pitchFamily="34" charset="0"/>
                <a:ea typeface="SimSun" panose="02010600030101010101" pitchFamily="2" charset="-122"/>
                <a:cs typeface="Arial" panose="020B0604020202020204" pitchFamily="34" charset="0"/>
              </a:rPr>
              <a:t>(</a:t>
            </a:r>
            <a:r>
              <a:rPr lang="en-GB" b="1" i="1" dirty="0">
                <a:latin typeface="Calibri" panose="020F0502020204030204" pitchFamily="34" charset="0"/>
                <a:ea typeface="SimSun" panose="02010600030101010101" pitchFamily="2" charset="-122"/>
                <a:cs typeface="Arial" panose="020B0604020202020204" pitchFamily="34" charset="0"/>
                <a:hlinkClick r:id="rId3" action="ppaction://hlinkfile" tooltip="Amnesty International UK, 2013 #2"/>
              </a:rPr>
              <a:t>2</a:t>
            </a:r>
            <a:r>
              <a:rPr lang="en-GB" b="1" i="1" dirty="0">
                <a:latin typeface="Calibri" panose="020F0502020204030204" pitchFamily="34" charset="0"/>
                <a:ea typeface="SimSun" panose="02010600030101010101" pitchFamily="2" charset="-122"/>
                <a:cs typeface="Arial" panose="020B0604020202020204" pitchFamily="34" charset="0"/>
              </a:rPr>
              <a:t>) </a:t>
            </a:r>
            <a:r>
              <a:rPr lang="en-GB" b="1" dirty="0">
                <a:latin typeface="Calibri" panose="020F0502020204030204" pitchFamily="34" charset="0"/>
                <a:ea typeface="SimSun" panose="02010600030101010101" pitchFamily="2" charset="-122"/>
                <a:cs typeface="Arial" panose="020B0604020202020204" pitchFamily="34" charset="0"/>
              </a:rPr>
              <a:t>{NOTE:</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b="1" dirty="0">
                <a:latin typeface="Calibri" panose="020F0502020204030204" pitchFamily="34" charset="0"/>
                <a:ea typeface="SimSun" panose="02010600030101010101" pitchFamily="2" charset="-122"/>
                <a:cs typeface="Arial" panose="020B0604020202020204" pitchFamily="34" charset="0"/>
              </a:rPr>
              <a:t> Photo reference: Lesson 1 Everyone Everywhere – Understanding human rights. (Presentation Power Point) Amnesty International UK. URL:</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b="1" dirty="0">
                <a:latin typeface="Calibri" panose="020F0502020204030204" pitchFamily="34" charset="0"/>
                <a:ea typeface="SimSun" panose="02010600030101010101" pitchFamily="2" charset="-122"/>
                <a:cs typeface="Arial" panose="020B0604020202020204" pitchFamily="34" charset="0"/>
              </a:rPr>
              <a:t> </a:t>
            </a:r>
            <a:r>
              <a:rPr lang="en-GB" b="1" dirty="0">
                <a:latin typeface="Calibri" panose="020F0502020204030204" pitchFamily="34" charset="0"/>
                <a:ea typeface="SimSun" panose="02010600030101010101" pitchFamily="2" charset="-122"/>
                <a:cs typeface="Arial" panose="020B0604020202020204" pitchFamily="34" charset="0"/>
                <a:hlinkClick r:id="rId4"/>
              </a:rPr>
              <a:t>http://www.amnesty.org.uk/resources/lesson-understanding-human-rights</a:t>
            </a:r>
            <a:r>
              <a:rPr lang="en-GB" b="1" dirty="0">
                <a:latin typeface="Calibri" panose="020F0502020204030204" pitchFamily="34" charset="0"/>
                <a:ea typeface="SimSun" panose="02010600030101010101" pitchFamily="2" charset="-122"/>
                <a:cs typeface="Arial" panose="020B0604020202020204" pitchFamily="34" charset="0"/>
              </a:rPr>
              <a:t>  (accessed 7/7/2014}</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b="1"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the group: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Does anyone recognize where this photo might have been taken?</a:t>
            </a:r>
            <a:endParaRPr lang="x-none">
              <a:latin typeface="Calibri" panose="020F0502020204030204" pitchFamily="34" charset="0"/>
              <a:ea typeface="SimSun" panose="02010600030101010101" pitchFamily="2" charset="-122"/>
              <a:cs typeface="Arial" panose="020B0604020202020204" pitchFamily="34" charset="0"/>
            </a:endParaRPr>
          </a:p>
          <a:p>
            <a:pPr algn="ctr">
              <a:lnSpc>
                <a:spcPct val="115000"/>
              </a:lnSpc>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photograph was taken at one of the liberated concentration camps at the end of World War II and in the aftermath of the Holocaust.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idea with this question and photograph is to help participants to understand the connection between the events of World War II, the holocaust, and the global realization of the need for the United Nations and for the drafting of the UDHR. You could ask participants if they know anything about the United Nations, why it was created, its goals, purpose and key United Nations documents.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14</a:t>
            </a:fld>
            <a:endParaRPr lang="en-GB"/>
          </a:p>
        </p:txBody>
      </p:sp>
    </p:spTree>
    <p:extLst>
      <p:ext uri="{BB962C8B-B14F-4D97-AF65-F5344CB8AC3E}">
        <p14:creationId xmlns:p14="http://schemas.microsoft.com/office/powerpoint/2010/main" val="89849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After participants have shared their thoughts, highlight the following information: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After the horrors of World War II, the leaders of the world got together and set up a new organization called the United Nations. Its purpose was to stop wars between countries and build a better world.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One of the first tasks of the United Nations was to draw up a list of human rights that belong to every human being in the world: the UDHR.</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governments of the world promised that they would respect, protect and fulfil the rights contained in the UDHR.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15</a:t>
            </a:fld>
            <a:endParaRPr lang="en-GB"/>
          </a:p>
        </p:txBody>
      </p:sp>
    </p:spTree>
    <p:extLst>
      <p:ext uri="{BB962C8B-B14F-4D97-AF65-F5344CB8AC3E}">
        <p14:creationId xmlns:p14="http://schemas.microsoft.com/office/powerpoint/2010/main" val="468231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lgn="just">
              <a:lnSpc>
                <a:spcPct val="115000"/>
              </a:lnSpc>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The Declaration was adopted by the </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United Nations General Assembly in 1948: 56 countries </a:t>
            </a: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from all around the world adopted a core set of human rights that should be protected.</a:t>
            </a: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pPr lvl="0" algn="just">
              <a:lnSpc>
                <a:spcPct val="115000"/>
              </a:lnSpc>
            </a:pP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pPr marL="171450" lvl="0" indent="-171450" algn="just">
              <a:lnSpc>
                <a:spcPct val="115000"/>
              </a:lnSpc>
              <a:spcAft>
                <a:spcPts val="1000"/>
              </a:spcAft>
              <a:buFont typeface="Arial" panose="020B0604020202020204" pitchFamily="34" charset="0"/>
              <a:buChar char="•"/>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The</a:t>
            </a:r>
            <a:r>
              <a:rPr lang="en-US" b="1" dirty="0">
                <a:solidFill>
                  <a:srgbClr val="000000"/>
                </a:solidFill>
                <a:latin typeface="Calibri" panose="020F0502020204030204" pitchFamily="34" charset="0"/>
                <a:ea typeface="SimSun" panose="02010600030101010101" pitchFamily="2" charset="-122"/>
                <a:cs typeface="Arial" panose="020B0604020202020204" pitchFamily="34" charset="0"/>
              </a:rPr>
              <a:t> </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UDHR is not originally a legally binding document – which means that it does not set legal requirements on governments – but over the years it has been considered to have become a </a:t>
            </a:r>
            <a:r>
              <a:rPr lang="en-US" u="sng" dirty="0">
                <a:solidFill>
                  <a:srgbClr val="000000"/>
                </a:solidFill>
                <a:latin typeface="Calibri" panose="020F0502020204030204" pitchFamily="34" charset="0"/>
                <a:ea typeface="SimSun" panose="02010600030101010101" pitchFamily="2" charset="-122"/>
                <a:cs typeface="Arial" panose="020B0604020202020204" pitchFamily="34" charset="0"/>
              </a:rPr>
              <a:t>binding customary international law</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 which means that governments are compelled to respect it. </a:t>
            </a:r>
          </a:p>
          <a:p>
            <a:pPr marL="171450" lvl="0" indent="-171450" algn="just">
              <a:lnSpc>
                <a:spcPct val="115000"/>
              </a:lnSpc>
              <a:spcAft>
                <a:spcPts val="1000"/>
              </a:spcAft>
              <a:buFont typeface="Arial" panose="020B0604020202020204" pitchFamily="34" charset="0"/>
              <a:buChar char="•"/>
            </a:pPr>
            <a:endParaRPr lang="en-US"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171450" marR="0" lvl="0" indent="-171450" algn="just"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GB" dirty="0">
                <a:latin typeface="Calibri" panose="020F0502020204030204" pitchFamily="34" charset="0"/>
                <a:ea typeface="SimSun" panose="02010600030101010101" pitchFamily="2" charset="-122"/>
                <a:cs typeface="Arial" panose="020B0604020202020204" pitchFamily="34" charset="0"/>
              </a:rPr>
              <a:t>Some people argue that human rights a western concept or that they have only been agreed upon by high-income countries and are not realistic in low-resource settings. However, it is important to note that the UDHR was adopted and endorsed by high-, middle- and low-income countries throughout the world. </a:t>
            </a:r>
            <a:endParaRPr lang="x-none">
              <a:latin typeface="Calibri" panose="020F0502020204030204" pitchFamily="34" charset="0"/>
              <a:ea typeface="SimSun" panose="02010600030101010101" pitchFamily="2" charset="-122"/>
              <a:cs typeface="Arial" panose="020B0604020202020204" pitchFamily="34" charset="0"/>
            </a:endParaRPr>
          </a:p>
          <a:p>
            <a:pPr marL="171450" lvl="0" indent="-171450" algn="just">
              <a:lnSpc>
                <a:spcPct val="115000"/>
              </a:lnSpc>
              <a:spcAft>
                <a:spcPts val="1000"/>
              </a:spcAft>
              <a:buFont typeface="Arial" panose="020B0604020202020204" pitchFamily="34" charset="0"/>
              <a:buChar char="•"/>
            </a:pP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16</a:t>
            </a:fld>
            <a:endParaRPr lang="en-GB"/>
          </a:p>
        </p:txBody>
      </p:sp>
    </p:spTree>
    <p:extLst>
      <p:ext uri="{BB962C8B-B14F-4D97-AF65-F5344CB8AC3E}">
        <p14:creationId xmlns:p14="http://schemas.microsoft.com/office/powerpoint/2010/main" val="1760982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Human rights principles were further reaffirmed in 1966 when two important treaties were drafted: </a:t>
            </a:r>
          </a:p>
          <a:p>
            <a:pPr marL="34290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International Covenant on Civil and Political Rights (ICCPR)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Office of the United Nations High Commissioner for Human Rights (OHCHR), 1976 #3"/>
              </a:rPr>
              <a:t>3</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and </a:t>
            </a:r>
          </a:p>
          <a:p>
            <a:pPr marL="342900" lvl="1"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International Covenant on Economic, Social and Cultural Rights (ICESCR)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4" action="ppaction://hlinkfile" tooltip="Office of the United Nations High Commissioner for Human Rights (OHCHR), 1976 #328"/>
              </a:rPr>
              <a:t>4</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These covenants have been ratified by the vast majority of countries around the world. As a consequence, governments around the world have obligations to protect the human rights of their citizens.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Other treaties have also been adopted to provide specific protections to certain groups of people. For example: </a:t>
            </a:r>
            <a:endParaRPr lang="x-none">
              <a:latin typeface="Calibri" panose="020F0502020204030204" pitchFamily="34" charset="0"/>
              <a:ea typeface="SimSun" panose="02010600030101010101" pitchFamily="2" charset="-122"/>
              <a:cs typeface="Arial" panose="020B0604020202020204" pitchFamily="34" charset="0"/>
            </a:endParaRPr>
          </a:p>
          <a:p>
            <a:pPr marL="342900" lvl="1" indent="-1714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Convention on the Rights of the Child (CRC);</a:t>
            </a:r>
            <a:endParaRPr lang="x-none">
              <a:latin typeface="Calibri" panose="020F0502020204030204" pitchFamily="34" charset="0"/>
              <a:ea typeface="SimSun" panose="02010600030101010101" pitchFamily="2" charset="-122"/>
              <a:cs typeface="Arial" panose="020B0604020202020204" pitchFamily="34" charset="0"/>
            </a:endParaRPr>
          </a:p>
          <a:p>
            <a:pPr marL="342900" lvl="1" indent="-1714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Convention on the Elimination of All Forms of Discrimination Against Women (CEDAW); and </a:t>
            </a:r>
            <a:endParaRPr lang="x-none">
              <a:latin typeface="Calibri" panose="020F0502020204030204" pitchFamily="34" charset="0"/>
              <a:ea typeface="SimSun" panose="02010600030101010101" pitchFamily="2" charset="-122"/>
              <a:cs typeface="Arial" panose="020B0604020202020204" pitchFamily="34" charset="0"/>
            </a:endParaRPr>
          </a:p>
          <a:p>
            <a:pPr marL="342900" lvl="1" indent="-1714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Convention on the Rights of Persons with Disabilities (CRPD) which we shall be exploring in greater detail later in the training.</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addition to these international human rights instruments, many countries protect human rights in their national legislation (e.g. through a Bill of Rights or their national constitution). In fact, many rights in national laws have been inspired by and reflect international human rights instruments.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17</a:t>
            </a:fld>
            <a:endParaRPr lang="en-GB"/>
          </a:p>
        </p:txBody>
      </p:sp>
    </p:spTree>
    <p:extLst>
      <p:ext uri="{BB962C8B-B14F-4D97-AF65-F5344CB8AC3E}">
        <p14:creationId xmlns:p14="http://schemas.microsoft.com/office/powerpoint/2010/main" val="2611955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a different participant to volunteer to read the each of following quotes out loud and ask people to share their thoughts about them.</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18</a:t>
            </a:fld>
            <a:endParaRPr lang="en-GB"/>
          </a:p>
        </p:txBody>
      </p:sp>
    </p:spTree>
    <p:extLst>
      <p:ext uri="{BB962C8B-B14F-4D97-AF65-F5344CB8AC3E}">
        <p14:creationId xmlns:p14="http://schemas.microsoft.com/office/powerpoint/2010/main" val="128531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Would anyone like to explain what Eleanor Roosevelt is saying here?</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Then explain to participants: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Eleanor Roosevelt is saying that respect for human rights has to start in “small places” by all fellow citizens.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She is highlighting that only if all of us uphold rights “close to home” – in the places where people live, learn and work – can we hope to create a better world.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other words, we all have a responsibility to uphold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19</a:t>
            </a:fld>
            <a:endParaRPr lang="en-GB"/>
          </a:p>
        </p:txBody>
      </p:sp>
    </p:spTree>
    <p:extLst>
      <p:ext uri="{BB962C8B-B14F-4D97-AF65-F5344CB8AC3E}">
        <p14:creationId xmlns:p14="http://schemas.microsoft.com/office/powerpoint/2010/main" val="3263203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There are a number of core principles that underpin human rights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Equality and Human Rights Commission, 2017 #4"/>
              </a:rPr>
              <a:t>5</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b="1"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b="1" dirty="0">
                <a:latin typeface="Calibri" panose="020F0502020204030204" pitchFamily="34" charset="0"/>
                <a:ea typeface="SimSun" panose="02010600030101010101" pitchFamily="2" charset="-122"/>
                <a:cs typeface="Arial" panose="020B0604020202020204" pitchFamily="34" charset="0"/>
              </a:rPr>
              <a:t>Fairness</a:t>
            </a:r>
            <a:r>
              <a:rPr lang="en-GB" dirty="0">
                <a:latin typeface="Calibri" panose="020F0502020204030204" pitchFamily="34" charset="0"/>
                <a:ea typeface="SimSun" panose="02010600030101010101" pitchFamily="2" charset="-122"/>
                <a:cs typeface="Arial" panose="020B0604020202020204" pitchFamily="34" charset="0"/>
              </a:rPr>
              <a:t> towards all human beings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b="1" dirty="0">
                <a:latin typeface="Calibri" panose="020F0502020204030204" pitchFamily="34" charset="0"/>
                <a:ea typeface="SimSun" panose="02010600030101010101" pitchFamily="2" charset="-122"/>
                <a:cs typeface="Arial" panose="020B0604020202020204" pitchFamily="34" charset="0"/>
              </a:rPr>
              <a:t>Respect</a:t>
            </a:r>
            <a:r>
              <a:rPr lang="en-GB" dirty="0">
                <a:latin typeface="Calibri" panose="020F0502020204030204" pitchFamily="34" charset="0"/>
                <a:ea typeface="SimSun" panose="02010600030101010101" pitchFamily="2" charset="-122"/>
                <a:cs typeface="Arial" panose="020B0604020202020204" pitchFamily="34" charset="0"/>
              </a:rPr>
              <a:t> for others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b="1" dirty="0">
                <a:latin typeface="Calibri" panose="020F0502020204030204" pitchFamily="34" charset="0"/>
                <a:ea typeface="SimSun" panose="02010600030101010101" pitchFamily="2" charset="-122"/>
                <a:cs typeface="Arial" panose="020B0604020202020204" pitchFamily="34" charset="0"/>
              </a:rPr>
              <a:t>Equality</a:t>
            </a:r>
            <a:r>
              <a:rPr lang="en-GB" dirty="0">
                <a:latin typeface="Calibri" panose="020F0502020204030204" pitchFamily="34" charset="0"/>
                <a:ea typeface="SimSun" panose="02010600030101010101" pitchFamily="2" charset="-122"/>
                <a:cs typeface="Arial" panose="020B0604020202020204" pitchFamily="34" charset="0"/>
              </a:rPr>
              <a:t> among all people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b="1" dirty="0">
                <a:latin typeface="Calibri" panose="020F0502020204030204" pitchFamily="34" charset="0"/>
                <a:ea typeface="SimSun" panose="02010600030101010101" pitchFamily="2" charset="-122"/>
                <a:cs typeface="Arial" panose="020B0604020202020204" pitchFamily="34" charset="0"/>
              </a:rPr>
              <a:t>Dignity</a:t>
            </a:r>
            <a:r>
              <a:rPr lang="en-GB" dirty="0">
                <a:latin typeface="Calibri" panose="020F0502020204030204" pitchFamily="34" charset="0"/>
                <a:ea typeface="SimSun" panose="02010600030101010101" pitchFamily="2" charset="-122"/>
                <a:cs typeface="Arial" panose="020B0604020202020204" pitchFamily="34" charset="0"/>
              </a:rPr>
              <a:t> is to be preserved at all times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b="1" dirty="0">
                <a:latin typeface="Calibri" panose="020F0502020204030204" pitchFamily="34" charset="0"/>
                <a:ea typeface="SimSun" panose="02010600030101010101" pitchFamily="2" charset="-122"/>
                <a:cs typeface="Arial" panose="020B0604020202020204" pitchFamily="34" charset="0"/>
              </a:rPr>
              <a:t>Freedom</a:t>
            </a:r>
            <a:r>
              <a:rPr lang="en-GB" dirty="0">
                <a:latin typeface="Calibri" panose="020F0502020204030204" pitchFamily="34" charset="0"/>
                <a:ea typeface="SimSun" panose="02010600030101010101" pitchFamily="2" charset="-122"/>
                <a:cs typeface="Arial" panose="020B0604020202020204" pitchFamily="34" charset="0"/>
              </a:rPr>
              <a:t> for all people.</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The UDHR is the starting point for making these values real in people’s lives so that they may live “a good life”.</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20</a:t>
            </a:fld>
            <a:endParaRPr lang="en-GB"/>
          </a:p>
        </p:txBody>
      </p:sp>
    </p:spTree>
    <p:extLst>
      <p:ext uri="{BB962C8B-B14F-4D97-AF65-F5344CB8AC3E}">
        <p14:creationId xmlns:p14="http://schemas.microsoft.com/office/powerpoint/2010/main" val="2779496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What parts of our lives does the UDHR talk about?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UDHR promotes and protects a range of different rights, including civil, political, economic, social and cultural rights. These rights are necessary to ensure that we are all, without discrimination, able to participate fully in society.</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Examples of </a:t>
            </a:r>
            <a:r>
              <a:rPr lang="en-GB" b="1" dirty="0">
                <a:latin typeface="Calibri" panose="020F0502020204030204" pitchFamily="34" charset="0"/>
                <a:ea typeface="SimSun" panose="02010600030101010101" pitchFamily="2" charset="-122"/>
                <a:cs typeface="Arial" panose="020B0604020202020204" pitchFamily="34" charset="0"/>
              </a:rPr>
              <a:t>civil and political rights </a:t>
            </a:r>
            <a:r>
              <a:rPr lang="en-GB" dirty="0">
                <a:latin typeface="Calibri" panose="020F0502020204030204" pitchFamily="34" charset="0"/>
                <a:ea typeface="SimSun" panose="02010600030101010101" pitchFamily="2" charset="-122"/>
                <a:cs typeface="Arial" panose="020B0604020202020204" pitchFamily="34" charset="0"/>
              </a:rPr>
              <a:t>include the right to liberty, being recognized as a person before the law, and freedom from torture and other cruel inhuman or degrading treatment. It also includes the right to marry or enter into other forms of civil union or partnerships, the right to found a family; the right to </a:t>
            </a:r>
            <a:r>
              <a:rPr lang="en-US" dirty="0">
                <a:latin typeface="Calibri" panose="020F0502020204030204" pitchFamily="34" charset="0"/>
                <a:ea typeface="SimSun" panose="02010600030101010101" pitchFamily="2" charset="-122"/>
                <a:cs typeface="Arial" panose="020B0604020202020204" pitchFamily="34" charset="0"/>
              </a:rPr>
              <a:t>freedom of thought, conscience and religion; to </a:t>
            </a:r>
            <a:r>
              <a:rPr lang="en-GB" dirty="0">
                <a:latin typeface="Calibri" panose="020F0502020204030204" pitchFamily="34" charset="0"/>
                <a:ea typeface="SimSun" panose="02010600030101010101" pitchFamily="2" charset="-122"/>
                <a:cs typeface="Arial" panose="020B0604020202020204" pitchFamily="34" charset="0"/>
              </a:rPr>
              <a:t>freedom of opinion and expression; to peaceful assembly, to vote and to take part in government.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Examples of </a:t>
            </a:r>
            <a:r>
              <a:rPr lang="en-GB" b="1" dirty="0">
                <a:latin typeface="Calibri" panose="020F0502020204030204" pitchFamily="34" charset="0"/>
                <a:ea typeface="SimSun" panose="02010600030101010101" pitchFamily="2" charset="-122"/>
                <a:cs typeface="Arial" panose="020B0604020202020204" pitchFamily="34" charset="0"/>
              </a:rPr>
              <a:t>economic, social and cultural rights</a:t>
            </a:r>
            <a:r>
              <a:rPr lang="en-GB" dirty="0">
                <a:latin typeface="Calibri" panose="020F0502020204030204" pitchFamily="34" charset="0"/>
                <a:ea typeface="SimSun" panose="02010600030101010101" pitchFamily="2" charset="-122"/>
                <a:cs typeface="Arial" panose="020B0604020202020204" pitchFamily="34" charset="0"/>
              </a:rPr>
              <a:t> include the right to work; the right to an adequate standard of living; the rights to health and to education; and the right to participate in the cultural rights of our communities.</a:t>
            </a:r>
          </a:p>
          <a:p>
            <a:pPr marL="171450" marR="0" lvl="0" indent="-171450" algn="just"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GB" sz="800" dirty="0">
                <a:solidFill>
                  <a:prstClr val="black"/>
                </a:solidFill>
                <a:latin typeface="Calibri" panose="020F0502020204030204" pitchFamily="34" charset="0"/>
                <a:ea typeface="SimSun" panose="02010600030101010101" pitchFamily="2" charset="-122"/>
                <a:cs typeface="Arial" panose="020B0604020202020204" pitchFamily="34" charset="0"/>
              </a:rPr>
              <a:t>These rights ensure that we can participate fully in society without discrimination.</a:t>
            </a:r>
            <a:endParaRPr lang="x-none" sz="800">
              <a:solidFill>
                <a:prstClr val="black"/>
              </a:solidFill>
              <a:latin typeface="Calibri" panose="020F0502020204030204" pitchFamily="34" charset="0"/>
              <a:ea typeface="SimSun" panose="02010600030101010101" pitchFamily="2" charset="-122"/>
              <a:cs typeface="Arial" panose="020B0604020202020204" pitchFamily="34" charset="0"/>
            </a:endParaRPr>
          </a:p>
          <a:p>
            <a:pPr marL="0" indent="0" algn="just">
              <a:lnSpc>
                <a:spcPct val="115000"/>
              </a:lnSpc>
              <a:spcAft>
                <a:spcPts val="1000"/>
              </a:spcAft>
              <a:buFont typeface="Arial" panose="020B0604020202020204" pitchFamily="34" charset="0"/>
              <a:buNone/>
            </a:pP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21</a:t>
            </a:fld>
            <a:endParaRPr lang="en-GB"/>
          </a:p>
        </p:txBody>
      </p:sp>
    </p:spTree>
    <p:extLst>
      <p:ext uri="{BB962C8B-B14F-4D97-AF65-F5344CB8AC3E}">
        <p14:creationId xmlns:p14="http://schemas.microsoft.com/office/powerpoint/2010/main" val="820153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It is important to note that not all human rights are absolute. Some rights can be restricted in specific situations. For instance:</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 right can be subject to reasonable restrictions or limitations if the exercise of that right by one person infringes upon the rights of another person (e.g. the right to freedom of expression can sometimes be restricted if someone uses it to incite hatred towards a particular group).</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Certain rights can be limited or suspended in certain extreme situations (e.g. during a public emergency).</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But it is important to note that: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Any restrictions or limitations on a right cannot be arbitrary. There has to be a valid reason for it (e.g. because it infringes on the rights of others).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Certain rights that can never be limited or restricted. They are: </a:t>
            </a:r>
          </a:p>
          <a:p>
            <a:pPr marL="800100" marR="0" lvl="1"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 right to life; </a:t>
            </a:r>
          </a:p>
          <a:p>
            <a:pPr marL="800100" marR="0" lvl="1"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 right to be free from torture, cruel, inhuman or degrading treatment or punishment; </a:t>
            </a:r>
          </a:p>
          <a:p>
            <a:pPr marL="800100" marR="0" lvl="1"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 right to be free from slavery; </a:t>
            </a:r>
          </a:p>
          <a:p>
            <a:pPr marL="800100" marR="0" lvl="1"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 right to recognition everywhere as a person before the law; </a:t>
            </a:r>
          </a:p>
          <a:p>
            <a:pPr marL="800100" marR="0" lvl="1"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and the right not to be discriminated against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American Association for the International Commission of Jurists (AAICJ), 1985 #5"/>
              </a:rPr>
              <a:t>6</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907415" marR="0" lvl="1" indent="-450215">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22</a:t>
            </a:fld>
            <a:endParaRPr lang="en-GB"/>
          </a:p>
        </p:txBody>
      </p:sp>
    </p:spTree>
    <p:extLst>
      <p:ext uri="{BB962C8B-B14F-4D97-AF65-F5344CB8AC3E}">
        <p14:creationId xmlns:p14="http://schemas.microsoft.com/office/powerpoint/2010/main" val="433287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Preliminary note on language</a:t>
            </a:r>
          </a:p>
          <a:p>
            <a:endParaRPr lang="en-US" dirty="0"/>
          </a:p>
          <a:p>
            <a:pPr marL="171450" indent="-171450">
              <a:buFont typeface="Arial" panose="020B0604020202020204" pitchFamily="34" charset="0"/>
              <a:buChar char="•"/>
            </a:pPr>
            <a:r>
              <a:rPr lang="en-US" dirty="0"/>
              <a:t>We acknowledge that language and terminology reflects the evolving conceptualization of disability and that different terms will be used by different people across different contexts over time. </a:t>
            </a:r>
          </a:p>
          <a:p>
            <a:pPr marL="628650" lvl="1" indent="-171450">
              <a:buFont typeface="Arial" panose="020B0604020202020204" pitchFamily="34" charset="0"/>
              <a:buChar char="•"/>
            </a:pPr>
            <a:r>
              <a:rPr lang="en-US" dirty="0"/>
              <a:t>People must be able to decide on the vocabulary, idioms and descriptions of their experience, situation or distress. </a:t>
            </a:r>
          </a:p>
          <a:p>
            <a:pPr marL="628650" lvl="1" indent="-171450">
              <a:buFont typeface="Arial" panose="020B0604020202020204" pitchFamily="34" charset="0"/>
              <a:buChar char="•"/>
            </a:pPr>
            <a:r>
              <a:rPr lang="en-US" dirty="0"/>
              <a:t>For example, in relation to the field of mental health, some people use terms such as “people with a psychiatric diagnosis”, “people with mental disorders” or “mental illnesses”, “people with mental health conditions”, “consumers”, “service users” or “psychiatric survivors”. </a:t>
            </a:r>
          </a:p>
          <a:p>
            <a:pPr marL="628650" lvl="1" indent="-171450">
              <a:buFont typeface="Arial" panose="020B0604020202020204" pitchFamily="34" charset="0"/>
              <a:buChar char="•"/>
            </a:pPr>
            <a:r>
              <a:rPr lang="en-US" dirty="0"/>
              <a:t>Others find some or all these terms stigmatizing or use different expressions to refer to their emotions, experiences or distress. </a:t>
            </a:r>
          </a:p>
          <a:p>
            <a:pPr marL="628650" lvl="1" indent="-171450">
              <a:buFont typeface="Arial" panose="020B0604020202020204" pitchFamily="34" charset="0"/>
              <a:buChar char="•"/>
            </a:pPr>
            <a:r>
              <a:rPr lang="en-US" dirty="0"/>
              <a:t>Similarly, intellectual disability is referred to using different terms in different contexts including, for example, “learning disabilities” or “disorders of intellectual development” or “learning difficulties”.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term “psychosocial disability” has been adopted to include people who have received a mental health-related diagnosis or who self-identify with this term.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terms “cognitive disability” and “intellectual disability” are designed to cover people who have received a diagnosis specifically related to their cognitive or intellectual function including, but not limited to, dementia and autism.</a:t>
            </a:r>
          </a:p>
          <a:p>
            <a:endParaRPr lang="en-US" dirty="0"/>
          </a:p>
          <a:p>
            <a:pPr marL="171450" indent="-171450">
              <a:buFont typeface="Arial" panose="020B0604020202020204" pitchFamily="34" charset="0"/>
              <a:buChar char="•"/>
            </a:pPr>
            <a:r>
              <a:rPr lang="en-US" dirty="0"/>
              <a:t>The use of the term “disability” is important in this context because it highlights the significant barriers that hinder the full and effective participation in society of people with actual or perceived impairments and the fact that they are protected under the CRPD. </a:t>
            </a:r>
          </a:p>
          <a:p>
            <a:pPr marL="628650" lvl="1" indent="-171450">
              <a:buFont typeface="Arial" panose="020B0604020202020204" pitchFamily="34" charset="0"/>
              <a:buChar char="•"/>
            </a:pPr>
            <a:r>
              <a:rPr lang="en-US" dirty="0"/>
              <a:t>The use of the term “disability” in this context does not imply that people have an impairment or a disorder.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a:t>
            </a:fld>
            <a:endParaRPr lang="en-GB"/>
          </a:p>
        </p:txBody>
      </p:sp>
    </p:spTree>
    <p:extLst>
      <p:ext uri="{BB962C8B-B14F-4D97-AF65-F5344CB8AC3E}">
        <p14:creationId xmlns:p14="http://schemas.microsoft.com/office/powerpoint/2010/main" val="2243598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Over the years, discussions about human rights issues have led to an understanding of two different generations of rights: </a:t>
            </a: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“first generation of rights” (civil and political rights) </a:t>
            </a: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and the “second generation of rights” (economic, social and cultural rights).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More recently, much attention has been focused on a “third generation of rights” involving collective rights notably linked to indigenous populations, such as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identity, land and resources,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a healthy environment and sustainability,</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and the right to development.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23</a:t>
            </a:fld>
            <a:endParaRPr lang="en-GB"/>
          </a:p>
        </p:txBody>
      </p:sp>
    </p:spTree>
    <p:extLst>
      <p:ext uri="{BB962C8B-B14F-4D97-AF65-F5344CB8AC3E}">
        <p14:creationId xmlns:p14="http://schemas.microsoft.com/office/powerpoint/2010/main" val="3461703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In summary, human rights:</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concern every part of our lives;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belong to everybody in the world;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must not be arbitrarily taken away from people;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are all necessary for human beings to participate and flourish in society.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a:p>
            <a:pPr>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To sum up the presentation, show the following video to participants: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b="1" dirty="0">
                <a:solidFill>
                  <a:srgbClr val="4F81BD"/>
                </a:solidFill>
                <a:latin typeface="Calibri" panose="020F0502020204030204" pitchFamily="34" charset="0"/>
                <a:ea typeface="SimSun" panose="02010600030101010101" pitchFamily="2" charset="-122"/>
                <a:cs typeface="Arial" panose="020B0604020202020204" pitchFamily="34" charset="0"/>
              </a:rPr>
              <a:t>Universal Declaration of Human Rights</a:t>
            </a:r>
            <a:r>
              <a:rPr lang="en-GB" b="1" dirty="0">
                <a:latin typeface="Calibri" panose="020F0502020204030204" pitchFamily="34" charset="0"/>
                <a:ea typeface="SimSun" panose="02010600030101010101" pitchFamily="2" charset="-122"/>
                <a:cs typeface="Arial" panose="020B0604020202020204" pitchFamily="34" charset="0"/>
              </a:rPr>
              <a:t> </a:t>
            </a:r>
            <a:r>
              <a:rPr lang="en-GB" sz="800" dirty="0">
                <a:latin typeface="Calibri" panose="020F0502020204030204" pitchFamily="34" charset="0"/>
                <a:ea typeface="SimSun" panose="02010600030101010101" pitchFamily="2" charset="-122"/>
                <a:cs typeface="Arial" panose="020B0604020202020204" pitchFamily="34" charset="0"/>
              </a:rPr>
              <a:t> </a:t>
            </a:r>
            <a:r>
              <a:rPr lang="en-GB" b="1" dirty="0">
                <a:latin typeface="Calibri" panose="020F0502020204030204" pitchFamily="34" charset="0"/>
                <a:ea typeface="SimSun" panose="02010600030101010101" pitchFamily="2" charset="-122"/>
                <a:cs typeface="Arial" panose="020B0604020202020204" pitchFamily="34" charset="0"/>
              </a:rPr>
              <a:t>(6:10 min.) </a:t>
            </a:r>
            <a:r>
              <a:rPr lang="en-GB" sz="800" u="sng" kern="1200" dirty="0">
                <a:solidFill>
                  <a:schemeClr val="tx1"/>
                </a:solidFill>
                <a:effectLst/>
                <a:latin typeface="+mn-lt"/>
                <a:ea typeface="+mn-ea"/>
                <a:cs typeface="+mn-cs"/>
                <a:hlinkClick r:id="rId3"/>
              </a:rPr>
              <a:t>https://www.youtube.com/watch?v=d-UuB1lKzJ0&amp;t=6s</a:t>
            </a:r>
            <a:r>
              <a:rPr lang="en-US" dirty="0">
                <a:effectLst/>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(accessed 9 April 2019)</a:t>
            </a:r>
            <a:endParaRPr lang="x-none">
              <a:latin typeface="Calibri" panose="020F0502020204030204" pitchFamily="34" charset="0"/>
              <a:ea typeface="SimSun" panose="02010600030101010101" pitchFamily="2" charset="-122"/>
              <a:cs typeface="Arial" panose="020B0604020202020204" pitchFamily="34" charset="0"/>
            </a:endParaRPr>
          </a:p>
          <a:p>
            <a:pPr>
              <a:spcAft>
                <a:spcPts val="1000"/>
              </a:spcAft>
            </a:pPr>
            <a:r>
              <a:rPr lang="en-GB" sz="800" dirty="0">
                <a:latin typeface="Calibri" panose="020F0502020204030204" pitchFamily="34" charset="0"/>
                <a:ea typeface="SimSun" panose="02010600030101010101" pitchFamily="2" charset="-122"/>
                <a:cs typeface="Arial" panose="020B0604020202020204" pitchFamily="34" charset="0"/>
              </a:rPr>
              <a:t>  </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24</a:t>
            </a:fld>
            <a:endParaRPr lang="en-GB"/>
          </a:p>
        </p:txBody>
      </p:sp>
    </p:spTree>
    <p:extLst>
      <p:ext uri="{BB962C8B-B14F-4D97-AF65-F5344CB8AC3E}">
        <p14:creationId xmlns:p14="http://schemas.microsoft.com/office/powerpoint/2010/main" val="14884411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Exercise 2.1: Comparative exercise with living a good life (25 min.)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Show participants the list that was made during Exercise 1.2 (Living a good life). Ask the following questions: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Can you compare the list of rights in the UDHR to the list of what we identified earlier as important to live a good life?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are the similarities?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are the differences?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Give participants sufficient time to reflect and discuss as a group</a:t>
            </a:r>
            <a:r>
              <a:rPr lang="en-GB" sz="800" dirty="0">
                <a:latin typeface="Calibri" panose="020F0502020204030204" pitchFamily="34" charset="0"/>
                <a:ea typeface="SimSun" panose="02010600030101010101" pitchFamily="2" charset="-122"/>
                <a:cs typeface="Arial" panose="020B0604020202020204" pitchFamily="34" charset="0"/>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Make sure that participants have understood all the terms and concepts from the UDHR. Take time to clarify any point that is still unclear.</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25</a:t>
            </a:fld>
            <a:endParaRPr lang="en-GB"/>
          </a:p>
        </p:txBody>
      </p:sp>
    </p:spTree>
    <p:extLst>
      <p:ext uri="{BB962C8B-B14F-4D97-AF65-F5344CB8AC3E}">
        <p14:creationId xmlns:p14="http://schemas.microsoft.com/office/powerpoint/2010/main" val="54063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20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26</a:t>
            </a:fld>
            <a:endParaRPr lang="en-GB"/>
          </a:p>
        </p:txBody>
      </p:sp>
    </p:spTree>
    <p:extLst>
      <p:ext uri="{BB962C8B-B14F-4D97-AF65-F5344CB8AC3E}">
        <p14:creationId xmlns:p14="http://schemas.microsoft.com/office/powerpoint/2010/main" val="32855056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Exercise 3.1: How all human rights are linked (20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exercise deals with the indivisibility of rights and how people require all of their human rights in order to live a good life. It is designed to help participants understand that all rights are important.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Give the following instructions to the group:</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Choose the one right from the UDHR that you feel is most important to enable you to live a good life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(two rights may also be chosen to allow for a more expansive discussion if time allows)</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 the rest of the discussion, we will imagine that this right is the only one that is guaranteed.</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Think about why you chose this right and why it is the most important to you.</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At this point ask one person in the group to volunteer to share their chosen right with the other participants. Ask the volunteer to explain the reasons why he or she thinks this is the most important right in order to live a good life (this can be repeated with 2–3 other participants).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endParaRPr lang="en-GB" dirty="0">
              <a:solidFill>
                <a:srgbClr val="4F81BD"/>
              </a:solidFill>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Now ask all the participants to look at their copies of the UDHR and ask: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What other rights would this person need to fully enjoy his or her chosen right(s)?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Examples: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Clr>
                <a:srgbClr val="4F81BD"/>
              </a:buClr>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If a person has chosen the right to have a job (article 23) then he or she would be unable to enjoy this right if they are held in slavery or servitude (article 4) by their job.</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Clr>
                <a:srgbClr val="4F81BD"/>
              </a:buClr>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If a person has chosen the right to freedom of expression (article 19) then he or she need to be free and equal (article 1) in order to express themselves.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Clr>
                <a:srgbClr val="4F81BD"/>
              </a:buClr>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If a person has chosen the right to health (article 25) then he or she need to be free from torture or cruel, inhuman or degrading treatment or punishment (article 5).</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27</a:t>
            </a:fld>
            <a:endParaRPr lang="en-GB"/>
          </a:p>
        </p:txBody>
      </p:sp>
    </p:spTree>
    <p:extLst>
      <p:ext uri="{BB962C8B-B14F-4D97-AF65-F5344CB8AC3E}">
        <p14:creationId xmlns:p14="http://schemas.microsoft.com/office/powerpoint/2010/main" val="1697972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Then ask the group:</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Based on previous discussions, is it possible to live “a good life” with only one or some of your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28</a:t>
            </a:fld>
            <a:endParaRPr lang="en-GB"/>
          </a:p>
        </p:txBody>
      </p:sp>
    </p:spTree>
    <p:extLst>
      <p:ext uri="{BB962C8B-B14F-4D97-AF65-F5344CB8AC3E}">
        <p14:creationId xmlns:p14="http://schemas.microsoft.com/office/powerpoint/2010/main" val="3342812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End this exercise by highlighting that: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All rights are indivisible, interdependent and inter-related, whether they are civil, political, economic, social or cultural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The enjoyment of one right is dependent on the possibility of being able to enjoy other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Similarly, the denial of one right adversely affects other rights.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At the end of this topic, give participants the opportunity to express any concerns they may have about human rights, the UDHR and the practical usefulness of human rights.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Human rights are violated every day and everywhere. As a consequence, some people may feel that talking about human rights is idealistic and serves little purpose. Emphasize that everybody can take action to improve the situation and to respect, protect and fulfil human rights. This point will be developed later in this training.</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29</a:t>
            </a:fld>
            <a:endParaRPr lang="en-GB"/>
          </a:p>
        </p:txBody>
      </p:sp>
    </p:spTree>
    <p:extLst>
      <p:ext uri="{BB962C8B-B14F-4D97-AF65-F5344CB8AC3E}">
        <p14:creationId xmlns:p14="http://schemas.microsoft.com/office/powerpoint/2010/main" val="3366354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GB" b="1" dirty="0">
                <a:solidFill>
                  <a:srgbClr val="4F81BD"/>
                </a:solidFill>
                <a:latin typeface="Calibri" panose="020F0502020204030204" pitchFamily="34" charset="0"/>
                <a:ea typeface="SimSun" panose="02010600030101010101" pitchFamily="2" charset="-122"/>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Approximately 1 hour and 20 minutes.</a:t>
            </a:r>
            <a:endParaRPr lang="en-GB" dirty="0">
              <a:latin typeface="Calibri" panose="020F0502020204030204" pitchFamily="34" charset="0"/>
              <a:ea typeface="SimSun" panose="02010600030101010101" pitchFamily="2" charset="-122"/>
              <a:cs typeface="Arial" panose="020B0604020202020204" pitchFamily="34" charset="0"/>
            </a:endParaRPr>
          </a:p>
          <a:p>
            <a:pPr marL="270510" marR="0" indent="-270510">
              <a:lnSpc>
                <a:spcPct val="115000"/>
              </a:lnSpc>
              <a:spcBef>
                <a:spcPts val="0"/>
              </a:spcBef>
              <a:spcAft>
                <a:spcPts val="1000"/>
              </a:spcAft>
            </a:pPr>
            <a:endParaRPr lang="x-none">
              <a:latin typeface="Calibri" panose="020F0502020204030204" pitchFamily="34" charset="0"/>
              <a:ea typeface="SimSun" panose="02010600030101010101" pitchFamily="2" charset="-122"/>
              <a:cs typeface="Arial" panose="020B0604020202020204" pitchFamily="34" charset="0"/>
            </a:endParaRPr>
          </a:p>
          <a:p>
            <a:pPr marL="270510" marR="0" indent="-270510">
              <a:lnSpc>
                <a:spcPct val="115000"/>
              </a:lnSpc>
              <a:spcBef>
                <a:spcPts val="0"/>
              </a:spcBef>
              <a:spcAft>
                <a:spcPts val="0"/>
              </a:spcAft>
            </a:pPr>
            <a:r>
              <a:rPr lang="en-US" b="1" dirty="0">
                <a:latin typeface="Calibri" panose="020F0502020204030204" pitchFamily="34" charset="0"/>
                <a:ea typeface="SimSun" panose="02010600030101010101" pitchFamily="2" charset="-122"/>
                <a:cs typeface="Arial" panose="020B0604020202020204" pitchFamily="34" charset="0"/>
              </a:rPr>
              <a:t> </a:t>
            </a:r>
          </a:p>
          <a:p>
            <a:pPr marR="0" indent="-270510" algn="just">
              <a:lnSpc>
                <a:spcPct val="115000"/>
              </a:lnSpc>
              <a:spcBef>
                <a:spcPts val="0"/>
              </a:spcBef>
              <a:spcAft>
                <a:spcPts val="0"/>
              </a:spcAft>
            </a:pPr>
            <a:r>
              <a:rPr lang="en-GB" b="1" dirty="0">
                <a:solidFill>
                  <a:srgbClr val="4F81BD"/>
                </a:solidFill>
                <a:latin typeface="Calibri" panose="020F0502020204030204" pitchFamily="34" charset="0"/>
                <a:ea typeface="SimSun" panose="02010600030101010101" pitchFamily="2" charset="-122"/>
                <a:cs typeface="Arial" panose="020B0604020202020204" pitchFamily="34" charset="0"/>
              </a:rPr>
              <a:t>Warning</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Discussion of human rights violations may provoke strong emotional responses from some people, leading to distress, arousing sad memories, and re-traumatization in some cases. </a:t>
            </a:r>
            <a:endParaRPr lang="x-none">
              <a:solidFill>
                <a:srgbClr val="4F81BD"/>
              </a:solidFill>
              <a:latin typeface="Calibri" panose="020F0502020204030204" pitchFamily="34" charset="0"/>
              <a:ea typeface="SimSun" panose="02010600030101010101" pitchFamily="2" charset="-122"/>
              <a:cs typeface="Arial" panose="020B0604020202020204" pitchFamily="34" charset="0"/>
            </a:endParaRPr>
          </a:p>
          <a:p>
            <a:pPr marR="0" indent="-270510"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solidFill>
                <a:srgbClr val="4F81BD"/>
              </a:solidFill>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Facilitators should be mindful of this. Prior to this activity, facilitators </a:t>
            </a:r>
            <a:r>
              <a:rPr lang="en-GB" b="1" dirty="0">
                <a:latin typeface="Calibri" panose="020F0502020204030204" pitchFamily="34" charset="0"/>
                <a:ea typeface="SimSun" panose="02010600030101010101" pitchFamily="2" charset="-122"/>
                <a:cs typeface="Arial" panose="020B0604020202020204" pitchFamily="34" charset="0"/>
              </a:rPr>
              <a:t>should let participants know that they should feel free to voice their emotions, or take a pause or step out of the training session until the end of the activity.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facilitator should also be mindful of any sign of distress shown by participants and should be prepared to provide support.</a:t>
            </a:r>
            <a:endParaRPr lang="x-none">
              <a:solidFill>
                <a:srgbClr val="4F81BD"/>
              </a:solidFill>
              <a:latin typeface="Calibri" panose="020F0502020204030204" pitchFamily="34" charset="0"/>
              <a:ea typeface="SimSun" panose="02010600030101010101" pitchFamily="2" charset="-122"/>
              <a:cs typeface="Arial" panose="020B0604020202020204" pitchFamily="34" charset="0"/>
            </a:endParaRPr>
          </a:p>
          <a:p>
            <a:pPr marL="270510" marR="0" indent="-270510">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270510" marR="0" indent="-270510">
              <a:lnSpc>
                <a:spcPct val="115000"/>
              </a:lnSpc>
              <a:spcBef>
                <a:spcPts val="0"/>
              </a:spcBef>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30</a:t>
            </a:fld>
            <a:endParaRPr lang="en-GB"/>
          </a:p>
        </p:txBody>
      </p:sp>
    </p:spTree>
    <p:extLst>
      <p:ext uri="{BB962C8B-B14F-4D97-AF65-F5344CB8AC3E}">
        <p14:creationId xmlns:p14="http://schemas.microsoft.com/office/powerpoint/2010/main" val="3469234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Presentation: Human rights violations (40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topic of violations of human rights must be introduced sensitively. Try to avoid highly political and controversial examples and instead focus on violations that are widely agreed upon.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Violations of human rights can be carried out by:</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governments and officials</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non-state actors such as:</a:t>
            </a:r>
            <a:endParaRPr lang="x-none">
              <a:latin typeface="Calibri" panose="020F0502020204030204" pitchFamily="34" charset="0"/>
              <a:ea typeface="SimSun" panose="02010600030101010101" pitchFamily="2" charset="-122"/>
              <a:cs typeface="Arial" panose="020B0604020202020204" pitchFamily="34" charset="0"/>
            </a:endParaRPr>
          </a:p>
          <a:p>
            <a:pPr marL="1200150" lvl="2"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organizations and corporations</a:t>
            </a:r>
            <a:endParaRPr lang="x-none">
              <a:latin typeface="Calibri" panose="020F0502020204030204" pitchFamily="34" charset="0"/>
              <a:ea typeface="SimSun" panose="02010600030101010101" pitchFamily="2" charset="-122"/>
              <a:cs typeface="Arial" panose="020B0604020202020204" pitchFamily="34" charset="0"/>
            </a:endParaRPr>
          </a:p>
          <a:p>
            <a:pPr marL="1200150" lvl="2"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service providers</a:t>
            </a:r>
            <a:endParaRPr lang="x-none">
              <a:latin typeface="Calibri" panose="020F0502020204030204" pitchFamily="34" charset="0"/>
              <a:ea typeface="SimSun" panose="02010600030101010101" pitchFamily="2" charset="-122"/>
              <a:cs typeface="Arial" panose="020B0604020202020204" pitchFamily="34" charset="0"/>
            </a:endParaRPr>
          </a:p>
          <a:p>
            <a:pPr marL="1200150" lvl="2"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individuals.</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When do violations occur?</a:t>
            </a:r>
            <a:endParaRPr lang="en-US" dirty="0">
              <a:latin typeface="Calibri" panose="020F0502020204030204" pitchFamily="34" charset="0"/>
              <a:ea typeface="SimSun" panose="02010600030101010101" pitchFamily="2" charset="-122"/>
              <a:cs typeface="Arial" panose="020B0604020202020204" pitchFamily="34" charset="0"/>
            </a:endParaRP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Violations occur when a person or group of people do not have all their human rights respected by others.</a:t>
            </a:r>
          </a:p>
          <a:p>
            <a:pPr marL="628650" lvl="1"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Any of the 30 rights in the UDHR are at risk of being violated and this can, and does, occur all around the world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Before continuing the presentation, ask the following question.</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Can you name any historical events that constitute violations of human rights?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Explain to participants that they can mention historical events that happened in their country as well as in other countries. There are numerous examples of human rights violations in all countries across the world, whether past or present, but the following examples focus only on internationally well-known violations. More day-to-day examples of human rights violations will be discussed later in this training. If facilitators think it is appropriate, they can prepare in advance examples of historical violations of human rights which make more sense in the context or country in which the training is taking place.</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31</a:t>
            </a:fld>
            <a:endParaRPr lang="en-GB"/>
          </a:p>
        </p:txBody>
      </p:sp>
    </p:spTree>
    <p:extLst>
      <p:ext uri="{BB962C8B-B14F-4D97-AF65-F5344CB8AC3E}">
        <p14:creationId xmlns:p14="http://schemas.microsoft.com/office/powerpoint/2010/main" val="1722487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well-known and major historical violations of human rights include:</a:t>
            </a:r>
          </a:p>
          <a:p>
            <a:r>
              <a:rPr lang="en-GB" dirty="0"/>
              <a:t> </a:t>
            </a:r>
          </a:p>
          <a:p>
            <a:pPr lvl="0"/>
            <a:r>
              <a:rPr lang="en-GB" dirty="0"/>
              <a:t>The slave trade</a:t>
            </a:r>
          </a:p>
          <a:p>
            <a:pPr lvl="0"/>
            <a:r>
              <a:rPr lang="en-GB" dirty="0"/>
              <a:t>The Holocaust</a:t>
            </a:r>
          </a:p>
          <a:p>
            <a:pPr lvl="0"/>
            <a:r>
              <a:rPr lang="en-GB" dirty="0"/>
              <a:t>The oppression of Maori people</a:t>
            </a:r>
          </a:p>
          <a:p>
            <a:pPr lvl="0"/>
            <a:r>
              <a:rPr lang="en-GB" dirty="0"/>
              <a:t>The Apartheid in South Africa</a:t>
            </a:r>
          </a:p>
          <a:p>
            <a:pPr lvl="0"/>
            <a:r>
              <a:rPr lang="en-GB" dirty="0"/>
              <a:t>The Cambodian genocide</a:t>
            </a:r>
          </a:p>
          <a:p>
            <a:pPr lvl="0"/>
            <a:r>
              <a:rPr lang="en-GB" dirty="0"/>
              <a:t>The Rwandan genocide.</a:t>
            </a:r>
          </a:p>
          <a:p>
            <a:r>
              <a:rPr lang="en-GB" dirty="0"/>
              <a:t> </a:t>
            </a:r>
          </a:p>
          <a:p>
            <a:r>
              <a:rPr lang="en-GB" dirty="0"/>
              <a:t>Now we will analyse a couple of these major violations.</a:t>
            </a:r>
          </a:p>
          <a:p>
            <a:r>
              <a:rPr lang="en-GB" dirty="0"/>
              <a:t> </a:t>
            </a:r>
          </a:p>
          <a:p>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facilitator should select just two or three examples of the major violations in this presentation.  </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32</a:t>
            </a:fld>
            <a:endParaRPr lang="en-GB"/>
          </a:p>
        </p:txBody>
      </p:sp>
    </p:spTree>
    <p:extLst>
      <p:ext uri="{BB962C8B-B14F-4D97-AF65-F5344CB8AC3E}">
        <p14:creationId xmlns:p14="http://schemas.microsoft.com/office/powerpoint/2010/main" val="1119442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We use the terms “people who are using” or “who have previously used” mental health and related services to refer to people who do not necessarily identify as having a disability but who have a variety of experiences applicable to this training.</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In addition, the use of the term “mental health and social services” in these modules refers to a wide range of services currently being provided by countries including, for example, community mental health </a:t>
            </a:r>
            <a:r>
              <a:rPr lang="en-US" dirty="0" err="1"/>
              <a:t>centres</a:t>
            </a:r>
            <a:r>
              <a:rPr lang="en-US" dirty="0"/>
              <a:t>, primary care clinics, outpatient services, psychiatric hospitals, psychiatric wards in general hospitals, rehabilitation </a:t>
            </a:r>
            <a:r>
              <a:rPr lang="en-US" dirty="0" err="1"/>
              <a:t>centres</a:t>
            </a:r>
            <a:r>
              <a:rPr lang="en-US" dirty="0"/>
              <a:t>, traditional healers, day care </a:t>
            </a:r>
            <a:r>
              <a:rPr lang="en-US" dirty="0" err="1"/>
              <a:t>centres</a:t>
            </a:r>
            <a:r>
              <a:rPr lang="en-US" dirty="0"/>
              <a:t>, homes for older people, and other “group” homes, as well as home-based services and services and supports offering alternatives to traditional mental health or social services, provided by a wide range of health and social care providers within public, private and nongovernmental sectors.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terminology adopted in this document has been selected for the sake of inclusiveness. </a:t>
            </a:r>
          </a:p>
          <a:p>
            <a:pPr marL="628650" lvl="1" indent="-171450">
              <a:buFont typeface="Arial" panose="020B0604020202020204" pitchFamily="34" charset="0"/>
              <a:buChar char="•"/>
            </a:pPr>
            <a:r>
              <a:rPr lang="en-US" dirty="0"/>
              <a:t>It is an individual choice to self-identify with certain expressions or concepts, but human rights still apply to everyone, everywhere. </a:t>
            </a:r>
          </a:p>
          <a:p>
            <a:pPr marL="628650" lvl="1" indent="-171450">
              <a:buFont typeface="Arial" panose="020B0604020202020204" pitchFamily="34" charset="0"/>
              <a:buChar char="•"/>
            </a:pPr>
            <a:r>
              <a:rPr lang="en-US" dirty="0"/>
              <a:t>Above all, a diagnosis or disability should never define a person. </a:t>
            </a:r>
          </a:p>
          <a:p>
            <a:pPr marL="628650" lvl="1" indent="-171450">
              <a:buFont typeface="Arial" panose="020B0604020202020204" pitchFamily="34" charset="0"/>
              <a:buChar char="•"/>
            </a:pPr>
            <a:r>
              <a:rPr lang="en-US" dirty="0"/>
              <a:t>We are all individuals, with a unique social context, personality, autonomy, dreams, goals and aspirations and relationships with others.</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a:t>
            </a:fld>
            <a:endParaRPr lang="en-GB"/>
          </a:p>
        </p:txBody>
      </p:sp>
    </p:spTree>
    <p:extLst>
      <p:ext uri="{BB962C8B-B14F-4D97-AF65-F5344CB8AC3E}">
        <p14:creationId xmlns:p14="http://schemas.microsoft.com/office/powerpoint/2010/main" val="28459010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The Slave Trade </a:t>
            </a:r>
            <a:r>
              <a:rPr lang="en-GB" b="1" u="sng" dirty="0">
                <a:latin typeface="Calibri" panose="020F0502020204030204" pitchFamily="34" charset="0"/>
                <a:ea typeface="SimSun" panose="02010600030101010101" pitchFamily="2" charset="-122"/>
                <a:cs typeface="Calibri" panose="020F0502020204030204" pitchFamily="34" charset="0"/>
              </a:rPr>
              <a:t>(</a:t>
            </a:r>
            <a:r>
              <a:rPr lang="en-GB" b="1" u="sng" dirty="0">
                <a:solidFill>
                  <a:srgbClr val="252525"/>
                </a:solidFill>
                <a:latin typeface="Calibri" panose="020F0502020204030204" pitchFamily="34" charset="0"/>
                <a:ea typeface="SimSun" panose="02010600030101010101" pitchFamily="2" charset="-122"/>
                <a:cs typeface="Calibri" panose="020F0502020204030204" pitchFamily="34" charset="0"/>
              </a:rPr>
              <a:t>16th to 19th century) </a:t>
            </a:r>
            <a:r>
              <a:rPr lang="en-GB" b="1" i="1" u="sng" dirty="0">
                <a:solidFill>
                  <a:srgbClr val="252525"/>
                </a:solidFill>
                <a:latin typeface="Calibri" panose="020F0502020204030204" pitchFamily="34" charset="0"/>
                <a:ea typeface="SimSun" panose="02010600030101010101" pitchFamily="2" charset="-122"/>
                <a:cs typeface="Calibri" panose="020F0502020204030204" pitchFamily="34" charset="0"/>
              </a:rPr>
              <a:t>(</a:t>
            </a:r>
            <a:r>
              <a:rPr lang="en-GB" b="1" i="1" u="sng" dirty="0">
                <a:solidFill>
                  <a:srgbClr val="252525"/>
                </a:solidFill>
                <a:latin typeface="Calibri" panose="020F0502020204030204" pitchFamily="34" charset="0"/>
                <a:ea typeface="SimSun" panose="02010600030101010101" pitchFamily="2" charset="-122"/>
                <a:cs typeface="Calibri" panose="020F0502020204030204" pitchFamily="34" charset="0"/>
                <a:hlinkClick r:id="rId3" action="ppaction://hlinkfile" tooltip="United Nations Educational, 2016 #10">
                  <a:extLst>
                    <a:ext uri="{A12FA001-AC4F-418D-AE19-62706E023703}">
                      <ahyp:hlinkClr xmlns:ahyp="http://schemas.microsoft.com/office/drawing/2018/hyperlinkcolor" xmlns="" val="tx"/>
                    </a:ext>
                  </a:extLst>
                </a:hlinkClick>
              </a:rPr>
              <a:t>7</a:t>
            </a:r>
            <a:r>
              <a:rPr lang="en-GB" b="1" i="1" u="sng" dirty="0">
                <a:solidFill>
                  <a:srgbClr val="252525"/>
                </a:solidFill>
                <a:latin typeface="Calibri" panose="020F0502020204030204" pitchFamily="34" charset="0"/>
                <a:ea typeface="SimSun" panose="02010600030101010101" pitchFamily="2" charset="-122"/>
                <a:cs typeface="Calibri" panose="020F0502020204030204" pitchFamily="34" charset="0"/>
              </a:rPr>
              <a:t>)</a:t>
            </a:r>
            <a:r>
              <a:rPr lang="en-GB" b="1" u="sng" dirty="0">
                <a:solidFill>
                  <a:srgbClr val="252525"/>
                </a:solidFill>
                <a:latin typeface="Calibri" panose="020F0502020204030204" pitchFamily="34" charset="0"/>
                <a:ea typeface="SimSun" panose="02010600030101010101" pitchFamily="2" charset="-122"/>
                <a:cs typeface="Calibri" panose="020F050202020403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latin typeface="Calibri" panose="020F0502020204030204" pitchFamily="34" charset="0"/>
                <a:ea typeface="SimSun" panose="02010600030101010101" pitchFamily="2" charset="-122"/>
                <a:cs typeface="Arial" panose="020B0604020202020204" pitchFamily="34" charset="0"/>
              </a:rPr>
              <a:t>This refers to the trade routes that developed on both sides of the Atlantic from the 16</a:t>
            </a:r>
            <a:r>
              <a:rPr lang="en-GB" baseline="30000" dirty="0">
                <a:latin typeface="Calibri" panose="020F0502020204030204" pitchFamily="34" charset="0"/>
                <a:ea typeface="SimSun" panose="02010600030101010101" pitchFamily="2" charset="-122"/>
                <a:cs typeface="Arial" panose="020B0604020202020204" pitchFamily="34" charset="0"/>
              </a:rPr>
              <a:t>th</a:t>
            </a:r>
            <a:r>
              <a:rPr lang="en-GB" dirty="0">
                <a:latin typeface="Calibri" panose="020F0502020204030204" pitchFamily="34" charset="0"/>
                <a:ea typeface="SimSun" panose="02010600030101010101" pitchFamily="2" charset="-122"/>
                <a:cs typeface="Arial" panose="020B0604020202020204" pitchFamily="34" charset="0"/>
              </a:rPr>
              <a:t> through to the 19</a:t>
            </a:r>
            <a:r>
              <a:rPr lang="en-GB" baseline="30000" dirty="0">
                <a:latin typeface="Calibri" panose="020F0502020204030204" pitchFamily="34" charset="0"/>
                <a:ea typeface="SimSun" panose="02010600030101010101" pitchFamily="2" charset="-122"/>
                <a:cs typeface="Arial" panose="020B0604020202020204" pitchFamily="34" charset="0"/>
              </a:rPr>
              <a:t>th</a:t>
            </a:r>
            <a:r>
              <a:rPr lang="en-GB" dirty="0">
                <a:latin typeface="Calibri" panose="020F0502020204030204" pitchFamily="34" charset="0"/>
                <a:ea typeface="SimSun" panose="02010600030101010101" pitchFamily="2" charset="-122"/>
                <a:cs typeface="Arial" panose="020B0604020202020204" pitchFamily="34" charset="0"/>
              </a:rPr>
              <a:t> century.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Trading ships would set sail from Europe with a cargo of goods to the west coast of Africa. These goods would be traded for captured people – slaves - provided by African traders.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When the European traders’ ships were full, they would cross the Atlantic to the Americas, where the slaves would be to be traded for rum, sugar or other luxury items.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These slaves were destined to work on plantations in the Caribbean or the Americas which produced goods for consumption in Europe.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slaves were transported under horrific conditions and many died during the voyage.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slaves were kept as property and were regularly bought and sold. They were frequently victims of violence and murder.</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Although slavery has been abolished, modern forms of slavery still exist today. Many people around the world are subjected to forced labour. In addition, sex slavery, which particularly affects young girls and women, is still a reality in many parts of the world.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Invite participants to refer to their copy of the UDHR and to highlight which rights they think may have been violated.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enslaved (article 4).</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life (article 3): many slaves died during the journey or were victims of murder.</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tortured (article 5): slaves were frequently victims of violence.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be paid a fair wage for work (article 23): slaves were not paid for their work.</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rest from work (article 24): hours of work were long and often without breaks.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33</a:t>
            </a:fld>
            <a:endParaRPr lang="en-GB"/>
          </a:p>
        </p:txBody>
      </p:sp>
    </p:spTree>
    <p:extLst>
      <p:ext uri="{BB962C8B-B14F-4D97-AF65-F5344CB8AC3E}">
        <p14:creationId xmlns:p14="http://schemas.microsoft.com/office/powerpoint/2010/main" val="10833309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The Holocaust (1933–1945) </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i="1" u="sng" dirty="0">
                <a:latin typeface="Calibri" panose="020F0502020204030204" pitchFamily="34" charset="0"/>
                <a:ea typeface="SimSun" panose="02010600030101010101" pitchFamily="2" charset="-122"/>
                <a:cs typeface="Arial" panose="020B0604020202020204" pitchFamily="34" charset="0"/>
                <a:hlinkClick r:id="rId3" action="ppaction://hlinkfile" tooltip=", 2001 #8"/>
              </a:rPr>
              <a:t>8</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u="sng"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Holocaust was one of the main reasons for the writing of the UDHR.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Holocaust of the Second World War resulted in the murder of 6 million Jewish people in Europe by the Nazi regime and its allies.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Most of the murders occurred in “concentration camps” set up in Nazi-occupied territories. Other groups were also targeted and murdered, including people of different political backgrounds or of specific ethnic, cultural, sexual and religious identities (e.g. Roma people, communists, homosexual people).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Nazi exterminations also involved the murder of some 250 000 to 275 000 </a:t>
            </a:r>
            <a:r>
              <a:rPr lang="en-GB" b="1" dirty="0">
                <a:latin typeface="Calibri" panose="020F0502020204030204" pitchFamily="34" charset="0"/>
                <a:ea typeface="SimSun" panose="02010600030101010101" pitchFamily="2" charset="-122"/>
                <a:cs typeface="Arial" panose="020B0604020202020204" pitchFamily="34" charset="0"/>
              </a:rPr>
              <a:t>people with disabilities, including people with psychosocial and intellectual disabilities </a:t>
            </a:r>
            <a:r>
              <a:rPr lang="en-GB" b="1" i="1" dirty="0">
                <a:latin typeface="Calibri" panose="020F0502020204030204" pitchFamily="34" charset="0"/>
                <a:ea typeface="SimSun" panose="02010600030101010101" pitchFamily="2" charset="-122"/>
                <a:cs typeface="Arial" panose="020B0604020202020204" pitchFamily="34" charset="0"/>
              </a:rPr>
              <a:t>(</a:t>
            </a:r>
            <a:r>
              <a:rPr lang="en-GB" b="1" i="1" dirty="0">
                <a:latin typeface="Calibri" panose="020F0502020204030204" pitchFamily="34" charset="0"/>
                <a:ea typeface="SimSun" panose="02010600030101010101" pitchFamily="2" charset="-122"/>
                <a:cs typeface="Arial" panose="020B0604020202020204" pitchFamily="34" charset="0"/>
                <a:hlinkClick r:id="rId3" action="ppaction://hlinkfile" tooltip=", 2001 #8"/>
              </a:rPr>
              <a:t>8</a:t>
            </a:r>
            <a:r>
              <a:rPr lang="en-GB" b="1" i="1" dirty="0">
                <a:latin typeface="Calibri" panose="020F0502020204030204" pitchFamily="34" charset="0"/>
                <a:ea typeface="SimSun" panose="02010600030101010101" pitchFamily="2" charset="-122"/>
                <a:cs typeface="Arial" panose="020B0604020202020204" pitchFamily="34" charset="0"/>
              </a:rPr>
              <a:t>, </a:t>
            </a:r>
            <a:r>
              <a:rPr lang="en-GB" b="1" i="1" dirty="0">
                <a:latin typeface="Calibri" panose="020F0502020204030204" pitchFamily="34" charset="0"/>
                <a:ea typeface="SimSun" panose="02010600030101010101" pitchFamily="2" charset="-122"/>
                <a:cs typeface="Arial" panose="020B0604020202020204" pitchFamily="34" charset="0"/>
                <a:hlinkClick r:id="rId4" action="ppaction://hlinkfile" tooltip=", 2008 #9"/>
              </a:rPr>
              <a:t>9</a:t>
            </a:r>
            <a:r>
              <a:rPr lang="en-GB" b="1" i="1" dirty="0">
                <a:latin typeface="Calibri" panose="020F0502020204030204" pitchFamily="34" charset="0"/>
                <a:ea typeface="SimSun" panose="02010600030101010101" pitchFamily="2" charset="-122"/>
                <a:cs typeface="Arial" panose="020B0604020202020204" pitchFamily="34" charset="0"/>
              </a:rPr>
              <a:t>)</a:t>
            </a:r>
            <a:r>
              <a:rPr lang="en-GB" b="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(mainly Germans) living in institutions.</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Invite participants to refer to their copy of the UDHR and to highlight which rights they think were violated.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life (article 3).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discriminated against (article 2): people were treated as second-class citizens because they were Jewish or from minority groups.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be free from torture and cruel, inhuman or degrading treatment or punishment (article 5).</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imprisoned without due process (article 9): people were detained arbitrarily in concentration camps.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freedom of religion (article 18): millions of people were persecuted because of their religion.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an adequate standard of living (article 25): the conditions in concentration camps were horrendous.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34</a:t>
            </a:fld>
            <a:endParaRPr lang="en-GB"/>
          </a:p>
        </p:txBody>
      </p:sp>
    </p:spTree>
    <p:extLst>
      <p:ext uri="{BB962C8B-B14F-4D97-AF65-F5344CB8AC3E}">
        <p14:creationId xmlns:p14="http://schemas.microsoft.com/office/powerpoint/2010/main" val="11278077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The oppression of Maori people (19th to 20th</a:t>
            </a:r>
            <a:r>
              <a:rPr lang="en-GB" b="1" u="sng" baseline="30000" dirty="0">
                <a:latin typeface="Calibri" panose="020F0502020204030204" pitchFamily="34" charset="0"/>
                <a:ea typeface="SimSun" panose="02010600030101010101" pitchFamily="2" charset="-122"/>
                <a:cs typeface="Arial" panose="020B0604020202020204" pitchFamily="34" charset="0"/>
              </a:rPr>
              <a:t> </a:t>
            </a:r>
            <a:r>
              <a:rPr lang="en-GB" b="1" u="sng" dirty="0">
                <a:latin typeface="Calibri" panose="020F0502020204030204" pitchFamily="34" charset="0"/>
                <a:ea typeface="SimSun" panose="02010600030101010101" pitchFamily="2" charset="-122"/>
                <a:cs typeface="Arial" panose="020B0604020202020204" pitchFamily="34" charset="0"/>
              </a:rPr>
              <a:t>century) </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i="1" u="sng" dirty="0">
                <a:latin typeface="Calibri" panose="020F0502020204030204" pitchFamily="34" charset="0"/>
                <a:ea typeface="SimSun" panose="02010600030101010101" pitchFamily="2" charset="-122"/>
                <a:cs typeface="Arial" panose="020B0604020202020204" pitchFamily="34" charset="0"/>
                <a:hlinkClick r:id="rId3" action="ppaction://hlinkfile" tooltip=", 2018 #368"/>
              </a:rPr>
              <a:t>10</a:t>
            </a:r>
            <a:r>
              <a:rPr lang="en-GB" b="1" i="1" u="sng" dirty="0">
                <a:latin typeface="Calibri" panose="020F0502020204030204" pitchFamily="34" charset="0"/>
                <a:ea typeface="SimSun" panose="02010600030101010101" pitchFamily="2" charset="-122"/>
                <a:cs typeface="Arial" panose="020B0604020202020204" pitchFamily="34" charset="0"/>
              </a:rPr>
              <a:t>), (</a:t>
            </a:r>
            <a:r>
              <a:rPr lang="en-GB" b="1" i="1" u="sng" dirty="0">
                <a:latin typeface="Calibri" panose="020F0502020204030204" pitchFamily="34" charset="0"/>
                <a:ea typeface="SimSun" panose="02010600030101010101" pitchFamily="2" charset="-122"/>
                <a:cs typeface="Arial" panose="020B0604020202020204" pitchFamily="34" charset="0"/>
                <a:hlinkClick r:id="rId4" action="ppaction://hlinkfile" tooltip=", 2018 #369"/>
              </a:rPr>
              <a:t>11</a:t>
            </a:r>
            <a:r>
              <a:rPr lang="en-GB" b="1" i="1" u="sng"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arrival of white settlers in New Zealand led to the decline of the indigenous Maori population. </a:t>
            </a: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colonial policy led to land deprivation and cultural assimilation. Deprived of their means of survival, many Maori people were forced to move to urban areas. </a:t>
            </a: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1881, government troops invaded the settlement of </a:t>
            </a:r>
            <a:r>
              <a:rPr lang="en-GB" dirty="0" err="1">
                <a:latin typeface="Calibri" panose="020F0502020204030204" pitchFamily="34" charset="0"/>
                <a:ea typeface="SimSun" panose="02010600030101010101" pitchFamily="2" charset="-122"/>
                <a:cs typeface="Arial" panose="020B0604020202020204" pitchFamily="34" charset="0"/>
              </a:rPr>
              <a:t>Parihaka</a:t>
            </a:r>
            <a:r>
              <a:rPr lang="en-GB" dirty="0">
                <a:latin typeface="Calibri" panose="020F0502020204030204" pitchFamily="34" charset="0"/>
                <a:ea typeface="SimSun" panose="02010600030101010101" pitchFamily="2" charset="-122"/>
                <a:cs typeface="Arial" panose="020B0604020202020204" pitchFamily="34" charset="0"/>
              </a:rPr>
              <a:t> which was a symbol of peaceful resistance against land confiscation. </a:t>
            </a:r>
          </a:p>
          <a:p>
            <a:pPr marL="171450" indent="-171450" algn="just">
              <a:lnSpc>
                <a:spcPct val="115000"/>
              </a:lnSpc>
              <a:spcAft>
                <a:spcPts val="3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Hundreds of men were sent to prison without trial while the village was destroyed and the inhabitants dispersed. </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Invite participants to refer to their copy of the UDHR and to highlight which rights they think may have been violated.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imprisoned without due process (article 9): men were sent to prison without trial.</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own property and not be deprived of property (article 17): Maori people’s land was confiscated by the government.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an adequate standard of living (article 25): the land they relied on for survival was taken from them.</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participate in the cultural life of the community (article 27): the government imposed a policy of forced assimilation.</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35</a:t>
            </a:fld>
            <a:endParaRPr lang="en-GB"/>
          </a:p>
        </p:txBody>
      </p:sp>
    </p:spTree>
    <p:extLst>
      <p:ext uri="{BB962C8B-B14F-4D97-AF65-F5344CB8AC3E}">
        <p14:creationId xmlns:p14="http://schemas.microsoft.com/office/powerpoint/2010/main" val="39942607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The Apartheid in South Africa (1948–1991) </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i="1" u="sng" dirty="0">
                <a:latin typeface="Calibri" panose="020F0502020204030204" pitchFamily="34" charset="0"/>
                <a:ea typeface="SimSun" panose="02010600030101010101" pitchFamily="2" charset="-122"/>
                <a:cs typeface="Arial" panose="020B0604020202020204" pitchFamily="34" charset="0"/>
                <a:hlinkClick r:id="rId3" action="ppaction://hlinkfile" tooltip=", 2016 #11"/>
              </a:rPr>
              <a:t>12</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u="sng"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Between 1948 and 1991 in South Africa the government enforced a collection of laws that resulted in the segregation of black and other non-white South Africans from the white population. </a:t>
            </a:r>
            <a:r>
              <a:rPr lang="en-US" dirty="0">
                <a:latin typeface="Calibri" panose="020F0502020204030204" pitchFamily="34" charset="0"/>
                <a:ea typeface="SimSun" panose="02010600030101010101" pitchFamily="2" charset="-122"/>
                <a:cs typeface="Arial" panose="020B0604020202020204" pitchFamily="34" charset="0"/>
              </a:rPr>
              <a:t>Legislation classified inhabitants into four racial groups: “black", "white", "</a:t>
            </a:r>
            <a:r>
              <a:rPr lang="en-US" dirty="0" err="1">
                <a:latin typeface="Calibri" panose="020F0502020204030204" pitchFamily="34" charset="0"/>
                <a:ea typeface="SimSun" panose="02010600030101010101" pitchFamily="2" charset="-122"/>
                <a:cs typeface="Arial" panose="020B0604020202020204" pitchFamily="34" charset="0"/>
              </a:rPr>
              <a:t>coloured</a:t>
            </a:r>
            <a:r>
              <a:rPr lang="en-US" dirty="0">
                <a:latin typeface="Calibri" panose="020F0502020204030204" pitchFamily="34" charset="0"/>
                <a:ea typeface="SimSun" panose="02010600030101010101" pitchFamily="2" charset="-122"/>
                <a:cs typeface="Arial" panose="020B0604020202020204" pitchFamily="34" charset="0"/>
              </a:rPr>
              <a:t>” and "Indian".</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These laws forced non-white South Africans to live in different areas from white people, go to different schools and use separate health-care facilities and other public services.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The non-white population was not allowed to vote or to have political representation in government. Non-white people were also denied freedom of association and their right of citizenship.</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Some 80% of the land in the country was set aside for the white minority. Mixed marriages between different racial groups were prohibited.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During this period there was also violent repression of non-white South Africans, with hundreds of people imprisoned or murdered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4" action="ppaction://hlinkfile" tooltip="Reeves A, 2000-2017 #12"/>
              </a:rPr>
              <a:t>13</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3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Invite participants to refer to their copy of the UDHR and to highlight which rights they think may have been violated.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discriminated against (article 2).</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life (article 3): people were killed.</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Freedom of movement (article 13): non-white people were not allowed in the same areas as white people.</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marry (article 16): mixed marriages were prohibited.</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own property and not be deprived of property (article 17): 80% of land was held by white people.</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Freedom of association (article 20): non-white political groups were outlawed.</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an education (article 26): children were denied equal educational opportunities.</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health (article 25): non-white people did not have access to the same facilities as white people. </a:t>
            </a:r>
            <a:endParaRPr lang="x-none">
              <a:latin typeface="Calibri" panose="020F0502020204030204" pitchFamily="34" charset="0"/>
              <a:ea typeface="SimSun" panose="02010600030101010101" pitchFamily="2" charset="-122"/>
              <a:cs typeface="Arial" panose="020B0604020202020204" pitchFamily="34" charset="0"/>
            </a:endParaRPr>
          </a:p>
          <a:p>
            <a:pPr marL="171450" marR="0" lvl="0" indent="-171450">
              <a:lnSpc>
                <a:spcPct val="115000"/>
              </a:lnSpc>
              <a:spcBef>
                <a:spcPts val="0"/>
              </a:spcBef>
              <a:spcAft>
                <a:spcPts val="0"/>
              </a:spcAft>
              <a:buClr>
                <a:srgbClr val="4F81BD"/>
              </a:buClr>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Political rights (i.e. representation) (article 21): non-white people were denied political participation in the government.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36</a:t>
            </a:fld>
            <a:endParaRPr lang="en-GB"/>
          </a:p>
        </p:txBody>
      </p:sp>
    </p:spTree>
    <p:extLst>
      <p:ext uri="{BB962C8B-B14F-4D97-AF65-F5344CB8AC3E}">
        <p14:creationId xmlns:p14="http://schemas.microsoft.com/office/powerpoint/2010/main" val="605400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solidFill>
                  <a:srgbClr val="000000"/>
                </a:solidFill>
                <a:latin typeface="Calibri" panose="020F0502020204030204" pitchFamily="34" charset="0"/>
                <a:ea typeface="SimSun" panose="02010600030101010101" pitchFamily="2" charset="-122"/>
                <a:cs typeface="Arial" panose="020B0604020202020204" pitchFamily="34" charset="0"/>
              </a:rPr>
              <a:t>The Cambodian genocide (1975–1979) </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hlinkClick r:id="rId3" action="ppaction://hlinkfile" tooltip=", 2002 #13">
                  <a:extLst>
                    <a:ext uri="{A12FA001-AC4F-418D-AE19-62706E023703}">
                      <ahyp:hlinkClr xmlns:ahyp="http://schemas.microsoft.com/office/drawing/2018/hyperlinkcolor" xmlns="" val="tx"/>
                    </a:ext>
                  </a:extLst>
                </a:hlinkClick>
              </a:rPr>
              <a:t>14</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GB" b="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Between 1975 and 1979 around three million people died at the hands of the Khmer Rouge regime in Cambodia.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The Khmer Rouge regime wanted to make everybody work on farms run by the state in order to produce enough food to make Cambodia independent of outside aid.</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Children were separated from their parents and made to work in labour camps and adults were forced to move to rural areas to work in farms.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Many people died from starvation and forced labour at the farms. Opponents or suspected opponents to the regime, intellectuals, ethnic minorities and religious people were interrogated, tortured and killed.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Numerous Buddhist temples were destroyed.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Human rights violated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life (article 3): men, women and children died at the hands of the Khmer Rouge regime.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subjected to torture or to cruel, inhuman or degrading treatment or punishment (article 5): people were often tortured when suspected to be opponents of the regime.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family life (article 12): children were taken from their parents and made to work in labour camps.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freedom of movement and residence (article 13): people were made to move to rural areas in order to work on farms far from their homes.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Freedom of thought, conscience and religion (article 18): opponents of the regime were executed, people had no right to practise their religion and many Buddhist temples were destroyed.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free choice of employment (article 23): people were forced to work on farms.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food (article 25): people died from starvation.</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37</a:t>
            </a:fld>
            <a:endParaRPr lang="en-GB"/>
          </a:p>
        </p:txBody>
      </p:sp>
    </p:spTree>
    <p:extLst>
      <p:ext uri="{BB962C8B-B14F-4D97-AF65-F5344CB8AC3E}">
        <p14:creationId xmlns:p14="http://schemas.microsoft.com/office/powerpoint/2010/main" val="12483064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u="sng" dirty="0">
                <a:solidFill>
                  <a:srgbClr val="000000"/>
                </a:solidFill>
                <a:latin typeface="Calibri" panose="020F0502020204030204" pitchFamily="34" charset="0"/>
                <a:ea typeface="SimSun" panose="02010600030101010101" pitchFamily="2" charset="-122"/>
                <a:cs typeface="Arial" panose="020B0604020202020204" pitchFamily="34" charset="0"/>
              </a:rPr>
              <a:t>The Rwandan genocide (1994) </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hlinkClick r:id="rId3" action="ppaction://hlinkfile" tooltip=", 2011 #14">
                  <a:extLst>
                    <a:ext uri="{A12FA001-AC4F-418D-AE19-62706E023703}">
                      <ahyp:hlinkClr xmlns:ahyp="http://schemas.microsoft.com/office/drawing/2018/hyperlinkcolor" xmlns="" val="tx"/>
                    </a:ext>
                  </a:extLst>
                </a:hlinkClick>
              </a:rPr>
              <a:t>15</a:t>
            </a:r>
            <a:r>
              <a:rPr lang="en-GB" b="1" i="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GB" b="1" u="sng" dirty="0">
                <a:solidFill>
                  <a:srgbClr val="000000"/>
                </a:solidFill>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In 1994, during the civil war, 20% of the Rwandan population died in a conflict between two ethnic groups.</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Tutsis and moderate Hutus were tortured and killed on a massive scale by members of the Hutu majority. The murders were perpetrated by officials as well as civilians encouraged by racist propaganda.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Women and girls were particularly targeted in the conflict as rape was systematically used against them.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Many Tutsi houses were also destroyed. </a:t>
            </a:r>
          </a:p>
          <a:p>
            <a:pPr marL="171450" indent="-171450" algn="just">
              <a:lnSpc>
                <a:spcPct val="115000"/>
              </a:lnSpc>
              <a:spcAft>
                <a:spcPts val="4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The international community failed to intervene promptly in the Rwandan genocide.</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Some human rights violated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life (article 3): a huge number of Rwandan people were killed because of their ethnic background.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not to be subjected to torture or cruel, inhuman or degrading treatment or punishment (article 5): people were tortured throughout the genocide and women and girls were raped.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right to own property (article 17): the homes of many Tutsi people were destroyed.</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38</a:t>
            </a:fld>
            <a:endParaRPr lang="en-GB"/>
          </a:p>
        </p:txBody>
      </p:sp>
    </p:spTree>
    <p:extLst>
      <p:ext uri="{BB962C8B-B14F-4D97-AF65-F5344CB8AC3E}">
        <p14:creationId xmlns:p14="http://schemas.microsoft.com/office/powerpoint/2010/main" val="20471283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Exercise 4.1: Scenarios on human rights violations (40 min.)</a:t>
            </a:r>
            <a:endParaRPr lang="x-none">
              <a:latin typeface="Calibri" panose="020F0502020204030204" pitchFamily="34" charset="0"/>
              <a:ea typeface="SimSun" panose="02010600030101010101" pitchFamily="2" charset="-122"/>
              <a:cs typeface="Arial" panose="020B0604020202020204" pitchFamily="34" charset="0"/>
            </a:endParaRPr>
          </a:p>
          <a:p>
            <a:pPr algn="just" fontAlgn="base">
              <a:spcBef>
                <a:spcPts val="150"/>
              </a:spcBef>
              <a:spcAft>
                <a:spcPts val="600"/>
              </a:spcAft>
            </a:pPr>
            <a:r>
              <a:rPr lang="en-GB" dirty="0">
                <a:solidFill>
                  <a:srgbClr val="4F81BD"/>
                </a:solidFill>
                <a:latin typeface="Calibri" panose="020F0502020204030204" pitchFamily="34" charset="0"/>
                <a:ea typeface="Times New Roman" panose="02020603050405020304" pitchFamily="18" charset="0"/>
              </a:rPr>
              <a:t>Select three scenarios (or more, depending on the size of the group) from the list in Annex 1.</a:t>
            </a:r>
            <a:endParaRPr lang="x-none" sz="900">
              <a:latin typeface="Times New Roman" panose="02020603050405020304" pitchFamily="18" charset="0"/>
              <a:ea typeface="Times New Roman" panose="02020603050405020304" pitchFamily="18" charset="0"/>
            </a:endParaRPr>
          </a:p>
          <a:p>
            <a:pPr algn="just" fontAlgn="base">
              <a:spcBef>
                <a:spcPts val="150"/>
              </a:spcBef>
              <a:spcAft>
                <a:spcPts val="600"/>
              </a:spcAft>
            </a:pPr>
            <a:r>
              <a:rPr lang="en-GB" dirty="0">
                <a:solidFill>
                  <a:srgbClr val="4F81BD"/>
                </a:solidFill>
                <a:latin typeface="Calibri" panose="020F0502020204030204" pitchFamily="34" charset="0"/>
                <a:ea typeface="Times New Roman" panose="02020603050405020304" pitchFamily="18" charset="0"/>
              </a:rPr>
              <a:t>Ask participants to split in groups and allocate one of the selected scenarios to each group. Then ask participants the following:</a:t>
            </a:r>
            <a:endParaRPr lang="x-none" sz="900">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600"/>
              </a:spcAft>
              <a:buFont typeface="Symbol" panose="05050102010706020507" pitchFamily="18" charset="2"/>
              <a:buChar char=""/>
            </a:pPr>
            <a:r>
              <a:rPr lang="en-GB" dirty="0">
                <a:latin typeface="Calibri" panose="020F0502020204030204" pitchFamily="34" charset="0"/>
                <a:ea typeface="Times New Roman" panose="02020603050405020304" pitchFamily="18" charset="0"/>
              </a:rPr>
              <a:t>Using your copy of the UDHR, can you identify what human rights have been violated in this case?</a:t>
            </a:r>
            <a:endParaRPr lang="x-none" sz="900">
              <a:latin typeface="Times New Roman" panose="02020603050405020304" pitchFamily="18" charset="0"/>
              <a:ea typeface="Times New Roman" panose="02020603050405020304" pitchFamily="18" charset="0"/>
            </a:endParaRPr>
          </a:p>
          <a:p>
            <a:pPr algn="just" fontAlgn="base">
              <a:lnSpc>
                <a:spcPct val="115000"/>
              </a:lnSpc>
              <a:tabLst>
                <a:tab pos="3886200" algn="l"/>
              </a:tabLst>
            </a:pPr>
            <a:r>
              <a:rPr lang="en-GB" dirty="0">
                <a:solidFill>
                  <a:srgbClr val="4F81BD"/>
                </a:solidFill>
                <a:latin typeface="Calibri" panose="020F0502020204030204" pitchFamily="34" charset="0"/>
                <a:ea typeface="Times New Roman" panose="02020603050405020304" pitchFamily="18" charset="0"/>
              </a:rPr>
              <a:t>Give people 10 minutes to discuss the scenario in groups. Once participants have discussed in their groups, ask each group to nominate a spokesperson to report their answers concerning the different scenarios back to plenary. </a:t>
            </a:r>
            <a:endParaRPr lang="x-none" sz="900">
              <a:latin typeface="Times New Roman" panose="02020603050405020304" pitchFamily="18" charset="0"/>
              <a:ea typeface="Times New Roman" panose="02020603050405020304" pitchFamily="18" charset="0"/>
            </a:endParaRPr>
          </a:p>
          <a:p>
            <a:pPr algn="just" fontAlgn="base">
              <a:spcBef>
                <a:spcPts val="150"/>
              </a:spcBef>
              <a:spcAft>
                <a:spcPts val="600"/>
              </a:spcAft>
            </a:pPr>
            <a:r>
              <a:rPr lang="en-GB" dirty="0">
                <a:solidFill>
                  <a:srgbClr val="4F81BD"/>
                </a:solidFill>
                <a:latin typeface="Calibri" panose="020F0502020204030204" pitchFamily="34" charset="0"/>
                <a:ea typeface="Times New Roman" panose="02020603050405020304" pitchFamily="18" charset="0"/>
              </a:rPr>
              <a:t>The facilitator notes below provide some guidance on what participants might highlight as human rights violations. However, it is possible that participants identify other rights beyond those listed in the facilitator notes. In each case ask participants to explain why they think a particular right has been violated.</a:t>
            </a:r>
            <a:endParaRPr lang="x-none" sz="900">
              <a:latin typeface="Times New Roman" panose="02020603050405020304" pitchFamily="18" charset="0"/>
              <a:ea typeface="Times New Roman" panose="02020603050405020304" pitchFamily="18" charset="0"/>
            </a:endParaRPr>
          </a:p>
          <a:p>
            <a:pPr algn="just" fontAlgn="base">
              <a:spcBef>
                <a:spcPts val="150"/>
              </a:spcBef>
              <a:spcAft>
                <a:spcPts val="600"/>
              </a:spcAft>
            </a:pPr>
            <a:r>
              <a:rPr lang="en-GB" dirty="0">
                <a:solidFill>
                  <a:srgbClr val="4F81BD"/>
                </a:solidFill>
                <a:latin typeface="Calibri" panose="020F0502020204030204" pitchFamily="34" charset="0"/>
                <a:ea typeface="Times New Roman" panose="02020603050405020304" pitchFamily="18" charset="0"/>
              </a:rPr>
              <a:t>Article 1 (freedom and equality) and article 2 (non-discrimination) of the UDHR are likely to apply to all the scenarios. </a:t>
            </a:r>
            <a:endParaRPr lang="x-none" sz="900">
              <a:latin typeface="Times New Roman" panose="02020603050405020304" pitchFamily="18" charset="0"/>
              <a:ea typeface="Times New Roman" panose="02020603050405020304" pitchFamily="18" charset="0"/>
            </a:endParaRPr>
          </a:p>
          <a:p>
            <a:pPr algn="just" fontAlgn="base">
              <a:spcBef>
                <a:spcPts val="150"/>
              </a:spcBef>
              <a:spcAft>
                <a:spcPts val="600"/>
              </a:spcAft>
            </a:pPr>
            <a:r>
              <a:rPr lang="en-GB" dirty="0">
                <a:solidFill>
                  <a:srgbClr val="4F81BD"/>
                </a:solidFill>
                <a:latin typeface="Calibri" panose="020F0502020204030204" pitchFamily="34" charset="0"/>
                <a:ea typeface="Times New Roman" panose="02020603050405020304" pitchFamily="18" charset="0"/>
              </a:rPr>
              <a:t>Any participants who do not feel there has been a violation should also be given time to express and explain their opinion. </a:t>
            </a:r>
            <a:endParaRPr lang="x-none" sz="90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39</a:t>
            </a:fld>
            <a:endParaRPr lang="en-GB"/>
          </a:p>
        </p:txBody>
      </p:sp>
    </p:spTree>
    <p:extLst>
      <p:ext uri="{BB962C8B-B14F-4D97-AF65-F5344CB8AC3E}">
        <p14:creationId xmlns:p14="http://schemas.microsoft.com/office/powerpoint/2010/main" val="15533428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Mariko is a biology student and a leader of the university student union. A year ago, she wrote an article in the student newspaper calling for education reform and complaining about the government’s inaction in this field. Two days later she was arrested by policemen on the campus. She has been in prison since then. No reasons were stated for the arrest, she has not been able to contact a lawyer and there is no date for a future court hearing.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Arial" panose="020B060402020202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 this case Mariko is denied her right to liberty (article 3) and to a fair trial (article 10) as she is held in custody without a fair hearing.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Her freedom of expression (article 19) was denied as she was arrested because of an article she wrote for the newspaper.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She has been arbitrarily arrested and detained (article 9)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….and is being denied her right to equal recognition and protection before the law (article 6 and article 7).</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40</a:t>
            </a:fld>
            <a:endParaRPr lang="en-GB"/>
          </a:p>
        </p:txBody>
      </p:sp>
    </p:spTree>
    <p:extLst>
      <p:ext uri="{BB962C8B-B14F-4D97-AF65-F5344CB8AC3E}">
        <p14:creationId xmlns:p14="http://schemas.microsoft.com/office/powerpoint/2010/main" val="1389905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Scenario 2:</a:t>
            </a:r>
            <a:r>
              <a:rPr lang="en-GB" dirty="0">
                <a:latin typeface="Calibri" panose="020F0502020204030204" pitchFamily="34" charset="0"/>
                <a:ea typeface="SimSun" panose="02010600030101010101" pitchFamily="2" charset="-122"/>
                <a:cs typeface="Arial" panose="020B0604020202020204" pitchFamily="34" charset="0"/>
              </a:rPr>
              <a:t> </a:t>
            </a:r>
            <a:r>
              <a:rPr lang="en-GB" b="1" dirty="0">
                <a:latin typeface="Calibri" panose="020F0502020204030204" pitchFamily="34" charset="0"/>
                <a:ea typeface="SimSun" panose="02010600030101010101" pitchFamily="2" charset="-122"/>
                <a:cs typeface="Arial" panose="020B0604020202020204" pitchFamily="34" charset="0"/>
              </a:rPr>
              <a:t>Wei</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IN" dirty="0">
                <a:latin typeface="Calibri" panose="020F0502020204030204" pitchFamily="34" charset="0"/>
                <a:ea typeface="SimSun" panose="02010600030101010101" pitchFamily="2" charset="-122"/>
                <a:cs typeface="Arial" panose="020B0604020202020204" pitchFamily="34" charset="0"/>
              </a:rPr>
              <a:t>Wei is a 50-year-old man who lives in a small and remote town. Both his kidneys have significantly reduced in their functioning, and so he has to undergo dialysis three times a week. The nearest health facility is 200 kilometres away from where he lives. The cost of the service, medicines and the travel take a toll on his financial situation. Despite his health condition, his employer does not allow him to take time off from work. If he takes a day off, he suffers a cut to his salary.</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Arial" panose="020B060402020202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Wei is denied the right to earn enough money to live on (article 23) and the right to security in the event of unemployment (article 25).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He is denied the right to rest from work (article 24).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He does not have access to medical care since the nearest health facility is far away from his home and health-care costs are unaffordable, so he is denied the right to health (article 25).</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41</a:t>
            </a:fld>
            <a:endParaRPr lang="en-GB"/>
          </a:p>
        </p:txBody>
      </p:sp>
    </p:spTree>
    <p:extLst>
      <p:ext uri="{BB962C8B-B14F-4D97-AF65-F5344CB8AC3E}">
        <p14:creationId xmlns:p14="http://schemas.microsoft.com/office/powerpoint/2010/main" val="11104434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Scenario</a:t>
            </a:r>
            <a:r>
              <a:rPr lang="en-GB" b="1" dirty="0">
                <a:latin typeface="Calibri" panose="020F0502020204030204" pitchFamily="34" charset="0"/>
                <a:ea typeface="SimSun" panose="02010600030101010101" pitchFamily="2" charset="-122"/>
                <a:cs typeface="Calibri" panose="020F0502020204030204" pitchFamily="34" charset="0"/>
              </a:rPr>
              <a:t> 3: </a:t>
            </a:r>
            <a:r>
              <a:rPr lang="en-GB" b="1" dirty="0">
                <a:latin typeface="Calibri" panose="020F0502020204030204" pitchFamily="34" charset="0"/>
                <a:ea typeface="SimSun" panose="02010600030101010101" pitchFamily="2" charset="-122"/>
                <a:cs typeface="Arial" panose="020B0604020202020204" pitchFamily="34" charset="0"/>
              </a:rPr>
              <a:t>Yonas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Yonas is a famous singer and musician. He is also an activist close to the opposition party and has on several occasions criticized the government in public. Recently, all his concerts have been cancelled. His passport has been confiscated and he is no longer allowed to travel abroad for personal or professional reasons.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Calibri" panose="020F050202020403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Yonas is not allowed to travel so therefore he is denied the right to freedom of movement (article 13).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As his concerts have been cancelled, he is also denied the right to freedom of opinion and expression (article 19) and the right to work (article 23).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His right to participate in the cultural life of the community is also being violated (article 27</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42</a:t>
            </a:fld>
            <a:endParaRPr lang="en-GB"/>
          </a:p>
        </p:txBody>
      </p:sp>
    </p:spTree>
    <p:extLst>
      <p:ext uri="{BB962C8B-B14F-4D97-AF65-F5344CB8AC3E}">
        <p14:creationId xmlns:p14="http://schemas.microsoft.com/office/powerpoint/2010/main" val="1693212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Learning objectives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nSpc>
                <a:spcPct val="115000"/>
              </a:lnSpc>
              <a:spcBef>
                <a:spcPts val="0"/>
              </a:spcBef>
              <a:spcAft>
                <a:spcPts val="0"/>
              </a:spcAft>
            </a:pPr>
            <a:r>
              <a:rPr lang="en-GB" b="1"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nSpc>
                <a:spcPct val="115000"/>
              </a:lnSpc>
              <a:spcBef>
                <a:spcPts val="0"/>
              </a:spcBef>
              <a:spcAft>
                <a:spcPts val="0"/>
              </a:spcAft>
            </a:pPr>
            <a:r>
              <a:rPr lang="en-GB" dirty="0">
                <a:latin typeface="Calibri" panose="020F0502020204030204" pitchFamily="34" charset="0"/>
                <a:ea typeface="MS Mincho" panose="02020609040205080304" pitchFamily="49" charset="-128"/>
                <a:cs typeface="Calibri" panose="020F0502020204030204" pitchFamily="34" charset="0"/>
              </a:rPr>
              <a:t>At the end of the training, participants will be able to:</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understand what human rights are, as well as the links between the different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understand the origins and content of the Universal Declaration of Human Rights and how the rights it contains are still relevant today;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recognize human rights violations in specific situations;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understand what makes groups of people at higher risk of human rights violations;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identify who defends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identify specific ways in which mental health workers and other professionals, people with psychosocial disabilities or intellectual or cognitive disabilities, families, care partners and other supporters can be agents of change and defenders of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a:t>
            </a:fld>
            <a:endParaRPr lang="en-GB"/>
          </a:p>
        </p:txBody>
      </p:sp>
    </p:spTree>
    <p:extLst>
      <p:ext uri="{BB962C8B-B14F-4D97-AF65-F5344CB8AC3E}">
        <p14:creationId xmlns:p14="http://schemas.microsoft.com/office/powerpoint/2010/main" val="6486864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Scenario</a:t>
            </a:r>
            <a:r>
              <a:rPr lang="en-GB" b="1" dirty="0">
                <a:latin typeface="Calibri" panose="020F0502020204030204" pitchFamily="34" charset="0"/>
                <a:ea typeface="SimSun" panose="02010600030101010101" pitchFamily="2" charset="-122"/>
                <a:cs typeface="Calibri" panose="020F0502020204030204" pitchFamily="34" charset="0"/>
              </a:rPr>
              <a:t> 4: </a:t>
            </a:r>
            <a:r>
              <a:rPr lang="en-GB" b="1" dirty="0" err="1">
                <a:latin typeface="Calibri" panose="020F0502020204030204" pitchFamily="34" charset="0"/>
                <a:ea typeface="SimSun" panose="02010600030101010101" pitchFamily="2" charset="-122"/>
                <a:cs typeface="Arial" panose="020B0604020202020204" pitchFamily="34" charset="0"/>
              </a:rPr>
              <a:t>Esma</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err="1">
                <a:latin typeface="Calibri" panose="020F0502020204030204" pitchFamily="34" charset="0"/>
                <a:ea typeface="SimSun" panose="02010600030101010101" pitchFamily="2" charset="-122"/>
                <a:cs typeface="Calibri" panose="020F0502020204030204" pitchFamily="34" charset="0"/>
              </a:rPr>
              <a:t>Esma</a:t>
            </a:r>
            <a:r>
              <a:rPr lang="en-GB" dirty="0">
                <a:latin typeface="Calibri" panose="020F0502020204030204" pitchFamily="34" charset="0"/>
                <a:ea typeface="SimSun" panose="02010600030101010101" pitchFamily="2" charset="-122"/>
                <a:cs typeface="Calibri" panose="020F0502020204030204" pitchFamily="34" charset="0"/>
              </a:rPr>
              <a:t> wants to marry a man of another religion and to adopt this man’s faith. As this is a persecuted minority religious group in her country, she is abducted and forcibly married to another man. He treats her like a servant and forces her to do things that she does not want to do. She has no way of escaping this situation. Because of the national law of the country regarding marriage, there are many things that she cannot do without his agreement, such as finding another place to live or complaining to the police. Divorce is also prohibited.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Calibri" panose="020F050202020403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In this case </a:t>
            </a:r>
            <a:r>
              <a:rPr lang="en-GB" dirty="0" err="1">
                <a:solidFill>
                  <a:srgbClr val="4F81BD"/>
                </a:solidFill>
                <a:latin typeface="Calibri" panose="020F0502020204030204" pitchFamily="34" charset="0"/>
                <a:ea typeface="SimSun" panose="02010600030101010101" pitchFamily="2" charset="-122"/>
                <a:cs typeface="Calibri" panose="020F0502020204030204" pitchFamily="34" charset="0"/>
              </a:rPr>
              <a:t>Esma’s</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right to marry, to give free and full consent to marriage, to have equal rights during marriage (article 16)</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….and her right to liberty (article 3) are denied as she is abducted and prevented from marrying the man she wants and is forced to marry someone else.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There is also a violation of her freedom of religion (article 18).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In addition, her right not to be held in slavery or servitude is denied as she is treated as a servant by her husband (article 4)</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….and she is unable to seek an effective remedy to the violation of her rights (article 8).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She is not receiving equal protection before the law of the country (article 7) and is being denied her rights and freedoms based on her gender (article 2).</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43</a:t>
            </a:fld>
            <a:endParaRPr lang="en-GB"/>
          </a:p>
        </p:txBody>
      </p:sp>
    </p:spTree>
    <p:extLst>
      <p:ext uri="{BB962C8B-B14F-4D97-AF65-F5344CB8AC3E}">
        <p14:creationId xmlns:p14="http://schemas.microsoft.com/office/powerpoint/2010/main" val="1851655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Scenario</a:t>
            </a:r>
            <a:r>
              <a:rPr lang="en-GB" b="1" dirty="0">
                <a:latin typeface="Calibri" panose="020F0502020204030204" pitchFamily="34" charset="0"/>
                <a:ea typeface="SimSun" panose="02010600030101010101" pitchFamily="2" charset="-122"/>
                <a:cs typeface="Calibri" panose="020F0502020204030204" pitchFamily="34" charset="0"/>
              </a:rPr>
              <a:t> 5:</a:t>
            </a:r>
            <a:r>
              <a:rPr lang="en-GB" dirty="0">
                <a:latin typeface="Calibri" panose="020F0502020204030204" pitchFamily="34" charset="0"/>
                <a:ea typeface="SimSun" panose="02010600030101010101" pitchFamily="2" charset="-122"/>
                <a:cs typeface="Calibri" panose="020F0502020204030204" pitchFamily="34" charset="0"/>
              </a:rPr>
              <a:t> </a:t>
            </a:r>
            <a:r>
              <a:rPr lang="en-GB" b="1" dirty="0">
                <a:latin typeface="Calibri" panose="020F0502020204030204" pitchFamily="34" charset="0"/>
                <a:ea typeface="SimSun" panose="02010600030101010101" pitchFamily="2" charset="-122"/>
                <a:cs typeface="Calibri" panose="020F0502020204030204" pitchFamily="34" charset="0"/>
              </a:rPr>
              <a:t>David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David is a human rights defender and is trying to create a human rights advocacy NGO in his country. Two months ago, he was arrested and sentenced to the death penalty for treason because he criticized the government. Since being put in prison, he has been repeatedly humiliated and tortured. The letters he receives in prison are opened by prison officials before they are transmitted to him and in some cases they are even confiscated.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Calibri" panose="020F050202020403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 most obvious violation of human rights is David’s right to life (article 3) as he has been sentenced to death.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He is trying to create an NGO which is the reason for his imprisonment, and therefore he is also being deprived of his right to freedom of association (article 20).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His right to freedom from torture is being violated (article 5)</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….as well as his right not to be subjected to arbitrary interference with his privacy, particularly his correspondence (article 12).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44</a:t>
            </a:fld>
            <a:endParaRPr lang="en-GB"/>
          </a:p>
        </p:txBody>
      </p:sp>
    </p:spTree>
    <p:extLst>
      <p:ext uri="{BB962C8B-B14F-4D97-AF65-F5344CB8AC3E}">
        <p14:creationId xmlns:p14="http://schemas.microsoft.com/office/powerpoint/2010/main" val="41367889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Calibri" panose="020F0502020204030204" pitchFamily="34" charset="0"/>
              </a:rPr>
              <a:t>Scenario 6: </a:t>
            </a:r>
            <a:r>
              <a:rPr lang="en-GB" b="1" dirty="0" err="1">
                <a:latin typeface="Calibri" panose="020F0502020204030204" pitchFamily="34" charset="0"/>
                <a:ea typeface="SimSun" panose="02010600030101010101" pitchFamily="2" charset="-122"/>
                <a:cs typeface="Calibri" panose="020F0502020204030204" pitchFamily="34" charset="0"/>
              </a:rPr>
              <a:t>Adsila</a:t>
            </a:r>
            <a:endParaRPr lang="en-US" b="1"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err="1">
                <a:latin typeface="Calibri" panose="020F0502020204030204" pitchFamily="34" charset="0"/>
                <a:ea typeface="SimSun" panose="02010600030101010101" pitchFamily="2" charset="-122"/>
                <a:cs typeface="Arial" panose="020B0604020202020204" pitchFamily="34" charset="0"/>
              </a:rPr>
              <a:t>Adsila</a:t>
            </a:r>
            <a:r>
              <a:rPr lang="en-GB" dirty="0">
                <a:latin typeface="Calibri" panose="020F0502020204030204" pitchFamily="34" charset="0"/>
                <a:ea typeface="SimSun" panose="02010600030101010101" pitchFamily="2" charset="-122"/>
                <a:cs typeface="Arial" panose="020B0604020202020204" pitchFamily="34" charset="0"/>
              </a:rPr>
              <a:t> is a young woman with a cognitive disability. She was wandering on the street making fast-paced and repeated bodily movements which led the police to approach her. When she failed to respond to questioning, she was arrested, which she actively resisted.</a:t>
            </a:r>
            <a:endParaRPr lang="x-none">
              <a:latin typeface="Calibri" panose="020F0502020204030204" pitchFamily="34" charset="0"/>
              <a:ea typeface="SimSun" panose="02010600030101010101" pitchFamily="2" charset="-122"/>
              <a:cs typeface="Arial" panose="020B0604020202020204" pitchFamily="34" charset="0"/>
            </a:endParaRPr>
          </a:p>
          <a:p>
            <a:pPr marL="0" indent="0" algn="just">
              <a:lnSpc>
                <a:spcPct val="115000"/>
              </a:lnSpc>
              <a:spcAft>
                <a:spcPts val="1200"/>
              </a:spcAft>
              <a:buFont typeface="Arial" panose="020B0604020202020204" pitchFamily="34" charset="0"/>
              <a:buNone/>
            </a:pPr>
            <a:r>
              <a:rPr lang="en-GB" dirty="0">
                <a:latin typeface="Calibri" panose="020F0502020204030204" pitchFamily="34" charset="0"/>
                <a:ea typeface="SimSun" panose="02010600030101010101" pitchFamily="2" charset="-122"/>
                <a:cs typeface="Arial" panose="020B0604020202020204" pitchFamily="34" charset="0"/>
              </a:rPr>
              <a:t>She was later transferred to a psychiatric hospital where she was forced to take high doses of psychotropic drugs which made here extremely unwell. She was bullied and attacked by a member of the staff and several male patients. She has no way to challenge her detention.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Arial" panose="020B060402020202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Her right to liberty and security (article 3) is violated because </a:t>
            </a:r>
            <a:r>
              <a:rPr lang="en-GB" dirty="0" err="1">
                <a:solidFill>
                  <a:srgbClr val="4F81BD"/>
                </a:solidFill>
                <a:latin typeface="Calibri" panose="020F0502020204030204" pitchFamily="34" charset="0"/>
                <a:ea typeface="SimSun" panose="02010600030101010101" pitchFamily="2" charset="-122"/>
                <a:cs typeface="Arial" panose="020B0604020202020204" pitchFamily="34" charset="0"/>
              </a:rPr>
              <a:t>Adsila</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was detained in prison and then in the psychiatric hospital although she has not committed any offence.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Her right to equal protection before the law (article 7)</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…and her right not to be arbitrarily arrested or detained (article 9) are violated.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fact that she cannot challenge her detention violates her right to a fair hearing (article 10).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fact that she is forced to take high doses of psychotropic drugs, bullied and attacked violates her right not to be subjected to torture or to cruel, inhuman or degrading treatment or punishment (article 5).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45</a:t>
            </a:fld>
            <a:endParaRPr lang="en-GB"/>
          </a:p>
        </p:txBody>
      </p:sp>
    </p:spTree>
    <p:extLst>
      <p:ext uri="{BB962C8B-B14F-4D97-AF65-F5344CB8AC3E}">
        <p14:creationId xmlns:p14="http://schemas.microsoft.com/office/powerpoint/2010/main" val="1504897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IN" b="1" dirty="0">
                <a:latin typeface="Calibri" panose="020F0502020204030204" pitchFamily="34" charset="0"/>
                <a:ea typeface="SimSun" panose="02010600030101010101" pitchFamily="2" charset="-122"/>
                <a:cs typeface="Arial" panose="020B0604020202020204" pitchFamily="34" charset="0"/>
              </a:rPr>
              <a:t>Scenario 7: Jaya</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IN" dirty="0">
                <a:latin typeface="Calibri" panose="020F0502020204030204" pitchFamily="34" charset="0"/>
                <a:ea typeface="SimSun" panose="02010600030101010101" pitchFamily="2" charset="-122"/>
                <a:cs typeface="Arial" panose="020B0604020202020204" pitchFamily="34" charset="0"/>
              </a:rPr>
              <a:t>Jaya is a 24-year-old woman, who is pregnant. On a visit to the health centre, the doctor informs her that she is HIV-positive. Hearing this news, her husband calls her a “prostitute” and tells her to leave the house without her possessions. </a:t>
            </a:r>
          </a:p>
          <a:p>
            <a:pPr algn="just">
              <a:lnSpc>
                <a:spcPct val="115000"/>
              </a:lnSpc>
              <a:spcAft>
                <a:spcPts val="1000"/>
              </a:spcAft>
            </a:pPr>
            <a:r>
              <a:rPr lang="en-IN" dirty="0">
                <a:latin typeface="Calibri" panose="020F0502020204030204" pitchFamily="34" charset="0"/>
                <a:ea typeface="SimSun" panose="02010600030101010101" pitchFamily="2" charset="-122"/>
                <a:cs typeface="Arial" panose="020B0604020202020204" pitchFamily="34" charset="0"/>
              </a:rPr>
              <a:t>The law of her country does not allow Jaya to fight her husband in court to get her belongings back. No one comes forward to help her or provide shelter to her, because of the fear of “being infected”. Jaya does not have access to social support even though she is destitute.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Calibri" panose="020F050202020403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In this case the rights denied include: equal rights between men and women as regards marriage, during marriage and at its dissolution (article 16),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 right to property (article 17),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 right to a home and the right to an adequate standard of living (enough food, clothing, etc). (article 25).</a:t>
            </a:r>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46</a:t>
            </a:fld>
            <a:endParaRPr lang="en-GB"/>
          </a:p>
        </p:txBody>
      </p:sp>
    </p:spTree>
    <p:extLst>
      <p:ext uri="{BB962C8B-B14F-4D97-AF65-F5344CB8AC3E}">
        <p14:creationId xmlns:p14="http://schemas.microsoft.com/office/powerpoint/2010/main" val="16970339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Calibri" panose="020F0502020204030204" pitchFamily="34" charset="0"/>
              </a:rPr>
              <a:t>Scenario 9: Ramon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Ramon is a 25-year-old man who comes from an impoverished family. He was taken out of school by his parents at a very young age so that he could earn a living by washing cups and dishes in a roadside tea shop. When he was 20, he started his own tea stall and started earning well. However, he became increasingly distressed and started to hear threatening voices. </a:t>
            </a:r>
          </a:p>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Subsequently, he was diagnosed with schizophrenia. No mental health services were available near Ramon’s home town, so his parents felt they had no choice but to admit him against his will into a State mental hospital in the capital, which was free of charge.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Calibri" panose="020F0502020204030204" pitchFamily="34" charset="0"/>
              </a:rPr>
              <a:t>At the state hospital, Ramon is regularly beaten, made to wear a uniform and to live in a closed ward in unhygienic conditions. After nearly a year he is finally discharged. He applies for a job as an errand boy in a local government office and is selected for the position. However, when the office head hears about his mental health diagnosis, he dismisses Ramon.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i="1" dirty="0">
                <a:solidFill>
                  <a:srgbClr val="4F81BD"/>
                </a:solidFill>
                <a:latin typeface="Calibri" panose="020F0502020204030204" pitchFamily="34" charset="0"/>
                <a:ea typeface="SimSun" panose="02010600030101010101" pitchFamily="2" charset="-122"/>
                <a:cs typeface="Calibri" panose="020F0502020204030204" pitchFamily="34" charset="0"/>
              </a:rPr>
              <a:t>Human rights violated:</a:t>
            </a: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Ramon was denied the right to education as he was withdrawn from school at an early age (article 26).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His right to liberty as well as his rights to freedom of movement and residence are violated as he was admitted in a mental hospital against his will (articles 3 and 13).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 fact that no mental health services are available in the community also amounts to a violation of his right to health (article 25).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The ill-treatment he suffered is a violation of the right to be free from torture and cruel, inhuman or degrading treatment (Article 5). </a:t>
            </a:r>
          </a:p>
          <a:p>
            <a:pPr marL="171450" indent="-171450" algn="just">
              <a:lnSpc>
                <a:spcPct val="115000"/>
              </a:lnSpc>
              <a:spcAft>
                <a:spcPts val="1000"/>
              </a:spcAft>
              <a:buFont typeface="Arial" panose="020B0604020202020204" pitchFamily="34" charset="0"/>
              <a:buChar char="•"/>
            </a:pPr>
            <a:r>
              <a:rPr lang="en-GB" dirty="0">
                <a:solidFill>
                  <a:srgbClr val="4F81BD"/>
                </a:solidFill>
                <a:latin typeface="Calibri" panose="020F0502020204030204" pitchFamily="34" charset="0"/>
                <a:ea typeface="SimSun" panose="02010600030101010101" pitchFamily="2" charset="-122"/>
                <a:cs typeface="Calibri" panose="020F0502020204030204" pitchFamily="34" charset="0"/>
              </a:rPr>
              <a:t>Finally, he is denied the right to not be discriminated against and the right to work (articles 2 and 23).</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47</a:t>
            </a:fld>
            <a:endParaRPr lang="en-GB"/>
          </a:p>
        </p:txBody>
      </p:sp>
    </p:spTree>
    <p:extLst>
      <p:ext uri="{BB962C8B-B14F-4D97-AF65-F5344CB8AC3E}">
        <p14:creationId xmlns:p14="http://schemas.microsoft.com/office/powerpoint/2010/main" val="10546843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35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48</a:t>
            </a:fld>
            <a:endParaRPr lang="en-GB"/>
          </a:p>
        </p:txBody>
      </p:sp>
    </p:spTree>
    <p:extLst>
      <p:ext uri="{BB962C8B-B14F-4D97-AF65-F5344CB8AC3E}">
        <p14:creationId xmlns:p14="http://schemas.microsoft.com/office/powerpoint/2010/main" val="36194292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b="1" dirty="0">
                <a:latin typeface="Calibri" panose="020F0502020204030204" pitchFamily="34" charset="0"/>
                <a:ea typeface="SimSun" panose="02010600030101010101" pitchFamily="2" charset="-122"/>
                <a:cs typeface="Arial" panose="020B0604020202020204" pitchFamily="34" charset="0"/>
              </a:rPr>
              <a:t>Presentation: Groups/segments of the population at risk of human rights violations (35 min.)</a:t>
            </a:r>
            <a:endParaRPr lang="en-GB" b="1"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In this presentation we are going to look at the human rights violations experienced by different groups of the population.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Certain groups of people or segments of the population are more at risk than others of experiencing social exclusion, discrimination and other human rights violations. </a:t>
            </a: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They are sometimes called “marginalized” or “vulnerable” groups (</a:t>
            </a: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the term “vulnerability” in this context does not imply fragility, weakness or deficiency vis-a-vis the individuals or groups concerned).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49</a:t>
            </a:fld>
            <a:endParaRPr lang="en-GB"/>
          </a:p>
        </p:txBody>
      </p:sp>
    </p:spTree>
    <p:extLst>
      <p:ext uri="{BB962C8B-B14F-4D97-AF65-F5344CB8AC3E}">
        <p14:creationId xmlns:p14="http://schemas.microsoft.com/office/powerpoint/2010/main" val="25665879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Examples of such at-risk groups/segments of the population may include: </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women</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refugees</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indigenous people</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people who are lesbian, gay, bisexual, transgender, intersex or questioning (LGBTIQ)</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children</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people with HIV/AIDS</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children and adults with disabilities (particularly those with psychosocial, intellectual or cognitive disabilities)</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older people</a:t>
            </a:r>
            <a:endParaRPr lang="x-none">
              <a:latin typeface="Calibri" panose="020F0502020204030204" pitchFamily="34" charset="0"/>
              <a:ea typeface="SimSun" panose="02010600030101010101" pitchFamily="2" charset="-122"/>
              <a:cs typeface="Arial" panose="020B0604020202020204" pitchFamily="34" charset="0"/>
            </a:endParaRPr>
          </a:p>
          <a:p>
            <a:pPr marL="800100" lvl="1" indent="-342900">
              <a:lnSpc>
                <a:spcPct val="115000"/>
              </a:lnSpc>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migrants.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50</a:t>
            </a:fld>
            <a:endParaRPr lang="en-GB"/>
          </a:p>
        </p:txBody>
      </p:sp>
    </p:spTree>
    <p:extLst>
      <p:ext uri="{BB962C8B-B14F-4D97-AF65-F5344CB8AC3E}">
        <p14:creationId xmlns:p14="http://schemas.microsoft.com/office/powerpoint/2010/main" val="5891525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When presenting the list of vulnerable groups, remind participants that:</a:t>
            </a: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Sometimes groups/segments of the population subjected to human rights violations may represent a significant part of the population (e.g. women).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addition, </a:t>
            </a: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t</a:t>
            </a:r>
            <a:r>
              <a:rPr lang="en-GB" dirty="0">
                <a:latin typeface="Calibri" panose="020F0502020204030204" pitchFamily="34" charset="0"/>
                <a:ea typeface="SimSun" panose="02010600030101010101" pitchFamily="2" charset="-122"/>
                <a:cs typeface="Arial" panose="020B0604020202020204" pitchFamily="34" charset="0"/>
              </a:rPr>
              <a:t>hese groups are not exclusive.</a:t>
            </a:r>
            <a:r>
              <a:rPr lang="en-GB" b="1" dirty="0">
                <a:latin typeface="Calibri" panose="020F0502020204030204" pitchFamily="34" charset="0"/>
                <a:ea typeface="SimSun" panose="02010600030101010101" pitchFamily="2" charset="-122"/>
                <a:cs typeface="Arial" panose="020B0604020202020204" pitchFamily="34" charset="0"/>
              </a:rPr>
              <a:t> </a:t>
            </a:r>
            <a:r>
              <a:rPr lang="en-GB" dirty="0">
                <a:latin typeface="Calibri" panose="020F0502020204030204" pitchFamily="34" charset="0"/>
                <a:ea typeface="SimSun" panose="02010600030101010101" pitchFamily="2" charset="-122"/>
                <a:cs typeface="Arial" panose="020B0604020202020204" pitchFamily="34" charset="0"/>
              </a:rPr>
              <a:t>People may belong to more than one </a:t>
            </a:r>
            <a:r>
              <a:rPr lang="en-US" dirty="0">
                <a:latin typeface="Calibri" panose="020F0502020204030204" pitchFamily="34" charset="0"/>
                <a:ea typeface="SimSun" panose="02010600030101010101" pitchFamily="2" charset="-122"/>
                <a:cs typeface="Arial" panose="020B0604020202020204" pitchFamily="34" charset="0"/>
              </a:rPr>
              <a:t>at-risk</a:t>
            </a:r>
            <a:r>
              <a:rPr lang="en-GB" dirty="0">
                <a:latin typeface="Calibri" panose="020F0502020204030204" pitchFamily="34" charset="0"/>
                <a:ea typeface="SimSun" panose="02010600030101010101" pitchFamily="2" charset="-122"/>
                <a:cs typeface="Arial" panose="020B0604020202020204" pitchFamily="34" charset="0"/>
              </a:rPr>
              <a:t> group or segment of the population which can expose them to even more human rights violations, including multiple and intersecting forms of discrimination (e.g. women with disabilities, indigenous persons diagnosed with HIV/AIDS).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There can also be important differences between individuals within these groups; for instance, gay and bisexual men are often at higher risk of suicide, with differences in rates seen across factors that include income, education and the living environment)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solidFill>
                  <a:srgbClr val="0000FF"/>
                </a:solidFill>
                <a:latin typeface="Calibri" panose="020F0502020204030204" pitchFamily="34" charset="0"/>
                <a:ea typeface="SimSun" panose="02010600030101010101" pitchFamily="2" charset="-122"/>
                <a:cs typeface="Arial" panose="020B0604020202020204" pitchFamily="34" charset="0"/>
                <a:hlinkClick r:id="rId3" action="ppaction://hlinkfile" tooltip="Ferlatte, 2017 #370">
                  <a:extLst>
                    <a:ext uri="{A12FA001-AC4F-418D-AE19-62706E023703}">
                      <ahyp:hlinkClr xmlns:ahyp="http://schemas.microsoft.com/office/drawing/2018/hyperlinkcolor" xmlns="" val="tx"/>
                    </a:ext>
                  </a:extLst>
                </a:hlinkClick>
              </a:rPr>
              <a:t>16</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Finally, it is important to note that groups that might be considered at risk of human rights violations can also experience power and advantage, and can demonstrate resilience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solidFill>
                  <a:srgbClr val="0000FF"/>
                </a:solidFill>
                <a:latin typeface="Calibri" panose="020F0502020204030204" pitchFamily="34" charset="0"/>
                <a:ea typeface="SimSun" panose="02010600030101010101" pitchFamily="2" charset="-122"/>
                <a:cs typeface="Arial" panose="020B0604020202020204" pitchFamily="34" charset="0"/>
                <a:hlinkClick r:id="rId4" action="ppaction://hlinkfile" tooltip="Caxaj CS, 2010 #371">
                  <a:extLst>
                    <a:ext uri="{A12FA001-AC4F-418D-AE19-62706E023703}">
                      <ahyp:hlinkClr xmlns:ahyp="http://schemas.microsoft.com/office/drawing/2018/hyperlinkcolor" xmlns="" val="tx"/>
                    </a:ext>
                  </a:extLst>
                </a:hlinkClick>
              </a:rPr>
              <a:t>17</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51</a:t>
            </a:fld>
            <a:endParaRPr lang="en-GB"/>
          </a:p>
        </p:txBody>
      </p:sp>
    </p:spTree>
    <p:extLst>
      <p:ext uri="{BB962C8B-B14F-4D97-AF65-F5344CB8AC3E}">
        <p14:creationId xmlns:p14="http://schemas.microsoft.com/office/powerpoint/2010/main" val="6526805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the group the following questions and write down their responses on the flipchart: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Which of these groups/segments of society can be particularly at risk of human rights violations in your country?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makes these groups/segments of the population at high risk of having their human rights violated? (Consider social factors that such groups may experience.)</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It is important to allow participants to come up with examples that are specific to the groups that have been listed. Allow participants to debate these issues.</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the group:</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Based on the responses above, what are some overarching/shared experiences that these groups have in common?</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Some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They are often distinguished as different or set apart from the rest of society and they can become socially isolated or excluded.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They are often less able to exercise power, people tend not to listen to them and the dynamics of power are weighted against them.</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They may lack the social support network that many people rely on in times of difficulty.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They can face barriers to accessing health services.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Their human rights tend to be less protected, less prioritized or not taken into account by legislation.</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52</a:t>
            </a:fld>
            <a:endParaRPr lang="en-GB"/>
          </a:p>
        </p:txBody>
      </p:sp>
    </p:spTree>
    <p:extLst>
      <p:ext uri="{BB962C8B-B14F-4D97-AF65-F5344CB8AC3E}">
        <p14:creationId xmlns:p14="http://schemas.microsoft.com/office/powerpoint/2010/main" val="1338491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spcBef>
                <a:spcPts val="0"/>
              </a:spcBef>
              <a:spcAft>
                <a:spcPts val="600"/>
              </a:spcAft>
            </a:pPr>
            <a:r>
              <a:rPr lang="en-GB" sz="900" b="1" dirty="0">
                <a:latin typeface="Calibri" panose="020F0502020204030204" pitchFamily="34" charset="0"/>
                <a:ea typeface="SimSun" panose="02010600030101010101" pitchFamily="2" charset="-122"/>
                <a:cs typeface="Calibri" panose="020F0502020204030204" pitchFamily="34" charset="0"/>
              </a:rPr>
              <a:t>Nine related topics are dealt with in this module. They are:</a:t>
            </a:r>
            <a:endParaRPr lang="x-none">
              <a:latin typeface="Calibri" panose="020F0502020204030204" pitchFamily="34" charset="0"/>
              <a:ea typeface="SimSun" panose="02010600030101010101" pitchFamily="2" charset="-122"/>
              <a:cs typeface="Arial" panose="020B0604020202020204" pitchFamily="34" charset="0"/>
            </a:endParaRPr>
          </a:p>
          <a:p>
            <a:r>
              <a:rPr lang="en-GB" b="1" dirty="0"/>
              <a:t>Topic 1</a:t>
            </a:r>
            <a:r>
              <a:rPr lang="en-GB" dirty="0"/>
              <a:t>:  Human rights and living a good life (30 minutes)</a:t>
            </a:r>
          </a:p>
          <a:p>
            <a:r>
              <a:rPr lang="en-GB" b="1" dirty="0"/>
              <a:t>Topic 2:</a:t>
            </a:r>
            <a:r>
              <a:rPr lang="en-GB" dirty="0"/>
              <a:t>  What are human rights? (1 hour and 5 minutes)</a:t>
            </a:r>
          </a:p>
          <a:p>
            <a:r>
              <a:rPr lang="en-GB" b="1" dirty="0"/>
              <a:t>Topic 3</a:t>
            </a:r>
            <a:r>
              <a:rPr lang="en-GB" dirty="0"/>
              <a:t>:  The relationship between different rights (20 minutes)</a:t>
            </a:r>
          </a:p>
          <a:p>
            <a:r>
              <a:rPr lang="en-GB" b="1" dirty="0"/>
              <a:t>Topic 4:</a:t>
            </a:r>
            <a:r>
              <a:rPr lang="en-GB" dirty="0"/>
              <a:t>  Examples of human rights violations (1 hour and 20 minutes)</a:t>
            </a:r>
          </a:p>
          <a:p>
            <a:r>
              <a:rPr lang="en-GB" b="1" dirty="0"/>
              <a:t>Topic 5:</a:t>
            </a:r>
            <a:r>
              <a:rPr lang="en-GB" dirty="0"/>
              <a:t>  Groups/segments of the population at risk of human rights violations (35 minutes)</a:t>
            </a:r>
          </a:p>
          <a:p>
            <a:r>
              <a:rPr lang="en-GB" b="1" dirty="0"/>
              <a:t>Topic 6</a:t>
            </a:r>
            <a:r>
              <a:rPr lang="en-GB" dirty="0"/>
              <a:t>:  Consequences of human rights violations (1 hour and 40 minutes)</a:t>
            </a:r>
          </a:p>
          <a:p>
            <a:r>
              <a:rPr lang="en-GB" b="1" dirty="0"/>
              <a:t>Topic 7</a:t>
            </a:r>
            <a:r>
              <a:rPr lang="en-GB" dirty="0"/>
              <a:t>:  Respecting, protecting and fulfilling human rights (35 minutes) </a:t>
            </a:r>
          </a:p>
          <a:p>
            <a:r>
              <a:rPr lang="en-GB" b="1" dirty="0"/>
              <a:t>Topic 8</a:t>
            </a:r>
            <a:r>
              <a:rPr lang="en-GB" dirty="0"/>
              <a:t>:  Empowering people to defend human rights (45 minutes) </a:t>
            </a:r>
          </a:p>
          <a:p>
            <a:r>
              <a:rPr lang="en-GB" b="1" dirty="0"/>
              <a:t>Topic 9</a:t>
            </a:r>
            <a:r>
              <a:rPr lang="en-GB" dirty="0"/>
              <a:t>:  Human rights advocacy (30 minutes)</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a:t>
            </a:fld>
            <a:endParaRPr lang="en-GB"/>
          </a:p>
        </p:txBody>
      </p:sp>
    </p:spTree>
    <p:extLst>
      <p:ext uri="{BB962C8B-B14F-4D97-AF65-F5344CB8AC3E}">
        <p14:creationId xmlns:p14="http://schemas.microsoft.com/office/powerpoint/2010/main" val="37821779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After the short discussion in plenary, continue with the presentation: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Although these groups or segments of the population may differ across societies and countries, they generally share common challenges due to social, economic or other factors and conditions.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Key challenges that these groups/segments of the population may have in common include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 2010 #15"/>
              </a:rPr>
              <a:t>18</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discrimination in all areas of their lives;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violence, abuse and neglect;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restrictions in exercising civil and political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exclusion from participating fully in society;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reduced access to social services, including housing;</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reduced access to health care and support;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reduced access to emergency relief services;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lack of educational opportunities;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exclusion from, or reduced access to, income-generation and employment opportunities;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increased rates of illness and premature death.</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53</a:t>
            </a:fld>
            <a:endParaRPr lang="en-GB"/>
          </a:p>
        </p:txBody>
      </p:sp>
    </p:spTree>
    <p:extLst>
      <p:ext uri="{BB962C8B-B14F-4D97-AF65-F5344CB8AC3E}">
        <p14:creationId xmlns:p14="http://schemas.microsoft.com/office/powerpoint/2010/main" val="75169287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Discrimination in all areas of their lives:</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2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Some groups/segments of the population face discriminations in all areas of their lives: education, work, family life, leisure, etc.</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2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Discrimination is caused by complex factors which interact with each other – such as the lack of education and ignorance in parts of the general population which result in fear and negative attitudes. These factors lead some people to act in a discriminatory way towards groups or segments of the population, thus excluding them from equal enjoyment of rights and freedom.</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2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Power imbalances between different groups in society also play an important role in creating and perpetuating discrimination. In addition, traditional norms, whether legal or social, as well as roles and structures in society, result in systems where some groups or segments have fewer opportunities and rights than others and are discriminated against.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Some people may belong to more than one at-risk group/segment of the population and, as a consequence, face multiple and intersecting forms of discrimination (e.g. women with disabilities, older people with cognitive disabilities).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54</a:t>
            </a:fld>
            <a:endParaRPr lang="en-GB"/>
          </a:p>
        </p:txBody>
      </p:sp>
    </p:spTree>
    <p:extLst>
      <p:ext uri="{BB962C8B-B14F-4D97-AF65-F5344CB8AC3E}">
        <p14:creationId xmlns:p14="http://schemas.microsoft.com/office/powerpoint/2010/main" val="192524368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Violence, abuse and neglect: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 At-risk groups or segments of the population are more likely to experience violence, abuse and neglect. This occurs all around the world to varying degrees, scales and length of time.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For instance, studies have shown that domestic violence against women is widespread all across the world </a:t>
            </a:r>
            <a:r>
              <a:rPr lang="en-US" i="1" dirty="0">
                <a:latin typeface="Calibri" panose="020F0502020204030204" pitchFamily="34" charset="0"/>
                <a:ea typeface="SimSun" panose="02010600030101010101" pitchFamily="2" charset="-122"/>
                <a:cs typeface="Arial" panose="020B0604020202020204" pitchFamily="34" charset="0"/>
              </a:rPr>
              <a:t>(</a:t>
            </a:r>
            <a:r>
              <a:rPr lang="en-US" i="1" dirty="0">
                <a:latin typeface="Calibri" panose="020F0502020204030204" pitchFamily="34" charset="0"/>
                <a:ea typeface="SimSun" panose="02010600030101010101" pitchFamily="2" charset="-122"/>
                <a:cs typeface="Arial" panose="020B0604020202020204" pitchFamily="34" charset="0"/>
                <a:hlinkClick r:id="rId3" action="ppaction://hlinkfile" tooltip=", 2012 #16"/>
              </a:rPr>
              <a:t>19</a:t>
            </a:r>
            <a:r>
              <a:rPr lang="en-US" i="1" dirty="0">
                <a:latin typeface="Calibri" panose="020F0502020204030204" pitchFamily="34" charset="0"/>
                <a:ea typeface="SimSun" panose="02010600030101010101" pitchFamily="2" charset="-122"/>
                <a:cs typeface="Arial" panose="020B0604020202020204" pitchFamily="34" charset="0"/>
              </a:rPr>
              <a:t>), (</a:t>
            </a:r>
            <a:r>
              <a:rPr lang="en-US" i="1" dirty="0">
                <a:latin typeface="Calibri" panose="020F0502020204030204" pitchFamily="34" charset="0"/>
                <a:ea typeface="SimSun" panose="02010600030101010101" pitchFamily="2" charset="-122"/>
                <a:cs typeface="Arial" panose="020B0604020202020204" pitchFamily="34" charset="0"/>
                <a:hlinkClick r:id="rId4" action="ppaction://hlinkfile" tooltip=", 2010 #17"/>
              </a:rPr>
              <a:t>20</a:t>
            </a:r>
            <a:r>
              <a:rPr lang="en-US" i="1" dirty="0">
                <a:latin typeface="Calibri" panose="020F0502020204030204" pitchFamily="34" charset="0"/>
                <a:ea typeface="SimSun" panose="02010600030101010101" pitchFamily="2" charset="-122"/>
                <a:cs typeface="Arial" panose="020B0604020202020204" pitchFamily="34" charset="0"/>
              </a:rPr>
              <a:t>), (</a:t>
            </a:r>
            <a:r>
              <a:rPr lang="en-US" i="1" dirty="0">
                <a:latin typeface="Calibri" panose="020F0502020204030204" pitchFamily="34" charset="0"/>
                <a:ea typeface="SimSun" panose="02010600030101010101" pitchFamily="2" charset="-122"/>
                <a:cs typeface="Arial" panose="020B0604020202020204" pitchFamily="34" charset="0"/>
                <a:hlinkClick r:id="rId5" action="ppaction://hlinkfile" tooltip="Garcia-Moreno C, 2006 #372"/>
              </a:rPr>
              <a:t>21</a:t>
            </a:r>
            <a:r>
              <a:rPr lang="en-US" i="1" dirty="0">
                <a:latin typeface="Calibri" panose="020F0502020204030204" pitchFamily="34" charset="0"/>
                <a:ea typeface="SimSun" panose="02010600030101010101" pitchFamily="2" charset="-122"/>
                <a:cs typeface="Arial" panose="020B0604020202020204" pitchFamily="34" charset="0"/>
              </a:rPr>
              <a:t>)</a:t>
            </a:r>
            <a:r>
              <a:rPr lang="en-US"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People with disabilities also experience high rates of violence, abuse and neglect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People with psychosocial disabilities have been found to be the most at risk of violence among people with disabilities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6" action="ppaction://hlinkfile" tooltip="Hughes, 2012 #185"/>
              </a:rPr>
              <a:t>22</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55</a:t>
            </a:fld>
            <a:endParaRPr lang="en-GB"/>
          </a:p>
        </p:txBody>
      </p:sp>
    </p:spTree>
    <p:extLst>
      <p:ext uri="{BB962C8B-B14F-4D97-AF65-F5344CB8AC3E}">
        <p14:creationId xmlns:p14="http://schemas.microsoft.com/office/powerpoint/2010/main" val="341028303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Restrictions in exercising civil and political rights: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en-US"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Throughout history, certain communities of people have been denied voting rights and the right to stand for government positions and therefore cannot have an influence in government. For example, during the Civil Rights Movement in the United States, protesters were denied the right of assembly which prevented their message being heard.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If people cannot exercise their civil and political rights they are unable to defend themselves, their interests and the interests of their community, which puts them at heightened risk for human rights violations.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56</a:t>
            </a:fld>
            <a:endParaRPr lang="en-GB"/>
          </a:p>
        </p:txBody>
      </p:sp>
    </p:spTree>
    <p:extLst>
      <p:ext uri="{BB962C8B-B14F-4D97-AF65-F5344CB8AC3E}">
        <p14:creationId xmlns:p14="http://schemas.microsoft.com/office/powerpoint/2010/main" val="147413064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Exclusion from participating fully in society:</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Some people or groups may be prevented from accessing mainstream services which are available to the public. </a:t>
            </a:r>
            <a:r>
              <a:rPr lang="en-GB" dirty="0">
                <a:latin typeface="Calibri" panose="020F0502020204030204" pitchFamily="34" charset="0"/>
                <a:ea typeface="SimSun" panose="02010600030101010101" pitchFamily="2" charset="-122"/>
                <a:cs typeface="Arial" panose="020B0604020202020204" pitchFamily="34" charset="0"/>
              </a:rPr>
              <a:t>They may face barriers to securing support structures such as a good education, a job and housing, which can result in these groups being unable to participate fully in society and in the life of their communities.</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 instance, people with sensory or physical disabilities may experience many accessibility problems in relation to their environment.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People with disabilities may also be forced to live in institutions with little or no contact with the outside world.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57</a:t>
            </a:fld>
            <a:endParaRPr lang="en-GB"/>
          </a:p>
        </p:txBody>
      </p:sp>
    </p:spTree>
    <p:extLst>
      <p:ext uri="{BB962C8B-B14F-4D97-AF65-F5344CB8AC3E}">
        <p14:creationId xmlns:p14="http://schemas.microsoft.com/office/powerpoint/2010/main" val="182382085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Reduced access to social services, including housing:</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Some groups are denied, or face significant barriers to accessing, social services (e.g. people in remote or isolated areas, refugees, people with HIV/AIDS, and people with psychosocial, intellectual or cognitive disabilities).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Their options may be limited due to the social and economic</a:t>
            </a:r>
            <a:r>
              <a:rPr lang="en-GB" b="1" dirty="0">
                <a:latin typeface="Calibri" panose="020F0502020204030204" pitchFamily="34" charset="0"/>
                <a:ea typeface="SimSun" panose="02010600030101010101" pitchFamily="2" charset="-122"/>
                <a:cs typeface="Arial" panose="020B0604020202020204" pitchFamily="34" charset="0"/>
              </a:rPr>
              <a:t> </a:t>
            </a:r>
            <a:r>
              <a:rPr lang="en-GB" dirty="0">
                <a:latin typeface="Calibri" panose="020F0502020204030204" pitchFamily="34" charset="0"/>
                <a:ea typeface="SimSun" panose="02010600030101010101" pitchFamily="2" charset="-122"/>
                <a:cs typeface="Arial" panose="020B0604020202020204" pitchFamily="34" charset="0"/>
              </a:rPr>
              <a:t>circumstances in the country or location where they live, which may be further restricted and reduced by the</a:t>
            </a:r>
            <a:r>
              <a:rPr lang="en-GB" b="1" dirty="0">
                <a:latin typeface="Calibri" panose="020F0502020204030204" pitchFamily="34" charset="0"/>
                <a:ea typeface="SimSun" panose="02010600030101010101" pitchFamily="2" charset="-122"/>
                <a:cs typeface="Arial" panose="020B0604020202020204" pitchFamily="34" charset="0"/>
              </a:rPr>
              <a:t> </a:t>
            </a:r>
            <a:r>
              <a:rPr lang="en-GB" dirty="0">
                <a:latin typeface="Calibri" panose="020F0502020204030204" pitchFamily="34" charset="0"/>
                <a:ea typeface="SimSun" panose="02010600030101010101" pitchFamily="2" charset="-122"/>
                <a:cs typeface="Arial" panose="020B0604020202020204" pitchFamily="34" charset="0"/>
              </a:rPr>
              <a:t>discrimination and exclusion that they face</a:t>
            </a:r>
            <a:r>
              <a:rPr lang="en-GB" b="1"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endParaRPr lang="x-none">
              <a:latin typeface="Calibri" panose="020F0502020204030204" pitchFamily="34" charset="0"/>
              <a:ea typeface="SimSun" panose="02010600030101010101" pitchFamily="2" charset="-122"/>
              <a:cs typeface="Arial" panose="020B0604020202020204" pitchFamily="34" charset="0"/>
            </a:endParaRP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 instance, housing options for people with psychosocial, intellectual or cognitive disabilities may be limited or non-existent (e.g. shelters or other housing options may refuse to accept them).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Consequently, many people end up in psychiatric hospitals or other institutions where they lack autonomy in their daily lives and are subjected to serious human rights violations.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58</a:t>
            </a:fld>
            <a:endParaRPr lang="en-GB"/>
          </a:p>
        </p:txBody>
      </p:sp>
    </p:spTree>
    <p:extLst>
      <p:ext uri="{BB962C8B-B14F-4D97-AF65-F5344CB8AC3E}">
        <p14:creationId xmlns:p14="http://schemas.microsoft.com/office/powerpoint/2010/main" val="10907216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Reduced access to health care and support: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When people are denied access to health services, receive treatment of a lesser quality, or when their health complaints are disregarded or not taken seriously, this has a significant impact on their morbidity and mortality.</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 instance, indigenous people suffer from poorer health than non-Indigenous people (e.g. reduced life expectancy, infant mortality, etc.) as a result of many factors – including</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lack of access to quality health services</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forced displacement</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lack of access to education and social services</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destruction of indigenous economies and </a:t>
            </a:r>
            <a:r>
              <a:rPr lang="en-GB" dirty="0" err="1">
                <a:latin typeface="Calibri" panose="020F0502020204030204" pitchFamily="34" charset="0"/>
                <a:ea typeface="SimSun" panose="02010600030101010101" pitchFamily="2" charset="-122"/>
                <a:cs typeface="Arial" panose="020B0604020202020204" pitchFamily="34" charset="0"/>
              </a:rPr>
              <a:t>sociopolitical</a:t>
            </a:r>
            <a:r>
              <a:rPr lang="en-GB" dirty="0">
                <a:latin typeface="Calibri" panose="020F0502020204030204" pitchFamily="34" charset="0"/>
                <a:ea typeface="SimSun" panose="02010600030101010101" pitchFamily="2" charset="-122"/>
                <a:cs typeface="Arial" panose="020B0604020202020204" pitchFamily="34" charset="0"/>
              </a:rPr>
              <a:t> structures</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loss and degradation of customary lands and resources</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exclusion of traditional practices and knowledge</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mistrust of the health-care system</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59</a:t>
            </a:fld>
            <a:endParaRPr lang="en-GB"/>
          </a:p>
        </p:txBody>
      </p:sp>
    </p:spTree>
    <p:extLst>
      <p:ext uri="{BB962C8B-B14F-4D97-AF65-F5344CB8AC3E}">
        <p14:creationId xmlns:p14="http://schemas.microsoft.com/office/powerpoint/2010/main" val="14654230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Reduced access to emergency relief services:</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Vulnerable groups/segments of the population may be excluded from relief operations after natural disasters or violent events. For instance, after Hurricane Katrina struck the United States in 2005, the needs of people with disabilities were largely disregarded by the relief operation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 2006 #18"/>
              </a:rPr>
              <a:t>24</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When these groups or people are excluded from, or not specifically included in, emergency services and relief operations, injury and death can quickly occur.</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60</a:t>
            </a:fld>
            <a:endParaRPr lang="en-GB"/>
          </a:p>
        </p:txBody>
      </p:sp>
    </p:spTree>
    <p:extLst>
      <p:ext uri="{BB962C8B-B14F-4D97-AF65-F5344CB8AC3E}">
        <p14:creationId xmlns:p14="http://schemas.microsoft.com/office/powerpoint/2010/main" val="108465657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Lack of educational opportunities:</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Without access to good education it is difficult for people to rise out of poverty and disadvantaged circumstances since education has an impact on future prospects of obtaining employment and achieving independence.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some countries, girls in particular are denied educational opportunities because of gender-based discrimination.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In addition, children with intellectual or psychosocial disabilities may be prevented from going to the same schools as others, thus often leaving them with no education – or a second-rate education – which creates more barriers for inclusion at a later age and compounds discrimination.</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61</a:t>
            </a:fld>
            <a:endParaRPr lang="en-GB"/>
          </a:p>
        </p:txBody>
      </p:sp>
    </p:spTree>
    <p:extLst>
      <p:ext uri="{BB962C8B-B14F-4D97-AF65-F5344CB8AC3E}">
        <p14:creationId xmlns:p14="http://schemas.microsoft.com/office/powerpoint/2010/main" val="29775408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Exclusion from or reduced access to income-generation and employment opportunities:</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Some groups and segments of the population have historically been denied equal access to employment and income on the grounds of race, colour, sex, gender, language, religion, disability or other status.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This can result in these groups being unable to live independently and participate fully in society and in the life of their communities. </a:t>
            </a:r>
          </a:p>
          <a:p>
            <a:pPr marL="171450" indent="-171450" algn="just">
              <a:lnSpc>
                <a:spcPct val="115000"/>
              </a:lnSpc>
              <a:buFont typeface="Arial" panose="020B0604020202020204" pitchFamily="34" charset="0"/>
              <a:buChar char="•"/>
            </a:pPr>
            <a:endParaRPr lang="en-GB" dirty="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Without the ability to earn an income, these groups or segments can quickly descend into poverty or are unable to rise out of it.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62</a:t>
            </a:fld>
            <a:endParaRPr lang="en-GB"/>
          </a:p>
        </p:txBody>
      </p:sp>
    </p:spTree>
    <p:extLst>
      <p:ext uri="{BB962C8B-B14F-4D97-AF65-F5344CB8AC3E}">
        <p14:creationId xmlns:p14="http://schemas.microsoft.com/office/powerpoint/2010/main" val="1214726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4F81BD"/>
                </a:solidFill>
                <a:latin typeface="Calibri" panose="020F0502020204030204" pitchFamily="34" charset="0"/>
                <a:ea typeface="SimSun" panose="02010600030101010101" pitchFamily="2" charset="-122"/>
                <a:cs typeface="Arial" panose="020B0604020202020204" pitchFamily="34" charset="0"/>
              </a:rPr>
              <a:t>Time for this topic</a:t>
            </a:r>
            <a:endParaRPr lang="en-GB" b="1" dirty="0">
              <a:solidFill>
                <a:srgbClr val="4F81BD"/>
              </a:solidFill>
              <a:latin typeface="Calibri" panose="020F0502020204030204" pitchFamily="34" charset="0"/>
              <a:ea typeface="SimSun" panose="02010600030101010101" pitchFamily="2" charset="-122"/>
              <a:cs typeface="Arial" panose="020B0604020202020204" pitchFamily="34" charset="0"/>
            </a:endParaRPr>
          </a:p>
          <a:p>
            <a:r>
              <a:rPr lang="en-US" dirty="0"/>
              <a:t>Approximately 30 minutes.</a:t>
            </a:r>
            <a:endParaRPr lang="en-GB" dirty="0"/>
          </a:p>
          <a:p>
            <a:pPr lvl="0">
              <a:lnSpc>
                <a:spcPct val="115000"/>
              </a:lnSpc>
              <a:spcAft>
                <a:spcPts val="1000"/>
              </a:spcAft>
            </a:pPr>
            <a:endParaRPr lang="en-GB" dirty="0">
              <a:solidFill>
                <a:srgbClr val="4F81BD"/>
              </a:solidFill>
              <a:latin typeface="Calibri" panose="020F0502020204030204" pitchFamily="34" charset="0"/>
              <a:ea typeface="SimSun" panose="02010600030101010101" pitchFamily="2" charset="-122"/>
              <a:cs typeface="Arial" panose="020B0604020202020204" pitchFamily="34" charset="0"/>
            </a:endParaRPr>
          </a:p>
          <a:p>
            <a:pPr lvl="0">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Start by asking participants the following question (5 min.):</a:t>
            </a: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pPr lvl="0">
              <a:lnSpc>
                <a:spcPct val="115000"/>
              </a:lnSpc>
              <a:spcAft>
                <a:spcPts val="1000"/>
              </a:spcAft>
            </a:pPr>
            <a:r>
              <a:rPr lang="en-GB" dirty="0">
                <a:solidFill>
                  <a:prstClr val="black"/>
                </a:solidFill>
                <a:latin typeface="Calibri" panose="020F0502020204030204" pitchFamily="34" charset="0"/>
                <a:ea typeface="SimSun" panose="02010600030101010101" pitchFamily="2" charset="-122"/>
                <a:cs typeface="Arial" panose="020B0604020202020204" pitchFamily="34" charset="0"/>
              </a:rPr>
              <a:t>What do you understand by the term “human rights”?</a:t>
            </a: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pPr lvl="0"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Give participants a few moments to reflect and list their answers on the flipchart.</a:t>
            </a: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pPr lvl="0"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After listening to participants, the facilitator can draw on the responses from within the group to show how people have an intuitive understanding of the concept of human rights.</a:t>
            </a:r>
            <a:endParaRPr lang="x-none">
              <a:solidFill>
                <a:prstClr val="black"/>
              </a:solidFill>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a:t>
            </a:fld>
            <a:endParaRPr lang="en-GB"/>
          </a:p>
        </p:txBody>
      </p:sp>
    </p:spTree>
    <p:extLst>
      <p:ext uri="{BB962C8B-B14F-4D97-AF65-F5344CB8AC3E}">
        <p14:creationId xmlns:p14="http://schemas.microsoft.com/office/powerpoint/2010/main" val="36730119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Increased rates of illness and premature death</a:t>
            </a:r>
            <a:r>
              <a:rPr lang="en-GB" b="1" dirty="0">
                <a:latin typeface="Calibri" panose="020F0502020204030204" pitchFamily="34" charset="0"/>
                <a:ea typeface="SimSun" panose="02010600030101010101" pitchFamily="2" charset="-122"/>
                <a:cs typeface="Arial" panose="020B0604020202020204" pitchFamily="34" charset="0"/>
              </a:rPr>
              <a:t>:</a:t>
            </a:r>
          </a:p>
          <a:p>
            <a:pPr algn="just">
              <a:lnSpc>
                <a:spcPct val="115000"/>
              </a:lnSpc>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As a result, all of these factors and challenges combined cause increased rates of illness and premature death.</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For example, studies have found that people with severe mental health conditions die at an average age 10–20 years younger than the rest of the population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 2006 #19"/>
              </a:rPr>
              <a:t>25</a:t>
            </a:r>
            <a:r>
              <a:rPr lang="en-GB" i="1" dirty="0">
                <a:latin typeface="Calibri" panose="020F0502020204030204" pitchFamily="34" charset="0"/>
                <a:ea typeface="SimSun" panose="02010600030101010101" pitchFamily="2" charset="-122"/>
                <a:cs typeface="Arial" panose="020B0604020202020204" pitchFamily="34" charset="0"/>
              </a:rPr>
              <a:t>) (</a:t>
            </a:r>
            <a:r>
              <a:rPr lang="en-GB" i="1" dirty="0">
                <a:latin typeface="Calibri" panose="020F0502020204030204" pitchFamily="34" charset="0"/>
                <a:ea typeface="SimSun" panose="02010600030101010101" pitchFamily="2" charset="-122"/>
                <a:cs typeface="Arial" panose="020B0604020202020204" pitchFamily="34" charset="0"/>
                <a:hlinkClick r:id="rId4" action="ppaction://hlinkfile" tooltip="Lawrence, 2013 #20"/>
              </a:rPr>
              <a:t>26</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p>
          <a:p>
            <a:pPr marL="628650" lvl="1"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This is due to a number of factors such as lack of access to preventive interventions and treatment for health conditions and infectious diseases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5" action="ppaction://hlinkfile" tooltip="Hjorthøj C, 2017 #375"/>
              </a:rPr>
              <a:t>27</a:t>
            </a:r>
            <a:r>
              <a:rPr lang="en-GB" i="1" dirty="0">
                <a:latin typeface="Calibri" panose="020F0502020204030204" pitchFamily="34" charset="0"/>
                <a:ea typeface="SimSun" panose="02010600030101010101" pitchFamily="2" charset="-122"/>
                <a:cs typeface="Arial" panose="020B0604020202020204" pitchFamily="34" charset="0"/>
              </a:rPr>
              <a:t>) (</a:t>
            </a:r>
            <a:r>
              <a:rPr lang="en-GB" i="1" dirty="0">
                <a:latin typeface="Calibri" panose="020F0502020204030204" pitchFamily="34" charset="0"/>
                <a:ea typeface="SimSun" panose="02010600030101010101" pitchFamily="2" charset="-122"/>
                <a:cs typeface="Arial" panose="020B0604020202020204" pitchFamily="34" charset="0"/>
                <a:hlinkClick r:id="rId6" action="ppaction://hlinkfile" tooltip="Fekadu A, 2015 #376"/>
              </a:rPr>
              <a:t>28</a:t>
            </a:r>
            <a:r>
              <a:rPr lang="en-GB" i="1" dirty="0">
                <a:latin typeface="Calibri" panose="020F0502020204030204" pitchFamily="34" charset="0"/>
                <a:ea typeface="SimSun" panose="02010600030101010101" pitchFamily="2" charset="-122"/>
                <a:cs typeface="Arial" panose="020B0604020202020204" pitchFamily="34" charset="0"/>
              </a:rPr>
              <a:t>) (</a:t>
            </a:r>
            <a:r>
              <a:rPr lang="en-GB" i="1" dirty="0">
                <a:latin typeface="Calibri" panose="020F0502020204030204" pitchFamily="34" charset="0"/>
                <a:ea typeface="SimSun" panose="02010600030101010101" pitchFamily="2" charset="-122"/>
                <a:cs typeface="Arial" panose="020B0604020202020204" pitchFamily="34" charset="0"/>
                <a:hlinkClick r:id="rId7" action="ppaction://hlinkfile" tooltip=", 2017 #377"/>
              </a:rPr>
              <a:t>29</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lack of adequate living conditions, lack of access to services and support and negative effects of medication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8" action="ppaction://hlinkfile" tooltip="European Society of Cardiology (ESC), 2018 #378"/>
              </a:rPr>
              <a:t>30</a:t>
            </a:r>
            <a:r>
              <a:rPr lang="en-GB" i="1" dirty="0">
                <a:latin typeface="Calibri" panose="020F0502020204030204" pitchFamily="34" charset="0"/>
                <a:ea typeface="SimSun" panose="02010600030101010101" pitchFamily="2" charset="-122"/>
                <a:cs typeface="Arial" panose="020B0604020202020204" pitchFamily="34" charset="0"/>
              </a:rPr>
              <a:t>), (</a:t>
            </a:r>
            <a:r>
              <a:rPr lang="en-GB" i="1" dirty="0">
                <a:latin typeface="Calibri" panose="020F0502020204030204" pitchFamily="34" charset="0"/>
                <a:ea typeface="SimSun" panose="02010600030101010101" pitchFamily="2" charset="-122"/>
                <a:cs typeface="Arial" panose="020B0604020202020204" pitchFamily="34" charset="0"/>
                <a:hlinkClick r:id="rId9" action="ppaction://hlinkfile" tooltip="Maslej MM, 2017 #379"/>
              </a:rPr>
              <a:t>31</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63</a:t>
            </a:fld>
            <a:endParaRPr lang="en-GB"/>
          </a:p>
        </p:txBody>
      </p:sp>
    </p:spTree>
    <p:extLst>
      <p:ext uri="{BB962C8B-B14F-4D97-AF65-F5344CB8AC3E}">
        <p14:creationId xmlns:p14="http://schemas.microsoft.com/office/powerpoint/2010/main" val="1641914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1 hour and 40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64</a:t>
            </a:fld>
            <a:endParaRPr lang="en-GB"/>
          </a:p>
        </p:txBody>
      </p:sp>
    </p:spTree>
    <p:extLst>
      <p:ext uri="{BB962C8B-B14F-4D97-AF65-F5344CB8AC3E}">
        <p14:creationId xmlns:p14="http://schemas.microsoft.com/office/powerpoint/2010/main" val="377999237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Exercise 6.1: Identify examples of human rights violations (40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 to look at their copy of the UDHR.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Select two groups from the list below:</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Women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Refugees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Indigenous people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People who are lesbian, gay, bisexual, transgender, intersex or questioning (LGBTIQ)</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Children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People with HIV/AIDS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Children and adults with disabilities, particularly those with psychosocial, intellectual or cognitive disabilities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Older persons.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 to identify examples of human rights violations relevant to the two selected groups using their copies of the UDHR. Write the ideas of the participants on the flipchart.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65</a:t>
            </a:fld>
            <a:endParaRPr lang="en-GB"/>
          </a:p>
        </p:txBody>
      </p:sp>
    </p:spTree>
    <p:extLst>
      <p:ext uri="{BB962C8B-B14F-4D97-AF65-F5344CB8AC3E}">
        <p14:creationId xmlns:p14="http://schemas.microsoft.com/office/powerpoint/2010/main" val="89972006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600"/>
              </a:spcAft>
            </a:pPr>
            <a:r>
              <a:rPr lang="en-GB" b="1" i="1" dirty="0">
                <a:latin typeface="Calibri" panose="020F0502020204030204" pitchFamily="34" charset="0"/>
                <a:ea typeface="SimSun" panose="02010600030101010101" pitchFamily="2" charset="-122"/>
                <a:cs typeface="Helvetica" panose="020B0604020202020204" pitchFamily="34" charset="0"/>
              </a:rPr>
              <a:t>Presentation (optional): Groups that are often subjected to human rights violations (20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following presentation </a:t>
            </a:r>
            <a:r>
              <a:rPr lang="en-GB" b="1" u="sng" dirty="0">
                <a:solidFill>
                  <a:srgbClr val="4F81BD"/>
                </a:solidFill>
                <a:latin typeface="Calibri" panose="020F0502020204030204" pitchFamily="34" charset="0"/>
                <a:ea typeface="SimSun" panose="02010600030101010101" pitchFamily="2" charset="-122"/>
                <a:cs typeface="Arial" panose="020B0604020202020204" pitchFamily="34" charset="0"/>
              </a:rPr>
              <a:t>is optional</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depending on whether participants have been able to get a good grasp of the issues concerning human rights violations of different at-risk groups/segments of the population, based on previous exercises and presentations. However, if the facilitator feels that some of the issues need to be covered or re-emphasized, then the facilitator should go through the following information with participants.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b="1" u="sng" dirty="0">
                <a:latin typeface="Calibri" panose="020F0502020204030204" pitchFamily="34" charset="0"/>
                <a:ea typeface="SimSun" panose="02010600030101010101" pitchFamily="2" charset="-122"/>
                <a:cs typeface="Arial" panose="020B0604020202020204" pitchFamily="34" charset="0"/>
              </a:rPr>
              <a:t>Women: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latin typeface="Calibri" panose="020F0502020204030204" pitchFamily="34" charset="0"/>
                <a:ea typeface="SimSun" panose="02010600030101010101" pitchFamily="2" charset="-122"/>
                <a:cs typeface="Arial" panose="020B0604020202020204" pitchFamily="34" charset="0"/>
              </a:rPr>
              <a:t>Many women have had, and continue to have, their human rights violated.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latin typeface="Calibri" panose="020F0502020204030204" pitchFamily="34" charset="0"/>
                <a:ea typeface="SimSun" panose="02010600030101010101" pitchFamily="2" charset="-122"/>
                <a:cs typeface="Arial" panose="020B0604020202020204" pitchFamily="34" charset="0"/>
              </a:rPr>
              <a:t>Examples of violations they can face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life (article 3): everyday, women die from domestic violence across the world.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have a job (article 23): some people believe women should not work and instead should stay at home and undertake only domestic activities.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education (article 26): in many countries girls are denied an education as people believe only boys should benefit from it.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equal pay for equal work (article 23): women are generally paid less than men for similar work/positions.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marry (article 16): in some countries women have no say in the choice of their husband.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dirty="0">
                <a:latin typeface="Calibri" panose="020F0502020204030204" pitchFamily="34" charset="0"/>
                <a:ea typeface="SimSun" panose="02010600030101010101" pitchFamily="2" charset="-122"/>
                <a:cs typeface="Arial" panose="020B0604020202020204" pitchFamily="34" charset="0"/>
              </a:rPr>
              <a:t>The right to be free from torture and cruel, inhuman or degrading treatment or punishment (article 5): domestic violence and sexual violence are significant problems that particularly affect women around the world. In some countries, girls are subjected to female genital mutilation without their consent.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66</a:t>
            </a:fld>
            <a:endParaRPr lang="en-GB"/>
          </a:p>
        </p:txBody>
      </p:sp>
    </p:spTree>
    <p:extLst>
      <p:ext uri="{BB962C8B-B14F-4D97-AF65-F5344CB8AC3E}">
        <p14:creationId xmlns:p14="http://schemas.microsoft.com/office/powerpoint/2010/main" val="57230765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Refugees: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When populations are forced to flee their own country due to war, famine or natural disasters, their human rights may often be abused.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Rights that are often violated include: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a nationality (article 15): children born in a foreign country may be left stateless when neither their parent’s country of origin, nor the country where they are born, recognize them and provide them with a nationality.</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own property (article 17): land and homes are often stolen during war or destroyed as a consequence of natural disasters.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not to be detained or exiled (article 9): refugees are often detained in camps or other settings while their case is processed and this can last for many years.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return to your country (article 13): countries sometimes refuse to allow refugees to return.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a standard of living adequate for health and well-being (article 25): conditions in refugee camps and non-camp settings can be terrible.</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67</a:t>
            </a:fld>
            <a:endParaRPr lang="en-GB"/>
          </a:p>
        </p:txBody>
      </p:sp>
    </p:spTree>
    <p:extLst>
      <p:ext uri="{BB962C8B-B14F-4D97-AF65-F5344CB8AC3E}">
        <p14:creationId xmlns:p14="http://schemas.microsoft.com/office/powerpoint/2010/main" val="348109283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u="sng" dirty="0">
                <a:latin typeface="Calibri" panose="020F0502020204030204" pitchFamily="34" charset="0"/>
                <a:ea typeface="SimSun" panose="02010600030101010101" pitchFamily="2" charset="-122"/>
                <a:cs typeface="Arial" panose="020B0604020202020204" pitchFamily="34" charset="0"/>
              </a:rPr>
              <a:t>Indigenous people </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i="1" u="sng" dirty="0">
                <a:latin typeface="Calibri" panose="020F0502020204030204" pitchFamily="34" charset="0"/>
                <a:ea typeface="SimSun" panose="02010600030101010101" pitchFamily="2" charset="-122"/>
                <a:cs typeface="Arial" panose="020B0604020202020204" pitchFamily="34" charset="0"/>
                <a:hlinkClick r:id="rId3" action="ppaction://hlinkfile" tooltip="United Nations Human Rights Council (UNHCR), 2007 #380"/>
              </a:rPr>
              <a:t>32</a:t>
            </a:r>
            <a:r>
              <a:rPr lang="en-GB" b="1" i="1" u="sng" dirty="0">
                <a:latin typeface="Calibri" panose="020F0502020204030204" pitchFamily="34" charset="0"/>
                <a:ea typeface="SimSun" panose="02010600030101010101" pitchFamily="2" charset="-122"/>
                <a:cs typeface="Arial" panose="020B0604020202020204" pitchFamily="34" charset="0"/>
              </a:rPr>
              <a:t>)</a:t>
            </a:r>
            <a:r>
              <a:rPr lang="en-GB" b="1" u="sng"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Indigenous people often have their basic human rights violated and experience racial and cultural discrimination. For example, they are often denied: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be free from torture and cruel, inhuman or degrading treatment or punishment (article 5): indigenous women face high rates of sexual assault and are subjected to sex trafficking; indigenous persons in detention may be subjected to mistreatment and even torture.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not to be arbitrarily arrested or detained (article 9): indigenous people may be arbitrarily detained by authorities, in particular if they protest to defend their land.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own property and not to be arbitrarily deprived of one’s property (article 17): ancestral lands are taken away from individuals and communities.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take part in the government of the country (article 21): in many countries, Indigenous communities are not given an effective say either in self-governance or in the national government of the country.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an adequate standard of living (article 25): very often, natural resources on which they depend for subsistence and survival are destroyed; in consequence, some indigenous people migrate to urban areas where they live in terrible conditions.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work (article 23): they are often discriminated against in the area of employment and consequently unemployment rates among indigenous people are higher than in the general population.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Calibri" panose="020F0502020204030204" pitchFamily="34" charset="0"/>
              </a:rPr>
              <a:t>The right to participate in the cultural life of the community (article 27): they are often prevented from maintaining </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their own cultural identity (e.g. they are forbidden to speak their own language in schools and other public places) and </a:t>
            </a:r>
            <a:r>
              <a:rPr lang="en-GB" dirty="0">
                <a:latin typeface="Calibri" panose="020F0502020204030204" pitchFamily="34" charset="0"/>
                <a:ea typeface="SimSun" panose="02010600030101010101" pitchFamily="2" charset="-122"/>
                <a:cs typeface="Calibri" panose="020F0502020204030204" pitchFamily="34" charset="0"/>
              </a:rPr>
              <a:t>historically </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have been </a:t>
            </a:r>
            <a:r>
              <a:rPr lang="en-GB" dirty="0">
                <a:latin typeface="Calibri" panose="020F0502020204030204" pitchFamily="34" charset="0"/>
                <a:ea typeface="SimSun" panose="02010600030101010101" pitchFamily="2" charset="-122"/>
                <a:cs typeface="Calibri" panose="020F0502020204030204" pitchFamily="34" charset="0"/>
              </a:rPr>
              <a:t>subjected to forced assimilation (forced to adopt the culture of an established and generally larger community) despite their historical origins and links to the country or territory.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68</a:t>
            </a:fld>
            <a:endParaRPr lang="en-GB"/>
          </a:p>
        </p:txBody>
      </p:sp>
    </p:spTree>
    <p:extLst>
      <p:ext uri="{BB962C8B-B14F-4D97-AF65-F5344CB8AC3E}">
        <p14:creationId xmlns:p14="http://schemas.microsoft.com/office/powerpoint/2010/main" val="82940458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People who are lesbian, gay, bisexual, transgender, intersex or questioning (LGBTIQ):</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In many countries around the world, LGBTIQ people continue to face human rights violations. They can be denied: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51435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life (article 3): they can be executed because of their identity, gender expression or sexual orientation.</a:t>
            </a:r>
            <a:endParaRPr lang="x-none">
              <a:latin typeface="Calibri" panose="020F0502020204030204" pitchFamily="34" charset="0"/>
              <a:ea typeface="SimSun" panose="02010600030101010101" pitchFamily="2" charset="-122"/>
              <a:cs typeface="Arial" panose="020B0604020202020204" pitchFamily="34" charset="0"/>
            </a:endParaRPr>
          </a:p>
          <a:p>
            <a:pPr marL="51435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work (article 23): they are refused jobs or are dismissed by their employer because of their sexual orientation.</a:t>
            </a:r>
            <a:endParaRPr lang="x-none">
              <a:latin typeface="Calibri" panose="020F0502020204030204" pitchFamily="34" charset="0"/>
              <a:ea typeface="SimSun" panose="02010600030101010101" pitchFamily="2" charset="-122"/>
              <a:cs typeface="Arial" panose="020B0604020202020204" pitchFamily="34" charset="0"/>
            </a:endParaRPr>
          </a:p>
          <a:p>
            <a:pPr marL="51435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marry and to have a family (article 16): they cannot marry or have children and sometimes are deprived of the custody of their children.</a:t>
            </a:r>
            <a:endParaRPr lang="x-none">
              <a:latin typeface="Calibri" panose="020F0502020204030204" pitchFamily="34" charset="0"/>
              <a:ea typeface="SimSun" panose="02010600030101010101" pitchFamily="2" charset="-122"/>
              <a:cs typeface="Arial" panose="020B0604020202020204" pitchFamily="34" charset="0"/>
            </a:endParaRPr>
          </a:p>
          <a:p>
            <a:pPr marL="514350" lvl="1" indent="-3429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be free from cruel, inhuman and degrading treatment (article 5): they are often subjected to verbal and physical abuse; young people who are gay or gender-nonconforming (i.e. who do not conform to existing or traditional feminine or masculine roles) are subjected to different types of interventions aimed at changing their identity and sexual orientation.</a:t>
            </a:r>
            <a:endParaRPr lang="x-none">
              <a:latin typeface="Calibri" panose="020F0502020204030204" pitchFamily="34" charset="0"/>
              <a:ea typeface="SimSun" panose="02010600030101010101" pitchFamily="2" charset="-122"/>
              <a:cs typeface="Arial" panose="020B0604020202020204" pitchFamily="34" charset="0"/>
            </a:endParaRPr>
          </a:p>
          <a:p>
            <a:pPr marL="514350" lvl="1" indent="-342900">
              <a:lnSpc>
                <a:spcPct val="115000"/>
              </a:lnSpc>
              <a:buFont typeface="Arial" panose="020B0604020202020204" pitchFamily="34" charset="0"/>
              <a:buChar char="•"/>
            </a:pPr>
            <a:r>
              <a:rPr lang="en-US" dirty="0">
                <a:latin typeface="Calibri" panose="020F0502020204030204" pitchFamily="34" charset="0"/>
                <a:ea typeface="SimSun" panose="02010600030101010101" pitchFamily="2" charset="-122"/>
                <a:cs typeface="Arial" panose="020B0604020202020204" pitchFamily="34" charset="0"/>
              </a:rPr>
              <a:t>The right to freedom of movement (article 13)</a:t>
            </a:r>
            <a:r>
              <a:rPr lang="en-GB" dirty="0">
                <a:latin typeface="Calibri" panose="020F0502020204030204" pitchFamily="34" charset="0"/>
                <a:ea typeface="SimSun" panose="02010600030101010101" pitchFamily="2" charset="-122"/>
                <a:cs typeface="Arial" panose="020B0604020202020204" pitchFamily="34" charset="0"/>
              </a:rPr>
              <a:t>: people are denied identity papers which match their gender and therefore cannot travel.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69</a:t>
            </a:fld>
            <a:endParaRPr lang="en-GB"/>
          </a:p>
        </p:txBody>
      </p:sp>
    </p:spTree>
    <p:extLst>
      <p:ext uri="{BB962C8B-B14F-4D97-AF65-F5344CB8AC3E}">
        <p14:creationId xmlns:p14="http://schemas.microsoft.com/office/powerpoint/2010/main" val="304401883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u="sng" dirty="0">
                <a:latin typeface="Calibri" panose="020F0502020204030204" pitchFamily="34" charset="0"/>
                <a:ea typeface="SimSun" panose="02010600030101010101" pitchFamily="2" charset="-122"/>
                <a:cs typeface="Arial" panose="020B0604020202020204" pitchFamily="34" charset="0"/>
              </a:rPr>
              <a:t>Children: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Children rely on their parents, teachers and communities to flourish. Unfortunately, they are also at high risk of having their human rights denied, including:</a:t>
            </a:r>
            <a:endParaRPr lang="x-none">
              <a:latin typeface="Calibri" panose="020F0502020204030204" pitchFamily="34" charset="0"/>
              <a:ea typeface="SimSun" panose="02010600030101010101" pitchFamily="2" charset="-122"/>
              <a:cs typeface="Arial" panose="020B0604020202020204" pitchFamily="34" charset="0"/>
            </a:endParaRPr>
          </a:p>
          <a:p>
            <a:pPr lvl="1"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be free from cruel, inhuman and degrading treatment (article 5): children may be victims of physical, psychological and sexual violence and abuse.</a:t>
            </a:r>
            <a:endParaRPr lang="x-none">
              <a:latin typeface="Calibri" panose="020F0502020204030204" pitchFamily="34" charset="0"/>
              <a:ea typeface="SimSun" panose="02010600030101010101" pitchFamily="2" charset="-122"/>
              <a:cs typeface="Arial" panose="020B0604020202020204" pitchFamily="34" charset="0"/>
            </a:endParaRPr>
          </a:p>
          <a:p>
            <a:pPr lvl="1"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to education (article 26): in some countries child labour is rife and children do not access education; when educational opportunities are limited, boys are very often prioritized over girls.</a:t>
            </a:r>
            <a:endParaRPr lang="x-none">
              <a:latin typeface="Calibri" panose="020F0502020204030204" pitchFamily="34" charset="0"/>
              <a:ea typeface="SimSun" panose="02010600030101010101" pitchFamily="2" charset="-122"/>
              <a:cs typeface="Arial" panose="020B0604020202020204" pitchFamily="34" charset="0"/>
            </a:endParaRPr>
          </a:p>
          <a:p>
            <a:pPr lvl="1" indent="-28575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The right not to be a slave (article 4): some children are enslaved in forced labour (e.g. children forced to work in factories) and are also sometimes forced to join armed forces and to become child soldiers.</a:t>
            </a:r>
            <a:endParaRPr lang="x-none">
              <a:latin typeface="Calibri" panose="020F0502020204030204" pitchFamily="34" charset="0"/>
              <a:ea typeface="SimSun" panose="02010600030101010101" pitchFamily="2" charset="-122"/>
              <a:cs typeface="Arial" panose="020B0604020202020204" pitchFamily="34" charset="0"/>
            </a:endParaRPr>
          </a:p>
          <a:p>
            <a:pPr lvl="1" indent="-285750">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Freedom of expression (article 19): children’s views are often not taken into account or even listened to.</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70</a:t>
            </a:fld>
            <a:endParaRPr lang="en-GB"/>
          </a:p>
        </p:txBody>
      </p:sp>
    </p:spTree>
    <p:extLst>
      <p:ext uri="{BB962C8B-B14F-4D97-AF65-F5344CB8AC3E}">
        <p14:creationId xmlns:p14="http://schemas.microsoft.com/office/powerpoint/2010/main" val="346038328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gn="just">
              <a:lnSpc>
                <a:spcPct val="115000"/>
              </a:lnSpc>
              <a:spcBef>
                <a:spcPts val="0"/>
              </a:spcBef>
              <a:spcAft>
                <a:spcPts val="0"/>
              </a:spcAft>
            </a:pPr>
            <a:r>
              <a:rPr lang="en-GB" b="1" u="sng" dirty="0">
                <a:latin typeface="Calibri" panose="020F0502020204030204" pitchFamily="34" charset="0"/>
                <a:ea typeface="SimSun" panose="02010600030101010101" pitchFamily="2" charset="-122"/>
                <a:cs typeface="Arial" panose="020B0604020202020204" pitchFamily="34" charset="0"/>
              </a:rPr>
              <a:t>People with HIV/AIDS:</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People who live with HIV or AIDS also often experience violations of their human rights. This can happen in the communities where they live, at work, in the home and even in health-care settings.</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Examples of violations of rights include:</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health (article 25): some people with HIV/AIDS are denied health insurance and treatment.</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dirty="0">
                <a:latin typeface="Calibri" panose="020F0502020204030204" pitchFamily="34" charset="0"/>
                <a:ea typeface="SimSun" panose="02010600030101010101" pitchFamily="2" charset="-122"/>
                <a:cs typeface="Arial" panose="020B0604020202020204" pitchFamily="34" charset="0"/>
              </a:rPr>
              <a:t>The right to a job (article 23): people with HIV/AIDS are sometimes refused jobs or are fired by their employer.</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tabLst>
                <a:tab pos="540385" algn="l"/>
              </a:tabLst>
            </a:pPr>
            <a:r>
              <a:rPr lang="en-US" dirty="0">
                <a:latin typeface="Calibri" panose="020F0502020204030204" pitchFamily="34" charset="0"/>
                <a:ea typeface="SimSun" panose="02010600030101010101" pitchFamily="2" charset="-122"/>
                <a:cs typeface="Arial" panose="020B0604020202020204" pitchFamily="34" charset="0"/>
              </a:rPr>
              <a:t>Freedom of movement (article 13): in the past, in some countries, people with HIV/AIDS were forced to live together in designated areas from which they were prevented from leaving.</a:t>
            </a:r>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71</a:t>
            </a:fld>
            <a:endParaRPr lang="en-GB"/>
          </a:p>
        </p:txBody>
      </p:sp>
    </p:spTree>
    <p:extLst>
      <p:ext uri="{BB962C8B-B14F-4D97-AF65-F5344CB8AC3E}">
        <p14:creationId xmlns:p14="http://schemas.microsoft.com/office/powerpoint/2010/main" val="19090278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gn="just">
              <a:lnSpc>
                <a:spcPct val="115000"/>
              </a:lnSpc>
              <a:spcBef>
                <a:spcPts val="0"/>
              </a:spcBef>
              <a:spcAft>
                <a:spcPts val="600"/>
              </a:spcAft>
            </a:pPr>
            <a:r>
              <a:rPr lang="en-GB" sz="800" b="1" u="sng" dirty="0">
                <a:latin typeface="Calibri" panose="020F0502020204030204" pitchFamily="34" charset="0"/>
                <a:ea typeface="SimSun" panose="02010600030101010101" pitchFamily="2" charset="-122"/>
                <a:cs typeface="Arial" panose="020B0604020202020204" pitchFamily="34" charset="0"/>
              </a:rPr>
              <a:t>Children and adults with psychosocial, intellectual or cognitive disabilities:</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sz="800" dirty="0">
                <a:latin typeface="Calibri" panose="020F0502020204030204" pitchFamily="34" charset="0"/>
                <a:ea typeface="SimSun" panose="02010600030101010101" pitchFamily="2" charset="-122"/>
                <a:cs typeface="Arial" panose="020B0604020202020204" pitchFamily="34" charset="0"/>
              </a:rPr>
              <a:t>Children and adults with psychosocial, intellectual or cognitive disabilities are at risk of having their human rights violated or restricted in their homes, in the community, in mental health and social services, or in institutions.</a:t>
            </a:r>
            <a:endParaRPr lang="x-none" sz="800">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600"/>
              </a:spcAft>
            </a:pPr>
            <a:r>
              <a:rPr lang="en-GB" sz="800" dirty="0">
                <a:latin typeface="Calibri" panose="020F0502020204030204" pitchFamily="34" charset="0"/>
                <a:ea typeface="SimSun" panose="02010600030101010101" pitchFamily="2" charset="-122"/>
                <a:cs typeface="Arial" panose="020B0604020202020204" pitchFamily="34" charset="0"/>
              </a:rPr>
              <a:t>Some violations of human rights include:</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not to be discriminated against (article 2): they are often treated unfairly and denied access to opportunities, services and activities just because they are perceived as different from others or are known to have received a mental health or related diagnosis. </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not to be subjected to cruel, inhuman or degrading treatment or punishment (article 5): they are more likely to experience abuse, coercion and neglect than people without disabilities in mental health settings and in the community, and they may be inappropriately and/or forcefully treated with psychotropic drugs and other interventions.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education (article 26): some countries do not have education systems that can accommodate people with psychosocial, intellectual or cognitive disabilities.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work (article 23): in most countries people with psychosocial, intellectual or cognitive disabilities experience discrimination in obtaining and retaining jobs, with employers refusing to employ them or dismissing them on the basis of their disability.</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vote (article 21): in some countries they are not permitted to vote.</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marry and to have a family (article 16): some countries make it illegal for </a:t>
            </a: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people with psychosocial, intellectual or cognitive disabilities </a:t>
            </a: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to marry or have children; in other cases, their condition or disability may also be used as a justification to deny them custody of their children or to remove their children from the home.</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liberty (article 3): in many countries people are locked up in mental health facilities against their will and sometimes they are also detained in prisons.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540385" algn="l"/>
              </a:tabLst>
            </a:pP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recognition everywhere as a person before the law (article 6):</a:t>
            </a:r>
            <a:r>
              <a:rPr lang="en-GB" sz="800" dirty="0">
                <a:solidFill>
                  <a:srgbClr val="000000"/>
                </a:solidFill>
                <a:latin typeface="Calibri" panose="020F0502020204030204" pitchFamily="34" charset="0"/>
                <a:ea typeface="SimSun" panose="02010600030101010101" pitchFamily="2" charset="-122"/>
                <a:cs typeface="Arial" panose="020B0604020202020204" pitchFamily="34" charset="0"/>
              </a:rPr>
              <a:t> people with psychosocial, intellectual or cognitive disabilities </a:t>
            </a:r>
            <a:r>
              <a:rPr lang="en-US" sz="800" dirty="0">
                <a:solidFill>
                  <a:srgbClr val="000000"/>
                </a:solidFill>
                <a:latin typeface="Calibri" panose="020F0502020204030204" pitchFamily="34" charset="0"/>
                <a:ea typeface="SimSun" panose="02010600030101010101" pitchFamily="2" charset="-122"/>
                <a:cs typeface="Arial" panose="020B0604020202020204" pitchFamily="34" charset="0"/>
              </a:rPr>
              <a:t>are often denied equal recognition before the law; this means they are not given the same legal protections as everyone else (e.g. they are often detained by mental health or related services or prison on the basis of disability); further, guardianship laws may deny people the right to make decisions for themselves (i.e. the right to exercise their legal capacity). </a:t>
            </a:r>
          </a:p>
          <a:p>
            <a:pPr marL="342900" marR="0" lvl="0" indent="-342900">
              <a:lnSpc>
                <a:spcPct val="115000"/>
              </a:lnSpc>
              <a:spcBef>
                <a:spcPts val="0"/>
              </a:spcBef>
              <a:spcAft>
                <a:spcPts val="0"/>
              </a:spcAft>
              <a:buFont typeface="Symbol" panose="05050102010706020507" pitchFamily="18" charset="2"/>
              <a:buChar char=""/>
              <a:tabLst>
                <a:tab pos="540385" algn="l"/>
              </a:tabLst>
            </a:pP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The topic of violations against people with psychosocial, intellectual and cognitive disabilities will be covered in much greater depth in the module on </a:t>
            </a:r>
            <a:r>
              <a:rPr lang="en-GB" sz="800" i="1" dirty="0">
                <a:solidFill>
                  <a:srgbClr val="4F81BD"/>
                </a:solidFill>
                <a:latin typeface="Calibri" panose="020F0502020204030204" pitchFamily="34" charset="0"/>
                <a:ea typeface="SimSun" panose="02010600030101010101" pitchFamily="2" charset="-122"/>
                <a:cs typeface="Arial" panose="020B0604020202020204" pitchFamily="34" charset="0"/>
              </a:rPr>
              <a:t>Mental health, disability and human rights</a:t>
            </a: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72</a:t>
            </a:fld>
            <a:endParaRPr lang="en-GB"/>
          </a:p>
        </p:txBody>
      </p:sp>
    </p:spTree>
    <p:extLst>
      <p:ext uri="{BB962C8B-B14F-4D97-AF65-F5344CB8AC3E}">
        <p14:creationId xmlns:p14="http://schemas.microsoft.com/office/powerpoint/2010/main" val="1199782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800" b="1" i="1" dirty="0">
                <a:latin typeface="Calibri" panose="020F0502020204030204" pitchFamily="34" charset="0"/>
                <a:ea typeface="SimSun" panose="02010600030101010101" pitchFamily="2" charset="-122"/>
                <a:cs typeface="Arial" panose="020B0604020202020204" pitchFamily="34" charset="0"/>
              </a:rPr>
              <a:t>Exercise 1.1: We are all born free and equal (10 min.)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For this exercise, ask the participants to gather in the centre of the room. Explain that you will read out a statement and ask people to move to the right of the room if they agree with the statement or to the left if they disagree.</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If participants have mobility issues, you can simply ask the whole group to raise their hands if they agree or disagree with the following statement.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This statement has been deliberately formulated to be open to interpretation. It is important to remind the group that at this point there is no correct answer. </a:t>
            </a:r>
            <a:endParaRPr lang="en-US" sz="800" dirty="0">
              <a:solidFill>
                <a:srgbClr val="4F81BD"/>
              </a:solidFill>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spcAft>
                <a:spcPts val="1000"/>
              </a:spcAft>
            </a:pPr>
            <a:r>
              <a:rPr lang="en-GB" sz="800" dirty="0">
                <a:latin typeface="Calibri" panose="020F0502020204030204" pitchFamily="34" charset="0"/>
                <a:ea typeface="SimSun" panose="02010600030101010101" pitchFamily="2" charset="-122"/>
                <a:cs typeface="Arial" panose="020B0604020202020204" pitchFamily="34" charset="0"/>
              </a:rPr>
              <a:t>Do you agree or disagree with the following statement?</a:t>
            </a:r>
            <a:endParaRPr lang="x-none" sz="800">
              <a:latin typeface="Calibri" panose="020F0502020204030204" pitchFamily="34" charset="0"/>
              <a:ea typeface="SimSun" panose="02010600030101010101" pitchFamily="2" charset="-122"/>
              <a:cs typeface="Arial" panose="020B0604020202020204" pitchFamily="34" charset="0"/>
            </a:endParaRPr>
          </a:p>
          <a:p>
            <a:pPr algn="ctr">
              <a:lnSpc>
                <a:spcPct val="115000"/>
              </a:lnSpc>
              <a:spcAft>
                <a:spcPts val="1000"/>
              </a:spcAft>
            </a:pPr>
            <a:r>
              <a:rPr lang="en-GB" sz="800" b="1" dirty="0">
                <a:latin typeface="Calibri" panose="020F0502020204030204" pitchFamily="34" charset="0"/>
                <a:ea typeface="SimSun" panose="02010600030101010101" pitchFamily="2" charset="-122"/>
                <a:cs typeface="Arial" panose="020B0604020202020204" pitchFamily="34" charset="0"/>
              </a:rPr>
              <a:t> “We are all born free and equal”</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 their opinions on why they have chosen to agree or disagree with the above statement. Write down ideas on the flipchart. Encourage participants to discuss their ideas directly with each other.</a:t>
            </a: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Some possible opinions: </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Yes, we are all born free and equal. It is society that may deny us this right.</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No, a person born into slavery or poverty will never be free.</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Characteristics such as race, colour, sex, sexual orientation, language, religion, political or other opinion, national or social origin, property, birth or other status can contribute to many people not being treated equally.</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No, many people lack freedom when they are born. </a:t>
            </a: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sz="800" dirty="0">
                <a:latin typeface="Calibri" panose="020F0502020204030204" pitchFamily="34" charset="0"/>
                <a:ea typeface="SimSun" panose="02010600030101010101" pitchFamily="2" charset="-122"/>
                <a:cs typeface="Arial" panose="020B0604020202020204" pitchFamily="34" charset="0"/>
              </a:rPr>
              <a:t> </a:t>
            </a:r>
            <a:endParaRPr lang="x-none" sz="800">
              <a:latin typeface="Calibri" panose="020F0502020204030204" pitchFamily="34" charset="0"/>
              <a:ea typeface="SimSun" panose="02010600030101010101" pitchFamily="2" charset="-122"/>
              <a:cs typeface="Arial" panose="020B0604020202020204" pitchFamily="34" charset="0"/>
            </a:endParaRPr>
          </a:p>
          <a:p>
            <a:pPr>
              <a:lnSpc>
                <a:spcPct val="115000"/>
              </a:lnSpc>
            </a:pPr>
            <a:r>
              <a:rPr lang="en-GB" sz="800" dirty="0">
                <a:solidFill>
                  <a:srgbClr val="4F81BD"/>
                </a:solidFill>
                <a:latin typeface="Calibri" panose="020F0502020204030204" pitchFamily="34" charset="0"/>
                <a:ea typeface="SimSun" panose="02010600030101010101" pitchFamily="2" charset="-122"/>
                <a:cs typeface="Arial" panose="020B0604020202020204" pitchFamily="34" charset="0"/>
              </a:rPr>
              <a:t>End this exercise by outlining the following for participants: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latin typeface="Calibri" panose="020F0502020204030204" pitchFamily="34" charset="0"/>
                <a:ea typeface="SimSun" panose="02010600030101010101" pitchFamily="2" charset="-122"/>
                <a:cs typeface="Arial" panose="020B0604020202020204" pitchFamily="34" charset="0"/>
              </a:rPr>
              <a:t>The statement “we are all born free and equal” is deliberately ambiguous.</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latin typeface="Calibri" panose="020F0502020204030204" pitchFamily="34" charset="0"/>
                <a:ea typeface="SimSun" panose="02010600030101010101" pitchFamily="2" charset="-122"/>
                <a:cs typeface="Arial" panose="020B0604020202020204" pitchFamily="34" charset="0"/>
              </a:rPr>
              <a:t>On the one hand, by virtue of our humanity, we are all born free and equal.</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latin typeface="Calibri" panose="020F0502020204030204" pitchFamily="34" charset="0"/>
                <a:ea typeface="SimSun" panose="02010600030101010101" pitchFamily="2" charset="-122"/>
                <a:cs typeface="Arial" panose="020B0604020202020204" pitchFamily="34" charset="0"/>
              </a:rPr>
              <a:t>On the other hand, in many cases government or society may deny many people their right to freedom and equality.</a:t>
            </a:r>
            <a:endParaRPr lang="x-none" sz="800">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sz="800" dirty="0">
                <a:latin typeface="Calibri" panose="020F0502020204030204" pitchFamily="34" charset="0"/>
                <a:ea typeface="SimSun" panose="02010600030101010101" pitchFamily="2" charset="-122"/>
                <a:cs typeface="Arial" panose="020B0604020202020204" pitchFamily="34" charset="0"/>
              </a:rPr>
              <a:t>Human rights are about making sure that the freedom and equality of all people are respected</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a:t>
            </a:fld>
            <a:endParaRPr lang="en-GB"/>
          </a:p>
        </p:txBody>
      </p:sp>
    </p:spTree>
    <p:extLst>
      <p:ext uri="{BB962C8B-B14F-4D97-AF65-F5344CB8AC3E}">
        <p14:creationId xmlns:p14="http://schemas.microsoft.com/office/powerpoint/2010/main" val="179729092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tabLst>
                <a:tab pos="540385" algn="l"/>
              </a:tabLst>
            </a:pPr>
            <a:r>
              <a:rPr lang="en-US" b="1" u="sng" dirty="0">
                <a:solidFill>
                  <a:srgbClr val="000000"/>
                </a:solidFill>
                <a:latin typeface="Calibri" panose="020F0502020204030204" pitchFamily="34" charset="0"/>
                <a:ea typeface="SimSun" panose="02010600030101010101" pitchFamily="2" charset="-122"/>
                <a:cs typeface="Arial" panose="020B0604020202020204" pitchFamily="34" charset="0"/>
              </a:rPr>
              <a:t>Older persons:</a:t>
            </a:r>
          </a:p>
          <a:p>
            <a:pPr>
              <a:lnSpc>
                <a:spcPct val="115000"/>
              </a:lnSpc>
              <a:tabLst>
                <a:tab pos="540385" algn="l"/>
              </a:tabLst>
            </a:pP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The right to liberty (article 3): older persons are often placed in care homes against their wishes and prevented from leaving.</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The right to be free from cruel, inhuman and degrading treatment (article 5): older people may be subjected to verbal, physical, emotional and financial abuse and neglect in institutions or in the community in which they live.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The right to own property and not to be arbitrarily deprived of one’s property (article 17): older people are sometime deprived of their property and of their resources when they are placed in care homes.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73</a:t>
            </a:fld>
            <a:endParaRPr lang="en-GB"/>
          </a:p>
        </p:txBody>
      </p:sp>
    </p:spTree>
    <p:extLst>
      <p:ext uri="{BB962C8B-B14F-4D97-AF65-F5344CB8AC3E}">
        <p14:creationId xmlns:p14="http://schemas.microsoft.com/office/powerpoint/2010/main" val="195949794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b="1" i="1" dirty="0">
                <a:latin typeface="Calibri" panose="020F0502020204030204" pitchFamily="34" charset="0"/>
                <a:ea typeface="SimSun" panose="02010600030101010101" pitchFamily="2" charset="-122"/>
                <a:cs typeface="Arial" panose="020B0604020202020204" pitchFamily="34" charset="0"/>
              </a:rPr>
              <a:t>Exercise 6.2: Impacts of violations (35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Helvetica"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Helvetica" panose="020B0604020202020204" pitchFamily="34" charset="0"/>
              </a:rPr>
              <a:t>Ask participants the following questions and write down ideas on the flipchart: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Helvetica"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What are the consequences of the violations of human rights that have just been discussed:</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For the individuals within the two selected groups/segments of the population?</a:t>
            </a:r>
            <a:endParaRPr lang="x-none">
              <a:latin typeface="Calibri" panose="020F0502020204030204" pitchFamily="34" charset="0"/>
              <a:ea typeface="SimSun" panose="02010600030101010101" pitchFamily="2" charset="-122"/>
              <a:cs typeface="Arial" panose="020B0604020202020204" pitchFamily="34" charset="0"/>
            </a:endParaRPr>
          </a:p>
          <a:p>
            <a:pPr marL="450215" marR="0">
              <a:lnSpc>
                <a:spcPct val="115000"/>
              </a:lnSpc>
              <a:spcBef>
                <a:spcPts val="0"/>
              </a:spcBef>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is an opportunity to reflect on the personal impacts of human rights violations. The facilitator can pose questions such as: How might a violation affect the person’s mental health and well-being? What about their family? Their future?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6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For each group as a whole?</a:t>
            </a:r>
            <a:endParaRPr lang="x-none">
              <a:latin typeface="Calibri" panose="020F0502020204030204" pitchFamily="34" charset="0"/>
              <a:ea typeface="SimSun" panose="02010600030101010101" pitchFamily="2" charset="-122"/>
              <a:cs typeface="Arial" panose="020B0604020202020204" pitchFamily="34" charset="0"/>
            </a:endParaRPr>
          </a:p>
          <a:p>
            <a:pPr marL="450215" marR="0">
              <a:lnSpc>
                <a:spcPct val="115000"/>
              </a:lnSpc>
              <a:spcBef>
                <a:spcPts val="0"/>
              </a:spcBef>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Could this give rise to violations of human rights in the future for these groups? Is their social / cultural / economic and political participation or position in society being affected?</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6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For the wider community or society in which they live?</a:t>
            </a:r>
            <a:endParaRPr lang="x-none">
              <a:latin typeface="Calibri" panose="020F0502020204030204" pitchFamily="34" charset="0"/>
              <a:ea typeface="SimSun" panose="02010600030101010101" pitchFamily="2" charset="-122"/>
              <a:cs typeface="Arial" panose="020B0604020202020204" pitchFamily="34" charset="0"/>
            </a:endParaRPr>
          </a:p>
          <a:p>
            <a:pPr marL="450215" marR="0">
              <a:lnSpc>
                <a:spcPct val="115000"/>
              </a:lnSpc>
              <a:spcBef>
                <a:spcPts val="0"/>
              </a:spcBef>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Could this event give rise to human rights violations for other at-risk groups/segments of the population? Are societies that persecute groups/segments of society good places to live? Does this result in a loss of diversity or culture?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At the end of the discussion, summarize what has been said based on the ideas written down on the flipchart.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74</a:t>
            </a:fld>
            <a:endParaRPr lang="en-GB"/>
          </a:p>
        </p:txBody>
      </p:sp>
    </p:spTree>
    <p:extLst>
      <p:ext uri="{BB962C8B-B14F-4D97-AF65-F5344CB8AC3E}">
        <p14:creationId xmlns:p14="http://schemas.microsoft.com/office/powerpoint/2010/main" val="62037636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Reflective exercise (5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b="1" dirty="0">
                <a:solidFill>
                  <a:srgbClr val="FF0000"/>
                </a:solidFill>
                <a:latin typeface="Calibri" panose="020F0502020204030204" pitchFamily="34" charset="0"/>
                <a:ea typeface="SimSun" panose="02010600030101010101" pitchFamily="2" charset="-122"/>
                <a:cs typeface="Arial" panose="020B0604020202020204" pitchFamily="34" charset="0"/>
              </a:rPr>
              <a:t>   </a:t>
            </a:r>
            <a:r>
              <a:rPr lang="en-GB" b="1" dirty="0">
                <a:latin typeface="Calibri" panose="020F0502020204030204" pitchFamily="34" charset="0"/>
                <a:ea typeface="SimSun" panose="02010600030101010101" pitchFamily="2" charset="-122"/>
                <a:cs typeface="Arial" panose="020B0604020202020204" pitchFamily="34" charset="0"/>
              </a:rPr>
              <a:t>Warning:</a:t>
            </a:r>
            <a:r>
              <a:rPr lang="en-GB" dirty="0">
                <a:latin typeface="Calibri" panose="020F0502020204030204" pitchFamily="34" charset="0"/>
                <a:ea typeface="SimSun" panose="02010600030101010101" pitchFamily="2" charset="-122"/>
                <a:cs typeface="Arial" panose="020B0604020202020204" pitchFamily="34" charset="0"/>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reflective exercise is a sensitive one and participants must feel secure and must understand that the point is not to judge them. Rather, it is designed to encourage participants to reflect on their own personal role in upholding or violating someone’s human rights.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Highlight and explain to participants the following information: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latin typeface="Calibri" panose="020F0502020204030204" pitchFamily="34" charset="0"/>
                <a:ea typeface="SimSun" panose="02010600030101010101" pitchFamily="2" charset="-122"/>
                <a:cs typeface="Arial" panose="020B0604020202020204" pitchFamily="34" charset="0"/>
              </a:rPr>
              <a:t>An important step for change is to reflect on how our own beliefs or actions may help or hinder other people’s enjoyment of human rights. </a:t>
            </a:r>
          </a:p>
          <a:p>
            <a:pPr algn="just">
              <a:lnSpc>
                <a:spcPct val="115000"/>
              </a:lnSpc>
              <a:spcAft>
                <a:spcPts val="600"/>
              </a:spcAft>
            </a:pPr>
            <a:r>
              <a:rPr lang="en-GB" dirty="0">
                <a:latin typeface="Calibri" panose="020F0502020204030204" pitchFamily="34" charset="0"/>
                <a:ea typeface="SimSun" panose="02010600030101010101" pitchFamily="2" charset="-122"/>
                <a:cs typeface="Arial" panose="020B0604020202020204" pitchFamily="34" charset="0"/>
              </a:rPr>
              <a:t>Here are two questions to reflect on. You can either write down your answer to discuss at the next session or simply think about your answers.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6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Has there ever been a time when you yourself have witnessed someone you know (a friend/neighbour, colleague or community member) violating someone’s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6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Has there ever been a time that you may have been responsible for not supporting and upholding someone’s human rights? This may be something you realized after a situation occurred and it may not have necessarily been intentional.</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Inform the participants that they will not be required to share details of this exercise with others if they do not wish to do so.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Participants who would like to share their experience should be asked not to reveal the names of the individual(s) involved in the experience and not to give details that would allow these individuals to be identified. </a:t>
            </a:r>
          </a:p>
          <a:p>
            <a:pPr algn="just">
              <a:lnSpc>
                <a:spcPct val="115000"/>
              </a:lnSpc>
              <a:spcAft>
                <a:spcPts val="600"/>
              </a:spcAft>
            </a:pP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Another option is for participants to write down their experience anonymously and share it with the facilitator who can read it out at the next session.</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75</a:t>
            </a:fld>
            <a:endParaRPr lang="en-GB"/>
          </a:p>
        </p:txBody>
      </p:sp>
    </p:spTree>
    <p:extLst>
      <p:ext uri="{BB962C8B-B14F-4D97-AF65-F5344CB8AC3E}">
        <p14:creationId xmlns:p14="http://schemas.microsoft.com/office/powerpoint/2010/main" val="369976189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35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76</a:t>
            </a:fld>
            <a:endParaRPr lang="en-GB"/>
          </a:p>
        </p:txBody>
      </p:sp>
    </p:spTree>
    <p:extLst>
      <p:ext uri="{BB962C8B-B14F-4D97-AF65-F5344CB8AC3E}">
        <p14:creationId xmlns:p14="http://schemas.microsoft.com/office/powerpoint/2010/main" val="264164341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3000"/>
              </a:spcBef>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Reflective exercise from previous topic (20 min.)</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is an opportunity for participants to share their reflections and examples from the reflective exercise at the end of the Topic 6. Remind participants not to provide</a:t>
            </a:r>
            <a:r>
              <a:rPr lang="en-GB" dirty="0">
                <a:latin typeface="Calibri" panose="020F0502020204030204" pitchFamily="34" charset="0"/>
                <a:ea typeface="SimSun" panose="02010600030101010101" pitchFamily="2" charset="-122"/>
                <a:cs typeface="Arial" panose="020B0604020202020204" pitchFamily="34" charset="0"/>
              </a:rPr>
              <a:t> </a:t>
            </a: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details that would allow people to be identified when discussing the examples.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is also an opportunity to recap the overall rules of this training which aims to provide a non-judgemental and safe environment in which people can freely express their thoughts and experiences.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Without the need for specific details, would anyone like to share their experience of a time when </a:t>
            </a:r>
            <a:r>
              <a:rPr lang="en-GB" u="sng" dirty="0">
                <a:latin typeface="Calibri" panose="020F0502020204030204" pitchFamily="34" charset="0"/>
                <a:ea typeface="SimSun" panose="02010600030101010101" pitchFamily="2" charset="-122"/>
                <a:cs typeface="Arial" panose="020B0604020202020204" pitchFamily="34" charset="0"/>
              </a:rPr>
              <a:t>someone you know</a:t>
            </a:r>
            <a:r>
              <a:rPr lang="en-GB" dirty="0">
                <a:latin typeface="Calibri" panose="020F0502020204030204" pitchFamily="34" charset="0"/>
                <a:ea typeface="SimSun" panose="02010600030101010101" pitchFamily="2" charset="-122"/>
                <a:cs typeface="Arial" panose="020B0604020202020204" pitchFamily="34" charset="0"/>
              </a:rPr>
              <a:t> (such as a friend, employer, colleague, neighbour or community member) violated someone’s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77</a:t>
            </a:fld>
            <a:endParaRPr lang="en-GB"/>
          </a:p>
        </p:txBody>
      </p:sp>
    </p:spTree>
    <p:extLst>
      <p:ext uri="{BB962C8B-B14F-4D97-AF65-F5344CB8AC3E}">
        <p14:creationId xmlns:p14="http://schemas.microsoft.com/office/powerpoint/2010/main" val="15761432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While remaining aware of the sensitive nature of these examples, you can probe the story a little deeper by asking additional questions. For instance, you can ask: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Why do you think this violation occurred (causes)?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consequences did it have for the individual or community (impacts)?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How did you feel about this violation?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Were you aware this was a human rights violation at the time?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Do you think you would approach the situation differently?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78</a:t>
            </a:fld>
            <a:endParaRPr lang="en-GB"/>
          </a:p>
        </p:txBody>
      </p:sp>
    </p:spTree>
    <p:extLst>
      <p:ext uri="{BB962C8B-B14F-4D97-AF65-F5344CB8AC3E}">
        <p14:creationId xmlns:p14="http://schemas.microsoft.com/office/powerpoint/2010/main" val="17056408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Then ask the group:</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Think about a time when you failed to support or uphold someone’s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Without the need for specific details, would anyone like to share how they felt on this occasion?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For this question, it is important to focus on the feelings surrounding the violation.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79</a:t>
            </a:fld>
            <a:endParaRPr lang="en-GB"/>
          </a:p>
        </p:txBody>
      </p:sp>
    </p:spTree>
    <p:extLst>
      <p:ext uri="{BB962C8B-B14F-4D97-AF65-F5344CB8AC3E}">
        <p14:creationId xmlns:p14="http://schemas.microsoft.com/office/powerpoint/2010/main" val="222290902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It is possible to probe further by asking: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Why do you think you failed to support or uphold human rights in this case (causes) and what consequences did it have for the individual and/or community (impacts)?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Were you aware this was a human rights violation at the time?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How did you feel about this experience?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Do you think you would approach the situation differently if it happened again?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Be mindful of participants’ reactions. Be aware that some participants may find the discussion emotionally difficult or distressing, so be prepared to offer support.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If written anonymous experiences are shared by participants, the facilitator can read these out.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80</a:t>
            </a:fld>
            <a:endParaRPr lang="en-GB"/>
          </a:p>
        </p:txBody>
      </p:sp>
    </p:spTree>
    <p:extLst>
      <p:ext uri="{BB962C8B-B14F-4D97-AF65-F5344CB8AC3E}">
        <p14:creationId xmlns:p14="http://schemas.microsoft.com/office/powerpoint/2010/main" val="122155418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Presentation: Respect / protect / fulfil</a:t>
            </a:r>
            <a:r>
              <a:rPr lang="en-GB" dirty="0">
                <a:latin typeface="Calibri" panose="020F0502020204030204" pitchFamily="34" charset="0"/>
                <a:ea typeface="SimSun" panose="02010600030101010101" pitchFamily="2" charset="-122"/>
                <a:cs typeface="Arial" panose="020B0604020202020204" pitchFamily="34" charset="0"/>
              </a:rPr>
              <a:t> </a:t>
            </a:r>
            <a:r>
              <a:rPr lang="en-GB" b="1" i="1" dirty="0">
                <a:latin typeface="Calibri" panose="020F0502020204030204" pitchFamily="34" charset="0"/>
                <a:ea typeface="SimSun" panose="02010600030101010101" pitchFamily="2" charset="-122"/>
                <a:cs typeface="Arial" panose="020B0604020202020204" pitchFamily="34" charset="0"/>
              </a:rPr>
              <a:t>(15 min.)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Upholding the human rights of others involves 3 main tasks </a:t>
            </a:r>
            <a:r>
              <a:rPr lang="en-GB" i="1" dirty="0">
                <a:latin typeface="Calibri" panose="020F0502020204030204" pitchFamily="34" charset="0"/>
                <a:ea typeface="SimSun" panose="02010600030101010101" pitchFamily="2" charset="-122"/>
                <a:cs typeface="Arial" panose="020B0604020202020204" pitchFamily="34" charset="0"/>
              </a:rPr>
              <a:t>(</a:t>
            </a:r>
            <a:r>
              <a:rPr lang="en-GB" i="1" dirty="0">
                <a:latin typeface="Calibri" panose="020F0502020204030204" pitchFamily="34" charset="0"/>
                <a:ea typeface="SimSun" panose="02010600030101010101" pitchFamily="2" charset="-122"/>
                <a:cs typeface="Arial" panose="020B0604020202020204" pitchFamily="34" charset="0"/>
                <a:hlinkClick r:id="rId3" action="ppaction://hlinkfile" tooltip=",  #21"/>
              </a:rPr>
              <a:t>33</a:t>
            </a:r>
            <a:r>
              <a:rPr lang="en-GB" i="1" dirty="0">
                <a:latin typeface="Calibri" panose="020F0502020204030204" pitchFamily="34" charset="0"/>
                <a:ea typeface="SimSun" panose="02010600030101010101" pitchFamily="2" charset="-122"/>
                <a:cs typeface="Arial" panose="020B0604020202020204" pitchFamily="34" charset="0"/>
              </a:rPr>
              <a:t>)</a:t>
            </a:r>
            <a:r>
              <a:rPr lang="en-GB"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GB" b="1" dirty="0">
                <a:latin typeface="Calibri" panose="020F0502020204030204" pitchFamily="34" charset="0"/>
                <a:ea typeface="SimSun" panose="02010600030101010101" pitchFamily="2" charset="-122"/>
                <a:cs typeface="Arial" panose="020B0604020202020204" pitchFamily="34" charset="0"/>
              </a:rPr>
              <a:t>To Respect:</a:t>
            </a:r>
            <a:r>
              <a:rPr lang="en-GB" dirty="0">
                <a:latin typeface="Calibri" panose="020F0502020204030204" pitchFamily="34" charset="0"/>
                <a:ea typeface="SimSun" panose="02010600030101010101" pitchFamily="2" charset="-122"/>
                <a:cs typeface="Arial" panose="020B0604020202020204" pitchFamily="34" charset="0"/>
              </a:rPr>
              <a:t> this is achieved by </a:t>
            </a:r>
            <a:r>
              <a:rPr lang="en-GB" b="1" i="1" dirty="0">
                <a:latin typeface="Calibri" panose="020F0502020204030204" pitchFamily="34" charset="0"/>
                <a:ea typeface="SimSun" panose="02010600030101010101" pitchFamily="2" charset="-122"/>
                <a:cs typeface="Arial" panose="020B0604020202020204" pitchFamily="34" charset="0"/>
              </a:rPr>
              <a:t>not violating</a:t>
            </a:r>
            <a:r>
              <a:rPr lang="en-GB" dirty="0">
                <a:latin typeface="Calibri" panose="020F0502020204030204" pitchFamily="34" charset="0"/>
                <a:ea typeface="SimSun" panose="02010600030101010101" pitchFamily="2" charset="-122"/>
                <a:cs typeface="Arial" panose="020B0604020202020204" pitchFamily="34" charset="0"/>
              </a:rPr>
              <a:t> the human rights of another person.</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Examples:</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Listen to and respect a person’s preference concerning what treatment they would like or not like (e.g. if someone says they don’t like a particular medicine because it makes them feel ill).</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Respect a person’s right to privacy by not going into their private room without their permission.</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1000"/>
              </a:spcAft>
              <a:buFont typeface="Arial" panose="020B0604020202020204" pitchFamily="34" charset="0"/>
              <a:buChar char="•"/>
            </a:pPr>
            <a:r>
              <a:rPr lang="en-GB" b="1" dirty="0">
                <a:latin typeface="Calibri" panose="020F0502020204030204" pitchFamily="34" charset="0"/>
                <a:ea typeface="SimSun" panose="02010600030101010101" pitchFamily="2" charset="-122"/>
                <a:cs typeface="Arial" panose="020B0604020202020204" pitchFamily="34" charset="0"/>
              </a:rPr>
              <a:t>To Protect:</a:t>
            </a:r>
            <a:r>
              <a:rPr lang="en-GB" dirty="0">
                <a:latin typeface="Calibri" panose="020F0502020204030204" pitchFamily="34" charset="0"/>
                <a:ea typeface="SimSun" panose="02010600030101010101" pitchFamily="2" charset="-122"/>
                <a:cs typeface="Arial" panose="020B0604020202020204" pitchFamily="34" charset="0"/>
              </a:rPr>
              <a:t> this is achieved by </a:t>
            </a:r>
            <a:r>
              <a:rPr lang="en-GB" b="1" i="1" dirty="0">
                <a:latin typeface="Calibri" panose="020F0502020204030204" pitchFamily="34" charset="0"/>
                <a:ea typeface="SimSun" panose="02010600030101010101" pitchFamily="2" charset="-122"/>
                <a:cs typeface="Arial" panose="020B0604020202020204" pitchFamily="34" charset="0"/>
              </a:rPr>
              <a:t>preventing others</a:t>
            </a:r>
            <a:r>
              <a:rPr lang="en-GB" dirty="0">
                <a:latin typeface="Calibri" panose="020F0502020204030204" pitchFamily="34" charset="0"/>
                <a:ea typeface="SimSun" panose="02010600030101010101" pitchFamily="2" charset="-122"/>
                <a:cs typeface="Arial" panose="020B0604020202020204" pitchFamily="34" charset="0"/>
              </a:rPr>
              <a:t> from violating a person’s human rights</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Make sure others do not give the person treatment or medication that the person may not want. </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Protect a person’s right to privacy by stopping others from going into their private room.</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1000"/>
              </a:spcAft>
              <a:buFont typeface="Arial" panose="020B0604020202020204" pitchFamily="34" charset="0"/>
              <a:buChar char="•"/>
            </a:pPr>
            <a:r>
              <a:rPr lang="en-GB" b="1" dirty="0">
                <a:latin typeface="Calibri" panose="020F0502020204030204" pitchFamily="34" charset="0"/>
                <a:ea typeface="SimSun" panose="02010600030101010101" pitchFamily="2" charset="-122"/>
                <a:cs typeface="Arial" panose="020B0604020202020204" pitchFamily="34" charset="0"/>
              </a:rPr>
              <a:t>To Fulfil:</a:t>
            </a:r>
            <a:r>
              <a:rPr lang="en-GB" dirty="0">
                <a:latin typeface="Calibri" panose="020F0502020204030204" pitchFamily="34" charset="0"/>
                <a:ea typeface="SimSun" panose="02010600030101010101" pitchFamily="2" charset="-122"/>
                <a:cs typeface="Arial" panose="020B0604020202020204" pitchFamily="34" charset="0"/>
              </a:rPr>
              <a:t> this is achieved </a:t>
            </a:r>
            <a:r>
              <a:rPr lang="en-GB" b="1" i="1" dirty="0">
                <a:latin typeface="Calibri" panose="020F0502020204030204" pitchFamily="34" charset="0"/>
                <a:ea typeface="SimSun" panose="02010600030101010101" pitchFamily="2" charset="-122"/>
                <a:cs typeface="Arial" panose="020B0604020202020204" pitchFamily="34" charset="0"/>
              </a:rPr>
              <a:t>by taking positive steps</a:t>
            </a:r>
            <a:r>
              <a:rPr lang="en-GB" dirty="0">
                <a:latin typeface="Calibri" panose="020F0502020204030204" pitchFamily="34" charset="0"/>
                <a:ea typeface="SimSun" panose="02010600030101010101" pitchFamily="2" charset="-122"/>
                <a:cs typeface="Arial" panose="020B0604020202020204" pitchFamily="34" charset="0"/>
              </a:rPr>
              <a:t> to make sure that a particular person or group has the same human rights protections as everyone else</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Write down in the person’s file or treatment plan what medication they dislike to make sure that they are not given it in the future.</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Enable the person to have a lock on their door (or a “Do not disturb” sign) so that they may choose when they want to have visitors.</a:t>
            </a:r>
            <a:endParaRPr lang="x-none">
              <a:latin typeface="Calibri" panose="020F0502020204030204" pitchFamily="34" charset="0"/>
              <a:ea typeface="SimSun" panose="02010600030101010101" pitchFamily="2" charset="-122"/>
              <a:cs typeface="Arial" panose="020B0604020202020204" pitchFamily="34" charset="0"/>
            </a:endParaRPr>
          </a:p>
          <a:p>
            <a:pPr marL="571500" lvl="1" indent="-228600">
              <a:lnSpc>
                <a:spcPct val="115000"/>
              </a:lnSpc>
              <a:spcAft>
                <a:spcPts val="10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Arial" panose="020B0604020202020204" pitchFamily="34" charset="0"/>
              </a:rPr>
              <a:t>Educate others about the right to privacy.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81</a:t>
            </a:fld>
            <a:endParaRPr lang="en-GB"/>
          </a:p>
        </p:txBody>
      </p:sp>
    </p:spTree>
    <p:extLst>
      <p:ext uri="{BB962C8B-B14F-4D97-AF65-F5344CB8AC3E}">
        <p14:creationId xmlns:p14="http://schemas.microsoft.com/office/powerpoint/2010/main" val="235838098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Read to participants the following question:</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Can you think of examples from your work or life where you have taken steps to respect someone else’s rights? </a:t>
            </a: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Did you take action in one, two or all of the three areas (respect, protect and fulfil)?</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It is important to try to encourage the group to think of practical examples (e.g. supporting a person with a psychosocial, intellectual or cognitive disability to fill in voting papers for an election in order to help fulfil a person’s right to vote).</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82</a:t>
            </a:fld>
            <a:endParaRPr lang="en-GB"/>
          </a:p>
        </p:txBody>
      </p:sp>
    </p:spTree>
    <p:extLst>
      <p:ext uri="{BB962C8B-B14F-4D97-AF65-F5344CB8AC3E}">
        <p14:creationId xmlns:p14="http://schemas.microsoft.com/office/powerpoint/2010/main" val="3041478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i="1" dirty="0">
                <a:latin typeface="Helvetica" panose="020B0604020202020204" pitchFamily="34" charset="0"/>
                <a:ea typeface="SimSun" panose="02010600030101010101" pitchFamily="2" charset="-122"/>
                <a:cs typeface="Arial" panose="020B0604020202020204" pitchFamily="34" charset="0"/>
              </a:rPr>
              <a:t>Exercise 1.2: Living a good life (15 min.)</a:t>
            </a:r>
            <a:endParaRPr lang="en-US" dirty="0">
              <a:latin typeface="Helvetica" panose="020B0604020202020204" pitchFamily="34" charset="0"/>
              <a:ea typeface="SimSun" panose="02010600030101010101" pitchFamily="2" charset="-122"/>
              <a:cs typeface="Arial" panose="020B0604020202020204" pitchFamily="34" charset="0"/>
            </a:endParaRPr>
          </a:p>
          <a:p>
            <a:pPr marL="90170" marR="0" algn="just">
              <a:lnSpc>
                <a:spcPct val="115000"/>
              </a:lnSpc>
              <a:spcBef>
                <a:spcPts val="0"/>
              </a:spcBef>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purpose of this exercise is to allow participants to explore what is fundamentally important for them to live a good, decent life. It is likely that the ideas expressed by the group will be similar to those contained in the Universal Declaration of Human Rights (UDHR). This will allow the group to see how human rights are relevant and important to all people. </a:t>
            </a:r>
            <a:endParaRPr lang="x-none">
              <a:latin typeface="Calibri" panose="020F0502020204030204" pitchFamily="34" charset="0"/>
              <a:ea typeface="SimSun" panose="02010600030101010101" pitchFamily="2" charset="-122"/>
              <a:cs typeface="Arial" panose="020B0604020202020204" pitchFamily="34" charset="0"/>
            </a:endParaRPr>
          </a:p>
          <a:p>
            <a:pPr marL="90170" marR="0">
              <a:lnSpc>
                <a:spcPct val="115000"/>
              </a:lnSpc>
              <a:spcBef>
                <a:spcPts val="0"/>
              </a:spcBef>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Start by asking these two questions: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is most important to you in life?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What is required to live a good life?</a:t>
            </a:r>
            <a:endParaRPr lang="x-none">
              <a:latin typeface="Calibri" panose="020F0502020204030204" pitchFamily="34" charset="0"/>
              <a:ea typeface="SimSun" panose="02010600030101010101" pitchFamily="2" charset="-122"/>
              <a:cs typeface="Arial" panose="020B0604020202020204" pitchFamily="34" charset="0"/>
            </a:endParaRPr>
          </a:p>
          <a:p>
            <a:pPr marL="90170" marR="0" algn="just">
              <a:lnSpc>
                <a:spcPct val="115000"/>
              </a:lnSpc>
              <a:spcBef>
                <a:spcPts val="0"/>
              </a:spcBef>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Enable participants to discuss as a group and list ideas on the flipchart. You can write “good life” in the middle of the flipchart and then add people’s ideas around this. Encourage participants to give their own personal examples (e.g. some may say travelling, others having a family, socializing with friends, or financial security).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Highlight that many people around the world would probably reach similar conclusions on what is required to live a good life. Keep this list as it will be used again later in this training.</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End this exercise by highlighting that we need some essential elements in order to live a good life. In fact, many of the elements identified in this exercise are rights within the Universal Declaration of Human Rights that we shall explore under the next topic. </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11</a:t>
            </a:fld>
            <a:endParaRPr lang="en-GB"/>
          </a:p>
        </p:txBody>
      </p:sp>
    </p:spTree>
    <p:extLst>
      <p:ext uri="{BB962C8B-B14F-4D97-AF65-F5344CB8AC3E}">
        <p14:creationId xmlns:p14="http://schemas.microsoft.com/office/powerpoint/2010/main" val="68764045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45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83</a:t>
            </a:fld>
            <a:endParaRPr lang="en-GB"/>
          </a:p>
        </p:txBody>
      </p:sp>
    </p:spTree>
    <p:extLst>
      <p:ext uri="{BB962C8B-B14F-4D97-AF65-F5344CB8AC3E}">
        <p14:creationId xmlns:p14="http://schemas.microsoft.com/office/powerpoint/2010/main" val="249939226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i="1" dirty="0">
                <a:latin typeface="Calibri" panose="020F0502020204030204" pitchFamily="34" charset="0"/>
                <a:ea typeface="SimSun" panose="02010600030101010101" pitchFamily="2" charset="-122"/>
                <a:cs typeface="Arial" panose="020B0604020202020204" pitchFamily="34" charset="0"/>
              </a:rPr>
              <a:t>Exercise 8.1: Defending human rights in mental health (45 min.)</a:t>
            </a:r>
            <a:endParaRPr lang="x-none">
              <a:latin typeface="Calibri" panose="020F0502020204030204" pitchFamily="34" charset="0"/>
              <a:ea typeface="SimSun" panose="02010600030101010101" pitchFamily="2" charset="-122"/>
              <a:cs typeface="Arial" panose="020B0604020202020204" pitchFamily="34" charset="0"/>
            </a:endParaRPr>
          </a:p>
          <a:p>
            <a:pPr algn="just">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 purpose of this exercise is to inspire personal action and to allow for a discussion as to how participants can become defenders of human rights.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Ask participants to consider the following: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How can the following people defend the human rights of people with psychosocial, intellectual, and cognitive disabilities: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people with psychosocial, intellectual or cognitive disabilities themselves;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mental health and other practitioners;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families, care partners and other supporters;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latin typeface="Calibri" panose="020F0502020204030204" pitchFamily="34" charset="0"/>
                <a:ea typeface="SimSun" panose="02010600030101010101" pitchFamily="2" charset="-122"/>
                <a:cs typeface="Arial" panose="020B0604020202020204" pitchFamily="34" charset="0"/>
              </a:rPr>
              <a:t>other persons of status or influence in the community (e.g. members of the police force, teachers, religious or community leaders)?</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spcAft>
                <a:spcPts val="6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Keep in mind that one person can belong to more than one of the groups above.</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Allow participants 15 minutes to discuss with the persons next to them and then give feedback to the main group. This is an opportunity to explore the relationship (which can be conflictual or cooperative) between mental health and other practitioners, families, care partners, other supporters and people with psychosocial, intellectual or cognitive disabilities. When discussing the responses of the different groups, the facilitator should highlight that people with psychosocial, intellectual and cognitive disabilities know best how their human rights should be defended and how others can support them.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84</a:t>
            </a:fld>
            <a:endParaRPr lang="en-GB"/>
          </a:p>
        </p:txBody>
      </p:sp>
    </p:spTree>
    <p:extLst>
      <p:ext uri="{BB962C8B-B14F-4D97-AF65-F5344CB8AC3E}">
        <p14:creationId xmlns:p14="http://schemas.microsoft.com/office/powerpoint/2010/main" val="36303736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u="sng" dirty="0">
                <a:solidFill>
                  <a:srgbClr val="4F81BD"/>
                </a:solidFill>
                <a:latin typeface="Calibri" panose="020F0502020204030204" pitchFamily="34" charset="0"/>
                <a:ea typeface="SimSun" panose="02010600030101010101" pitchFamily="2" charset="-122"/>
                <a:cs typeface="Arial" panose="020B0604020202020204" pitchFamily="34" charset="0"/>
              </a:rPr>
              <a:t>Examples of answers about what people with psychosocial, intellectual or cognitive disabilities can do:</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Know and understand their own rights.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Speak out about human rights violations and organize actions to stop these violations.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Support others in claiming their rights and form groups to come together and claim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Use the media to highlight problems and violations and to disseminate information about rights.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Work with lawyers, human rights NGOs, institutions and mechanisms to enforce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Build the knowledge and capacity of practitioners, families and others to understand and promote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Develop one’s own capacities on human rights through legal and human rights training.</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Develop programmes for peer-run alternatives and community-based services and supports.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Develop model laws and policies relevant to the human rights of persons with psychosocial intellectual disabilities and cognitive disabilities.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Develop in plain language some easy-to-read and accessible materials to help people with different needs to build their own capacities for human rights advocacy and engagement.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85</a:t>
            </a:fld>
            <a:endParaRPr lang="en-GB"/>
          </a:p>
        </p:txBody>
      </p:sp>
    </p:spTree>
    <p:extLst>
      <p:ext uri="{BB962C8B-B14F-4D97-AF65-F5344CB8AC3E}">
        <p14:creationId xmlns:p14="http://schemas.microsoft.com/office/powerpoint/2010/main" val="232733231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u="sng" dirty="0">
                <a:solidFill>
                  <a:srgbClr val="4F81BD"/>
                </a:solidFill>
                <a:latin typeface="Calibri" panose="020F0502020204030204" pitchFamily="34" charset="0"/>
                <a:ea typeface="SimSun" panose="02010600030101010101" pitchFamily="2" charset="-122"/>
                <a:cs typeface="Arial" panose="020B0604020202020204" pitchFamily="34" charset="0"/>
              </a:rPr>
              <a:t>Examples of answers concerning what mental health and other practitioners can do:</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Connect people who can provide support (lawyers, NGOs, peer supporters, advocates, etc.) in order to help them to defend their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Strengthen one’s own knowledge of the rights of people with psychosocial, intellectual and cognitive disabilities, including the rights of people using the services.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Identify and take responsibility for current practices (both personal and within services and society) that can violate people’s rights, and take action to change them.</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Speak out about human rights violations in the workplace and take action to stop them.</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86</a:t>
            </a:fld>
            <a:endParaRPr lang="en-GB"/>
          </a:p>
        </p:txBody>
      </p:sp>
    </p:spTree>
    <p:extLst>
      <p:ext uri="{BB962C8B-B14F-4D97-AF65-F5344CB8AC3E}">
        <p14:creationId xmlns:p14="http://schemas.microsoft.com/office/powerpoint/2010/main" val="97134517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nSpc>
                <a:spcPct val="115000"/>
              </a:lnSpc>
              <a:spcBef>
                <a:spcPts val="0"/>
              </a:spcBef>
              <a:spcAft>
                <a:spcPts val="0"/>
              </a:spcAft>
            </a:pPr>
            <a:r>
              <a:rPr lang="en-GB" u="sng" dirty="0">
                <a:solidFill>
                  <a:srgbClr val="4F81BD"/>
                </a:solidFill>
                <a:latin typeface="Calibri" panose="020F0502020204030204" pitchFamily="34" charset="0"/>
                <a:ea typeface="SimSun" panose="02010600030101010101" pitchFamily="2" charset="-122"/>
                <a:cs typeface="Arial" panose="020B0604020202020204" pitchFamily="34" charset="0"/>
              </a:rPr>
              <a:t>Examples of answers concerning what families/supporters can do:</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Learn about the rights of people with disabilities.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Support relatives or friends to claim and defend their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Provide people with the tools and information to exercise their autonomy and make decisions for themselves.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Speak up about violations and the impact of poor-quality services.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87</a:t>
            </a:fld>
            <a:endParaRPr lang="en-GB"/>
          </a:p>
        </p:txBody>
      </p:sp>
    </p:spTree>
    <p:extLst>
      <p:ext uri="{BB962C8B-B14F-4D97-AF65-F5344CB8AC3E}">
        <p14:creationId xmlns:p14="http://schemas.microsoft.com/office/powerpoint/2010/main" val="390169784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u="sng" dirty="0">
                <a:solidFill>
                  <a:srgbClr val="4F81BD"/>
                </a:solidFill>
                <a:latin typeface="Calibri" panose="020F0502020204030204" pitchFamily="34" charset="0"/>
                <a:ea typeface="SimSun" panose="02010600030101010101" pitchFamily="2" charset="-122"/>
                <a:cs typeface="Arial" panose="020B0604020202020204" pitchFamily="34" charset="0"/>
              </a:rPr>
              <a:t>Examples of answers concerning what other person of status or influence in the community can do:</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Members of the police force can undergo training on human rights to ensure that they treat people with psychosocial, intellectual or cognitive disabilities with respect and dignity. They can make sure that they investigate complaints of abuse.</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Teachers can educate about disability and can talk to students about the value in accepting and respecting diversity.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Religious or community leaders can help raise awareness in communities about the need to respect people’s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88</a:t>
            </a:fld>
            <a:endParaRPr lang="en-GB"/>
          </a:p>
        </p:txBody>
      </p:sp>
    </p:spTree>
    <p:extLst>
      <p:ext uri="{BB962C8B-B14F-4D97-AF65-F5344CB8AC3E}">
        <p14:creationId xmlns:p14="http://schemas.microsoft.com/office/powerpoint/2010/main" val="147295127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gn="just">
              <a:lnSpc>
                <a:spcPct val="115000"/>
              </a:lnSpc>
              <a:spcBef>
                <a:spcPts val="0"/>
              </a:spcBef>
              <a:spcAft>
                <a:spcPts val="0"/>
              </a:spcAft>
            </a:pPr>
            <a:r>
              <a:rPr lang="en-GB" b="1" i="1" dirty="0">
                <a:latin typeface="Calibri" panose="020F0502020204030204" pitchFamily="34" charset="0"/>
                <a:ea typeface="SimSun" panose="02010600030101010101" pitchFamily="2" charset="-122"/>
                <a:cs typeface="Arial" panose="020B0604020202020204" pitchFamily="34" charset="0"/>
              </a:rPr>
              <a:t>In plenary:</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 plenary, ask all participants the following:</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latin typeface="Calibri" panose="020F0502020204030204" pitchFamily="34" charset="0"/>
                <a:ea typeface="SimSun" panose="02010600030101010101" pitchFamily="2" charset="-122"/>
                <a:cs typeface="Arial" panose="020B0604020202020204" pitchFamily="34" charset="0"/>
              </a:rPr>
              <a:t>Why is defending human rights important for people with psychosocial, intellectual or cognitive disabilities?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Guide the conversation in order to emphasize the role of all these groups as advocates for the rights of people with psychosocial, intellectual and cognitive disabilities and to show how – by respecting, protecting and fulfilling human rights – peoples’ ability to live “the good life” can be realized.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Examples of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It is necessary to enable people to realize their full potential and to be included and participate in society.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Without these rights, many people will continue to be marginalized, and less able to exercise power.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These rights allow people to live a good life and to contribute to their community.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89</a:t>
            </a:fld>
            <a:endParaRPr lang="en-GB"/>
          </a:p>
        </p:txBody>
      </p:sp>
    </p:spTree>
    <p:extLst>
      <p:ext uri="{BB962C8B-B14F-4D97-AF65-F5344CB8AC3E}">
        <p14:creationId xmlns:p14="http://schemas.microsoft.com/office/powerpoint/2010/main" val="228614764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What resources are necessary to defend people’s rights successfully?</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Encourage participants to think about non-financial resources. Some answers may include:</a:t>
            </a:r>
            <a:endParaRPr lang="x-none">
              <a:latin typeface="Calibri" panose="020F0502020204030204" pitchFamily="34" charset="0"/>
              <a:ea typeface="SimSun" panose="02010600030101010101" pitchFamily="2" charset="-122"/>
              <a:cs typeface="Arial" panose="020B0604020202020204" pitchFamily="34" charset="0"/>
            </a:endParaRPr>
          </a:p>
          <a:p>
            <a:pPr marL="360045" marR="0" indent="-360045" algn="just">
              <a:lnSpc>
                <a:spcPct val="115000"/>
              </a:lnSpc>
              <a:spcBef>
                <a:spcPts val="0"/>
              </a:spcBef>
              <a:spcAft>
                <a:spcPts val="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education about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a network of support people around a person to make sure that others respect this person’s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knowledge of institutions or organizations which advocate for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Increased involvement of people with lived experience.</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90</a:t>
            </a:fld>
            <a:endParaRPr lang="en-GB"/>
          </a:p>
        </p:txBody>
      </p:sp>
    </p:spTree>
    <p:extLst>
      <p:ext uri="{BB962C8B-B14F-4D97-AF65-F5344CB8AC3E}">
        <p14:creationId xmlns:p14="http://schemas.microsoft.com/office/powerpoint/2010/main" val="85111108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045" marR="0" indent="-360045" algn="just">
              <a:lnSpc>
                <a:spcPct val="115000"/>
              </a:lnSpc>
              <a:spcBef>
                <a:spcPts val="0"/>
              </a:spcBef>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End this discussion by stating that:</a:t>
            </a:r>
            <a:endParaRPr lang="x-none">
              <a:latin typeface="Calibri" panose="020F0502020204030204" pitchFamily="34" charset="0"/>
              <a:ea typeface="SimSun" panose="02010600030101010101" pitchFamily="2" charset="-122"/>
              <a:cs typeface="Arial" panose="020B0604020202020204" pitchFamily="34" charset="0"/>
            </a:endParaRPr>
          </a:p>
          <a:p>
            <a:pPr marL="171450" indent="-171450">
              <a:lnSpc>
                <a:spcPct val="115000"/>
              </a:lnSpc>
              <a:spcAft>
                <a:spcPts val="10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Although resources are often much needed and necessary, defending and promoting rights does not necessarily require a large financial budget. </a:t>
            </a:r>
          </a:p>
          <a:p>
            <a:pPr marL="171450" indent="-171450">
              <a:lnSpc>
                <a:spcPct val="115000"/>
              </a:lnSpc>
              <a:spcAft>
                <a:spcPts val="10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Arial" panose="020B0604020202020204" pitchFamily="34" charset="0"/>
              </a:rPr>
              <a:t>Much can be done, even with minimal resources, to change people’s attitudes and practices and to promote human rights.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91</a:t>
            </a:fld>
            <a:endParaRPr lang="en-GB"/>
          </a:p>
        </p:txBody>
      </p:sp>
    </p:spTree>
    <p:extLst>
      <p:ext uri="{BB962C8B-B14F-4D97-AF65-F5344CB8AC3E}">
        <p14:creationId xmlns:p14="http://schemas.microsoft.com/office/powerpoint/2010/main" val="289611400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0"/>
              </a:spcAft>
            </a:pPr>
            <a:r>
              <a:rPr lang="en-US" b="1" dirty="0">
                <a:solidFill>
                  <a:srgbClr val="4F81BD"/>
                </a:solidFill>
                <a:latin typeface="Calibri" panose="020F0502020204030204" pitchFamily="34" charset="0"/>
                <a:ea typeface="Times New Roman" panose="02020603050405020304" pitchFamily="18" charset="0"/>
                <a:cs typeface="Calibri" panose="020F0502020204030204" pitchFamily="34" charset="0"/>
              </a:rPr>
              <a:t>Time for this topic</a:t>
            </a:r>
            <a:endParaRPr lang="en-GB" dirty="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0"/>
              </a:spcAft>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Approximately 30 minutes.</a:t>
            </a:r>
            <a:endParaRPr lang="en-GB" dirty="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92</a:t>
            </a:fld>
            <a:endParaRPr lang="en-GB"/>
          </a:p>
        </p:txBody>
      </p:sp>
    </p:spTree>
    <p:extLst>
      <p:ext uri="{BB962C8B-B14F-4D97-AF65-F5344CB8AC3E}">
        <p14:creationId xmlns:p14="http://schemas.microsoft.com/office/powerpoint/2010/main" val="1624468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4F81BD"/>
                </a:solidFill>
                <a:latin typeface="Calibri" panose="020F0502020204030204" pitchFamily="34" charset="0"/>
                <a:ea typeface="SimSun" panose="02010600030101010101" pitchFamily="2" charset="-122"/>
                <a:cs typeface="Arial" panose="020B0604020202020204" pitchFamily="34" charset="0"/>
              </a:rPr>
              <a:t>Time for this topic</a:t>
            </a:r>
            <a:endParaRPr lang="en-GB" b="1" dirty="0">
              <a:solidFill>
                <a:srgbClr val="4F81BD"/>
              </a:solidFill>
              <a:latin typeface="Calibri" panose="020F0502020204030204" pitchFamily="34" charset="0"/>
              <a:ea typeface="SimSun" panose="02010600030101010101" pitchFamily="2" charset="-122"/>
              <a:cs typeface="Arial" panose="020B0604020202020204" pitchFamily="34" charset="0"/>
            </a:endParaRPr>
          </a:p>
          <a:p>
            <a:r>
              <a:rPr lang="en-US" dirty="0"/>
              <a:t>Approximately 1 hour and 5 minutes.</a:t>
            </a:r>
            <a:endParaRPr lang="en-GB" dirty="0"/>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12</a:t>
            </a:fld>
            <a:endParaRPr lang="en-GB"/>
          </a:p>
        </p:txBody>
      </p:sp>
    </p:spTree>
    <p:extLst>
      <p:ext uri="{BB962C8B-B14F-4D97-AF65-F5344CB8AC3E}">
        <p14:creationId xmlns:p14="http://schemas.microsoft.com/office/powerpoint/2010/main" val="263655954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b="1" i="1" dirty="0">
                <a:latin typeface="Calibri" panose="020F0502020204030204" pitchFamily="34" charset="0"/>
                <a:ea typeface="SimSun" panose="02010600030101010101" pitchFamily="2" charset="-122"/>
                <a:cs typeface="Helvetica" panose="020B0604020202020204" pitchFamily="34" charset="0"/>
              </a:rPr>
              <a:t>Presentation: Fighting for rights – human rights defenders (30 min.)</a:t>
            </a:r>
            <a:endParaRPr lang="en-US" dirty="0">
              <a:latin typeface="Calibri" panose="020F0502020204030204" pitchFamily="34" charset="0"/>
              <a:ea typeface="SimSun" panose="02010600030101010101" pitchFamily="2" charset="-122"/>
              <a:cs typeface="Helvetica" panose="020B0604020202020204" pitchFamily="34" charset="0"/>
            </a:endParaRPr>
          </a:p>
          <a:p>
            <a:pPr algn="just">
              <a:lnSpc>
                <a:spcPct val="115000"/>
              </a:lnSpc>
              <a:spcAft>
                <a:spcPts val="1000"/>
              </a:spcAft>
            </a:pPr>
            <a:r>
              <a:rPr lang="en-GB" dirty="0">
                <a:solidFill>
                  <a:srgbClr val="4F81BD"/>
                </a:solidFill>
                <a:latin typeface="Calibri" panose="020F0502020204030204" pitchFamily="34" charset="0"/>
                <a:ea typeface="SimSun" panose="02010600030101010101" pitchFamily="2" charset="-122"/>
                <a:cs typeface="Arial" panose="020B0604020202020204" pitchFamily="34" charset="0"/>
              </a:rPr>
              <a:t>This final topic should be delivered as a positive message. Participants should leave with a clear idea that defending human rights can improve the lives of individuals, groups and society as a whole.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dirty="0">
                <a:latin typeface="Calibri" panose="020F0502020204030204" pitchFamily="34" charset="0"/>
                <a:ea typeface="SimSun" panose="02010600030101010101" pitchFamily="2" charset="-122"/>
                <a:cs typeface="Arial" panose="020B0604020202020204" pitchFamily="34" charset="0"/>
              </a:rPr>
              <a:t>Who fights for human rights?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Individuals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Communities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Governments </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The United Nations</a:t>
            </a:r>
            <a:endParaRPr lang="x-none">
              <a:latin typeface="Calibri" panose="020F0502020204030204" pitchFamily="34" charset="0"/>
              <a:ea typeface="SimSun" panose="02010600030101010101" pitchFamily="2" charset="-122"/>
              <a:cs typeface="Arial" panose="020B0604020202020204" pitchFamily="34"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Calibri" panose="020F0502020204030204" pitchFamily="34" charset="0"/>
                <a:ea typeface="SimSun" panose="02010600030101010101" pitchFamily="2" charset="-122"/>
                <a:cs typeface="Arial" panose="020B0604020202020204" pitchFamily="34" charset="0"/>
              </a:rPr>
              <a:t>Advocacy groups.</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93</a:t>
            </a:fld>
            <a:endParaRPr lang="en-GB"/>
          </a:p>
        </p:txBody>
      </p:sp>
    </p:spTree>
    <p:extLst>
      <p:ext uri="{BB962C8B-B14F-4D97-AF65-F5344CB8AC3E}">
        <p14:creationId xmlns:p14="http://schemas.microsoft.com/office/powerpoint/2010/main" val="321640579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dirty="0">
                <a:solidFill>
                  <a:srgbClr val="4F81BD"/>
                </a:solidFill>
                <a:latin typeface="Calibri" panose="020F0502020204030204" pitchFamily="34" charset="0"/>
                <a:ea typeface="SimSun" panose="02010600030101010101" pitchFamily="2" charset="-122"/>
                <a:cs typeface="Arial" panose="020B0604020202020204" pitchFamily="34" charset="0"/>
              </a:rPr>
              <a:t>From among the examples below, present 2 or 3 of the individuals who are the most relevant to participants’ cultural or geographical context.</a:t>
            </a:r>
          </a:p>
          <a:p>
            <a:pPr algn="just">
              <a:lnSpc>
                <a:spcPct val="115000"/>
              </a:lnSpc>
              <a:spcAft>
                <a:spcPts val="1000"/>
              </a:spcAft>
            </a:pPr>
            <a:r>
              <a:rPr lang="en-US" sz="1050" b="1" u="sng" dirty="0">
                <a:latin typeface="Calibri" panose="020F0502020204030204" pitchFamily="34" charset="0"/>
                <a:ea typeface="SimSun" panose="02010600030101010101" pitchFamily="2" charset="-122"/>
                <a:cs typeface="Arial" panose="020B0604020202020204" pitchFamily="34" charset="0"/>
              </a:rPr>
              <a:t>Individuals</a:t>
            </a:r>
            <a:endParaRPr lang="x-none" sz="1050" b="1" u="sng">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b="1" dirty="0"/>
              <a:t>Example 1. </a:t>
            </a:r>
            <a:r>
              <a:rPr lang="en-US" b="1" dirty="0">
                <a:latin typeface="Calibri" panose="020F0502020204030204" pitchFamily="34" charset="0"/>
                <a:ea typeface="SimSun" panose="02010600030101010101" pitchFamily="2" charset="-122"/>
                <a:cs typeface="Arial" panose="020B0604020202020204" pitchFamily="34" charset="0"/>
              </a:rPr>
              <a:t>Mahatma Gandhi </a:t>
            </a:r>
            <a:r>
              <a:rPr lang="en-US" b="1" i="1" dirty="0">
                <a:latin typeface="Calibri" panose="020F0502020204030204" pitchFamily="34" charset="0"/>
                <a:ea typeface="SimSun" panose="02010600030101010101" pitchFamily="2" charset="-122"/>
                <a:cs typeface="Arial" panose="020B0604020202020204" pitchFamily="34" charset="0"/>
              </a:rPr>
              <a:t>(</a:t>
            </a:r>
            <a:r>
              <a:rPr lang="en-US" b="1" i="1" dirty="0">
                <a:latin typeface="Calibri" panose="020F0502020204030204" pitchFamily="34" charset="0"/>
                <a:ea typeface="SimSun" panose="02010600030101010101" pitchFamily="2" charset="-122"/>
                <a:cs typeface="Arial" panose="020B0604020202020204" pitchFamily="34" charset="0"/>
                <a:hlinkClick r:id="rId3" action="ppaction://hlinkfile" tooltip=", 2002 #22"/>
              </a:rPr>
              <a:t>34</a:t>
            </a:r>
            <a:r>
              <a:rPr lang="en-US" b="1" i="1" dirty="0">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dirty="0">
                <a:latin typeface="Calibri" panose="020F0502020204030204" pitchFamily="34" charset="0"/>
                <a:ea typeface="SimSun" panose="02010600030101010101" pitchFamily="2" charset="-122"/>
                <a:cs typeface="Arial" panose="020B0604020202020204" pitchFamily="34" charset="0"/>
              </a:rPr>
              <a:t>One of the most famous individuals who fought for the human rights (before they were written down) of a whole nation was Mohandas Karamchand (Mahatma) Gandhi. He is considered as the father of the Indian independence movement and used the concept of </a:t>
            </a:r>
            <a:r>
              <a:rPr lang="en-US" i="1" dirty="0">
                <a:latin typeface="Calibri" panose="020F0502020204030204" pitchFamily="34" charset="0"/>
                <a:ea typeface="SimSun" panose="02010600030101010101" pitchFamily="2" charset="-122"/>
                <a:cs typeface="Arial" panose="020B0604020202020204" pitchFamily="34" charset="0"/>
              </a:rPr>
              <a:t>satyagraha</a:t>
            </a:r>
            <a:r>
              <a:rPr lang="en-US" dirty="0">
                <a:latin typeface="Calibri" panose="020F0502020204030204" pitchFamily="34" charset="0"/>
                <a:ea typeface="SimSun" panose="02010600030101010101" pitchFamily="2" charset="-122"/>
                <a:cs typeface="Arial" panose="020B0604020202020204" pitchFamily="34" charset="0"/>
              </a:rPr>
              <a:t>, as a means of non-violent protest against injustice. This form of protest has been adopted by many who have fought for human rights in the 20</a:t>
            </a:r>
            <a:r>
              <a:rPr lang="en-US" baseline="30000" dirty="0">
                <a:latin typeface="Calibri" panose="020F0502020204030204" pitchFamily="34" charset="0"/>
                <a:ea typeface="SimSun" panose="02010600030101010101" pitchFamily="2" charset="-122"/>
                <a:cs typeface="Arial" panose="020B0604020202020204" pitchFamily="34" charset="0"/>
              </a:rPr>
              <a:t>th</a:t>
            </a:r>
            <a:r>
              <a:rPr lang="en-US" dirty="0">
                <a:latin typeface="Calibri" panose="020F0502020204030204" pitchFamily="34" charset="0"/>
                <a:ea typeface="SimSun" panose="02010600030101010101" pitchFamily="2" charset="-122"/>
                <a:cs typeface="Arial" panose="020B0604020202020204" pitchFamily="34" charset="0"/>
              </a:rPr>
              <a:t> and 21</a:t>
            </a:r>
            <a:r>
              <a:rPr lang="en-US" baseline="30000" dirty="0">
                <a:latin typeface="Calibri" panose="020F0502020204030204" pitchFamily="34" charset="0"/>
                <a:ea typeface="SimSun" panose="02010600030101010101" pitchFamily="2" charset="-122"/>
                <a:cs typeface="Arial" panose="020B0604020202020204" pitchFamily="34" charset="0"/>
              </a:rPr>
              <a:t>st</a:t>
            </a:r>
            <a:r>
              <a:rPr lang="en-US" dirty="0">
                <a:latin typeface="Calibri" panose="020F0502020204030204" pitchFamily="34" charset="0"/>
                <a:ea typeface="SimSun" panose="02010600030101010101" pitchFamily="2" charset="-122"/>
                <a:cs typeface="Arial" panose="020B0604020202020204" pitchFamily="34" charset="0"/>
              </a:rPr>
              <a:t> centuries.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94</a:t>
            </a:fld>
            <a:endParaRPr lang="en-GB"/>
          </a:p>
        </p:txBody>
      </p:sp>
    </p:spTree>
    <p:extLst>
      <p:ext uri="{BB962C8B-B14F-4D97-AF65-F5344CB8AC3E}">
        <p14:creationId xmlns:p14="http://schemas.microsoft.com/office/powerpoint/2010/main" val="407267422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b="1" dirty="0">
                <a:latin typeface="Calibri" panose="020F0502020204030204" pitchFamily="34" charset="0"/>
                <a:ea typeface="SimSun" panose="02010600030101010101" pitchFamily="2" charset="-122"/>
                <a:cs typeface="Arial" panose="020B0604020202020204" pitchFamily="34" charset="0"/>
              </a:rPr>
              <a:t>Example 2. Malala </a:t>
            </a:r>
            <a:r>
              <a:rPr lang="en-US" b="1" i="1" dirty="0">
                <a:latin typeface="Calibri" panose="020F0502020204030204" pitchFamily="34" charset="0"/>
                <a:ea typeface="SimSun" panose="02010600030101010101" pitchFamily="2" charset="-122"/>
                <a:cs typeface="Arial" panose="020B0604020202020204" pitchFamily="34" charset="0"/>
              </a:rPr>
              <a:t>(</a:t>
            </a:r>
            <a:r>
              <a:rPr lang="en-US" b="1" i="1" dirty="0">
                <a:latin typeface="Calibri" panose="020F0502020204030204" pitchFamily="34" charset="0"/>
                <a:ea typeface="SimSun" panose="02010600030101010101" pitchFamily="2" charset="-122"/>
                <a:cs typeface="Arial" panose="020B0604020202020204" pitchFamily="34" charset="0"/>
                <a:hlinkClick r:id="rId3" action="ppaction://hlinkfile" tooltip=", 2018 #381"/>
              </a:rPr>
              <a:t>35</a:t>
            </a:r>
            <a:r>
              <a:rPr lang="en-US" b="1" i="1" dirty="0">
                <a:latin typeface="Calibri" panose="020F0502020204030204" pitchFamily="34" charset="0"/>
                <a:ea typeface="SimSun" panose="02010600030101010101" pitchFamily="2" charset="-122"/>
                <a:cs typeface="Arial" panose="020B0604020202020204" pitchFamily="34" charset="0"/>
              </a:rPr>
              <a:t>)</a:t>
            </a:r>
            <a:endParaRPr lang="x-none" b="1">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dirty="0">
                <a:latin typeface="Calibri" panose="020F0502020204030204" pitchFamily="34" charset="0"/>
                <a:ea typeface="SimSun" panose="02010600030101010101" pitchFamily="2" charset="-122"/>
                <a:cs typeface="Arial" panose="020B0604020202020204" pitchFamily="34" charset="0"/>
              </a:rPr>
              <a:t>Malala is a young woman who was attacked and seriously injured for speaking up against the Taliban in Pakistan and for promoting girls’ right to education. She was able to recover and now continues her campaign, speaking all around the world in </a:t>
            </a:r>
            <a:r>
              <a:rPr lang="en-US" dirty="0" err="1">
                <a:latin typeface="Calibri" panose="020F0502020204030204" pitchFamily="34" charset="0"/>
                <a:ea typeface="SimSun" panose="02010600030101010101" pitchFamily="2" charset="-122"/>
                <a:cs typeface="Arial" panose="020B0604020202020204" pitchFamily="34" charset="0"/>
              </a:rPr>
              <a:t>favour</a:t>
            </a:r>
            <a:r>
              <a:rPr lang="en-US" dirty="0">
                <a:latin typeface="Calibri" panose="020F0502020204030204" pitchFamily="34" charset="0"/>
                <a:ea typeface="SimSun" panose="02010600030101010101" pitchFamily="2" charset="-122"/>
                <a:cs typeface="Arial" panose="020B0604020202020204" pitchFamily="34" charset="0"/>
              </a:rPr>
              <a:t> of girls’ education. She received the Nobel Peace Prize in 2014. </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95</a:t>
            </a:fld>
            <a:endParaRPr lang="en-GB"/>
          </a:p>
        </p:txBody>
      </p:sp>
    </p:spTree>
    <p:extLst>
      <p:ext uri="{BB962C8B-B14F-4D97-AF65-F5344CB8AC3E}">
        <p14:creationId xmlns:p14="http://schemas.microsoft.com/office/powerpoint/2010/main" val="116472928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b="1" dirty="0">
                <a:latin typeface="Calibri" panose="020F0502020204030204" pitchFamily="34" charset="0"/>
                <a:ea typeface="SimSun" panose="02010600030101010101" pitchFamily="2" charset="-122"/>
                <a:cs typeface="Arial" panose="020B0604020202020204" pitchFamily="34" charset="0"/>
              </a:rPr>
              <a:t>Example 3. Nelson Mandela </a:t>
            </a:r>
            <a:r>
              <a:rPr lang="en-US" b="1" i="1" dirty="0">
                <a:latin typeface="Calibri" panose="020F0502020204030204" pitchFamily="34" charset="0"/>
                <a:ea typeface="SimSun" panose="02010600030101010101" pitchFamily="2" charset="-122"/>
                <a:cs typeface="Arial" panose="020B0604020202020204" pitchFamily="34" charset="0"/>
              </a:rPr>
              <a:t>(</a:t>
            </a:r>
            <a:r>
              <a:rPr lang="en-US" b="1" i="1" dirty="0">
                <a:latin typeface="Calibri" panose="020F0502020204030204" pitchFamily="34" charset="0"/>
                <a:ea typeface="SimSun" panose="02010600030101010101" pitchFamily="2" charset="-122"/>
                <a:cs typeface="Arial" panose="020B0604020202020204" pitchFamily="34" charset="0"/>
                <a:hlinkClick r:id="rId3" action="ppaction://hlinkfile" tooltip=", 2013 #24"/>
              </a:rPr>
              <a:t>36</a:t>
            </a:r>
            <a:r>
              <a:rPr lang="en-US" b="1" i="1" dirty="0">
                <a:latin typeface="Calibri" panose="020F0502020204030204" pitchFamily="34" charset="0"/>
                <a:ea typeface="SimSun" panose="02010600030101010101" pitchFamily="2" charset="-122"/>
                <a:cs typeface="Arial" panose="020B0604020202020204" pitchFamily="34" charset="0"/>
              </a:rPr>
              <a:t>)</a:t>
            </a:r>
            <a:endParaRPr lang="x-none" b="1">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Nelson Mandela is the most famous leader in the fight against the Apartheid regime in South Africa. He was detained in prison by the pro-Apartheid regime for 27 years. After his release, he became President of South Africa from 1994 to 1999. He continued the fight for racial reconciliation and the realization of human rights for all in South Africa.</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96</a:t>
            </a:fld>
            <a:endParaRPr lang="en-GB"/>
          </a:p>
        </p:txBody>
      </p:sp>
    </p:spTree>
    <p:extLst>
      <p:ext uri="{BB962C8B-B14F-4D97-AF65-F5344CB8AC3E}">
        <p14:creationId xmlns:p14="http://schemas.microsoft.com/office/powerpoint/2010/main" val="2945638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Example 4. Rosa Parks </a:t>
            </a:r>
            <a:r>
              <a:rPr lang="en-GB" b="1" i="1" dirty="0">
                <a:latin typeface="Calibri" panose="020F0502020204030204" pitchFamily="34" charset="0"/>
                <a:ea typeface="SimSun" panose="02010600030101010101" pitchFamily="2" charset="-122"/>
                <a:cs typeface="Arial" panose="020B0604020202020204" pitchFamily="34" charset="0"/>
              </a:rPr>
              <a:t>(</a:t>
            </a:r>
            <a:r>
              <a:rPr lang="en-GB" b="1" i="1" dirty="0">
                <a:latin typeface="Calibri" panose="020F0502020204030204" pitchFamily="34" charset="0"/>
                <a:ea typeface="SimSun" panose="02010600030101010101" pitchFamily="2" charset="-122"/>
                <a:cs typeface="Arial" panose="020B0604020202020204" pitchFamily="34" charset="0"/>
                <a:hlinkClick r:id="rId3" action="ppaction://hlinkfile" tooltip=", March–April 2015 #25"/>
              </a:rPr>
              <a:t>37</a:t>
            </a:r>
            <a:r>
              <a:rPr lang="en-GB" b="1" i="1" dirty="0">
                <a:latin typeface="Calibri" panose="020F0502020204030204" pitchFamily="34" charset="0"/>
                <a:ea typeface="SimSun" panose="02010600030101010101" pitchFamily="2" charset="-122"/>
                <a:cs typeface="Arial" panose="020B0604020202020204" pitchFamily="34" charset="0"/>
              </a:rPr>
              <a:t>)</a:t>
            </a:r>
            <a:endParaRPr lang="x-none" b="1">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Rosa Parks was an African-American woman who became famous in 1955 for refusing to give up her seat to a white passenger on a bus in Alabama in the United States. This act became an important symbol against racial segregation. She took part in the Civil Rights Movement and fought for racial equality.</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97</a:t>
            </a:fld>
            <a:endParaRPr lang="en-GB"/>
          </a:p>
        </p:txBody>
      </p:sp>
    </p:spTree>
    <p:extLst>
      <p:ext uri="{BB962C8B-B14F-4D97-AF65-F5344CB8AC3E}">
        <p14:creationId xmlns:p14="http://schemas.microsoft.com/office/powerpoint/2010/main" val="117681815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GB" b="1" dirty="0">
                <a:latin typeface="Calibri" panose="020F0502020204030204" pitchFamily="34" charset="0"/>
                <a:ea typeface="SimSun" panose="02010600030101010101" pitchFamily="2" charset="-122"/>
                <a:cs typeface="Arial" panose="020B0604020202020204" pitchFamily="34" charset="0"/>
              </a:rPr>
              <a:t>Example 5. Martin Luther King Jr. </a:t>
            </a:r>
            <a:r>
              <a:rPr lang="en-GB" b="1" i="1" dirty="0">
                <a:latin typeface="Calibri" panose="020F0502020204030204" pitchFamily="34" charset="0"/>
                <a:ea typeface="SimSun" panose="02010600030101010101" pitchFamily="2" charset="-122"/>
                <a:cs typeface="Arial" panose="020B0604020202020204" pitchFamily="34" charset="0"/>
              </a:rPr>
              <a:t>(</a:t>
            </a:r>
            <a:r>
              <a:rPr lang="en-GB" b="1" i="1" dirty="0">
                <a:latin typeface="Calibri" panose="020F0502020204030204" pitchFamily="34" charset="0"/>
                <a:ea typeface="SimSun" panose="02010600030101010101" pitchFamily="2" charset="-122"/>
                <a:cs typeface="Arial" panose="020B0604020202020204" pitchFamily="34" charset="0"/>
                <a:hlinkClick r:id="rId3" action="ppaction://hlinkfile" tooltip=", 2014 #26"/>
              </a:rPr>
              <a:t>38</a:t>
            </a:r>
            <a:r>
              <a:rPr lang="en-GB" b="1" i="1" dirty="0">
                <a:latin typeface="Calibri" panose="020F0502020204030204" pitchFamily="34" charset="0"/>
                <a:ea typeface="SimSun" panose="02010600030101010101" pitchFamily="2" charset="-122"/>
                <a:cs typeface="Arial" panose="020B0604020202020204" pitchFamily="34" charset="0"/>
              </a:rPr>
              <a:t>)</a:t>
            </a:r>
            <a:endParaRPr lang="x-none" b="1">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GB" dirty="0">
                <a:latin typeface="Calibri" panose="020F0502020204030204" pitchFamily="34" charset="0"/>
                <a:ea typeface="SimSun" panose="02010600030101010101" pitchFamily="2" charset="-122"/>
                <a:cs typeface="Arial" panose="020B0604020202020204" pitchFamily="34" charset="0"/>
              </a:rPr>
              <a:t>Martin Luther King Jr. was the leader of the African-American Civil Rights Movement (see below). He campaigned for equal civil rights for all Americans, including African Americans, using non-violent civil disobedience. In 1963, he delivered a powerful speech – “I have a dream” – to protest against racial discrimination. This speech has become famous worldwide. In 1964 he received the Nobel Peace Prize for his work. He was assassinated in 1968.</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98</a:t>
            </a:fld>
            <a:endParaRPr lang="en-GB"/>
          </a:p>
        </p:txBody>
      </p:sp>
    </p:spTree>
    <p:extLst>
      <p:ext uri="{BB962C8B-B14F-4D97-AF65-F5344CB8AC3E}">
        <p14:creationId xmlns:p14="http://schemas.microsoft.com/office/powerpoint/2010/main" val="97316056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sz="1050" b="1" u="sng" dirty="0">
                <a:latin typeface="Calibri" panose="020F0502020204030204" pitchFamily="34" charset="0"/>
                <a:ea typeface="SimSun" panose="02010600030101010101" pitchFamily="2" charset="-122"/>
                <a:cs typeface="Arial" panose="020B0604020202020204" pitchFamily="34" charset="0"/>
              </a:rPr>
              <a:t>Communities</a:t>
            </a:r>
            <a:r>
              <a:rPr lang="en-US" b="1" u="sng" dirty="0">
                <a:latin typeface="Calibri" panose="020F0502020204030204" pitchFamily="34" charset="0"/>
                <a:ea typeface="SimSun" panose="02010600030101010101" pitchFamily="2" charset="-122"/>
                <a:cs typeface="Arial" panose="020B0604020202020204" pitchFamily="34" charset="0"/>
              </a:rPr>
              <a:t> </a:t>
            </a:r>
            <a:endParaRPr lang="x-none">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b="1" dirty="0">
                <a:latin typeface="Calibri" panose="020F0502020204030204" pitchFamily="34" charset="0"/>
                <a:ea typeface="SimSun" panose="02010600030101010101" pitchFamily="2" charset="-122"/>
                <a:cs typeface="Arial" panose="020B0604020202020204" pitchFamily="34" charset="0"/>
              </a:rPr>
              <a:t>Example 1. African-American Civil Rights Movement </a:t>
            </a:r>
            <a:r>
              <a:rPr lang="en-US" b="1" i="1" dirty="0">
                <a:latin typeface="Calibri" panose="020F0502020204030204" pitchFamily="34" charset="0"/>
                <a:ea typeface="SimSun" panose="02010600030101010101" pitchFamily="2" charset="-122"/>
                <a:cs typeface="Arial" panose="020B0604020202020204" pitchFamily="34" charset="0"/>
              </a:rPr>
              <a:t>(</a:t>
            </a:r>
            <a:r>
              <a:rPr lang="en-US" b="1" i="1" dirty="0">
                <a:latin typeface="Calibri" panose="020F0502020204030204" pitchFamily="34" charset="0"/>
                <a:ea typeface="SimSun" panose="02010600030101010101" pitchFamily="2" charset="-122"/>
                <a:cs typeface="Arial" panose="020B0604020202020204" pitchFamily="34" charset="0"/>
                <a:hlinkClick r:id="rId3" action="ppaction://hlinkfile" tooltip="Patterson, 2006 #27"/>
              </a:rPr>
              <a:t>39</a:t>
            </a:r>
            <a:r>
              <a:rPr lang="en-US" b="1" i="1" dirty="0">
                <a:latin typeface="Calibri" panose="020F0502020204030204" pitchFamily="34" charset="0"/>
                <a:ea typeface="SimSun" panose="02010600030101010101" pitchFamily="2" charset="-122"/>
                <a:cs typeface="Arial" panose="020B0604020202020204" pitchFamily="34" charset="0"/>
              </a:rPr>
              <a:t>)</a:t>
            </a:r>
            <a:endParaRPr lang="x-none" b="1">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dirty="0">
                <a:latin typeface="Calibri" panose="020F0502020204030204" pitchFamily="34" charset="0"/>
                <a:ea typeface="SimSun" panose="02010600030101010101" pitchFamily="2" charset="-122"/>
                <a:cs typeface="Arial" panose="020B0604020202020204" pitchFamily="34" charset="0"/>
              </a:rPr>
              <a:t>In the 1960s the community of African Americans in the United States continued the struggle to achieve equal rights and to combat the disenfranchisement, racial segregation and race-inspired violence that was common place in the southern states of the USA. The use of non-violent protest and civil disobedience resulted in the Civil Rights Act of 1964 and allowed this community the right to vote</a:t>
            </a:r>
            <a:r>
              <a:rPr lang="en-US" dirty="0">
                <a:solidFill>
                  <a:srgbClr val="4F81BD"/>
                </a:solidFill>
                <a:latin typeface="Calibri" panose="020F0502020204030204" pitchFamily="34" charset="0"/>
                <a:ea typeface="SimSun" panose="02010600030101010101" pitchFamily="2" charset="-122"/>
                <a:cs typeface="Arial" panose="020B0604020202020204" pitchFamily="34" charset="0"/>
              </a:rPr>
              <a:t>.</a:t>
            </a:r>
            <a:endParaRPr lang="x-none">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99</a:t>
            </a:fld>
            <a:endParaRPr lang="en-GB"/>
          </a:p>
        </p:txBody>
      </p:sp>
    </p:spTree>
    <p:extLst>
      <p:ext uri="{BB962C8B-B14F-4D97-AF65-F5344CB8AC3E}">
        <p14:creationId xmlns:p14="http://schemas.microsoft.com/office/powerpoint/2010/main" val="358713295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Example 2. </a:t>
            </a:r>
            <a:r>
              <a:rPr lang="en-US" sz="800" b="1" dirty="0">
                <a:latin typeface="Calibri" panose="020F0502020204030204" pitchFamily="34" charset="0"/>
                <a:ea typeface="SimSun" panose="02010600030101010101" pitchFamily="2" charset="-122"/>
                <a:cs typeface="Arial" panose="020B0604020202020204" pitchFamily="34" charset="0"/>
              </a:rPr>
              <a:t>Movement of users and survivors of psychiatry </a:t>
            </a:r>
            <a:r>
              <a:rPr lang="en-US" sz="800" b="1" i="1" dirty="0">
                <a:latin typeface="Calibri" panose="020F0502020204030204" pitchFamily="34" charset="0"/>
                <a:ea typeface="SimSun" panose="02010600030101010101" pitchFamily="2" charset="-122"/>
                <a:cs typeface="Arial" panose="020B0604020202020204" pitchFamily="34" charset="0"/>
              </a:rPr>
              <a:t>(</a:t>
            </a:r>
            <a:r>
              <a:rPr lang="en-US" sz="800" b="1" i="1" dirty="0">
                <a:latin typeface="Calibri" panose="020F0502020204030204" pitchFamily="34" charset="0"/>
                <a:ea typeface="SimSun" panose="02010600030101010101" pitchFamily="2" charset="-122"/>
                <a:cs typeface="Arial" panose="020B0604020202020204" pitchFamily="34" charset="0"/>
                <a:hlinkClick r:id="rId3" action="ppaction://hlinkfile" tooltip="McLean, 2003 #28"/>
              </a:rPr>
              <a:t>40</a:t>
            </a:r>
            <a:r>
              <a:rPr lang="en-US" sz="800" b="1" i="1" dirty="0">
                <a:latin typeface="Calibri" panose="020F0502020204030204" pitchFamily="34" charset="0"/>
                <a:ea typeface="SimSun" panose="02010600030101010101" pitchFamily="2" charset="-122"/>
                <a:cs typeface="Arial" panose="020B0604020202020204" pitchFamily="34" charset="0"/>
              </a:rPr>
              <a:t>)</a:t>
            </a:r>
            <a:r>
              <a:rPr lang="en-US" sz="800" b="1" dirty="0">
                <a:latin typeface="Calibri" panose="020F0502020204030204" pitchFamily="34" charset="0"/>
                <a:ea typeface="SimSun" panose="02010600030101010101" pitchFamily="2" charset="-122"/>
                <a:cs typeface="Arial" panose="020B0604020202020204" pitchFamily="34" charset="0"/>
              </a:rPr>
              <a:t> </a:t>
            </a:r>
            <a:endParaRPr lang="x-none" sz="800">
              <a:latin typeface="Calibri" panose="020F0502020204030204" pitchFamily="34" charset="0"/>
              <a:ea typeface="SimSun" panose="02010600030101010101" pitchFamily="2" charset="-122"/>
              <a:cs typeface="Arial" panose="020B0604020202020204" pitchFamily="34" charset="0"/>
            </a:endParaRPr>
          </a:p>
          <a:p>
            <a:pPr algn="just">
              <a:lnSpc>
                <a:spcPct val="115000"/>
              </a:lnSpc>
              <a:spcAft>
                <a:spcPts val="1000"/>
              </a:spcAft>
            </a:pPr>
            <a:r>
              <a:rPr lang="en-US" sz="800" dirty="0">
                <a:latin typeface="Calibri" panose="020F0502020204030204" pitchFamily="34" charset="0"/>
                <a:ea typeface="SimSun" panose="02010600030101010101" pitchFamily="2" charset="-122"/>
                <a:cs typeface="Arial" panose="020B0604020202020204" pitchFamily="34" charset="0"/>
              </a:rPr>
              <a:t>The users/survivors of psychiatry movement has grown and gained momentum both internationally and nationally. The movement developed largely in response to harm and abuse in psychiatry. In the 1960s and 1970s, former “mental health patients” publicly denounced the harm caused by abuses in psychiatry – including violence, forced admission and treatment, use of seclusion and restraints and other coercive measures. The former “mental health patients” advocated for self-determination and full participation is society. This movement led to the creation of international NGOs such as </a:t>
            </a:r>
            <a:r>
              <a:rPr lang="en-US" sz="800" dirty="0" err="1">
                <a:latin typeface="Calibri" panose="020F0502020204030204" pitchFamily="34" charset="0"/>
                <a:ea typeface="SimSun" panose="02010600030101010101" pitchFamily="2" charset="-122"/>
                <a:cs typeface="Arial" panose="020B0604020202020204" pitchFamily="34" charset="0"/>
              </a:rPr>
              <a:t>MindFreedom</a:t>
            </a:r>
            <a:r>
              <a:rPr lang="en-US" sz="800" dirty="0">
                <a:latin typeface="Calibri" panose="020F0502020204030204" pitchFamily="34" charset="0"/>
                <a:ea typeface="SimSun" panose="02010600030101010101" pitchFamily="2" charset="-122"/>
                <a:cs typeface="Arial" panose="020B0604020202020204" pitchFamily="34" charset="0"/>
              </a:rPr>
              <a:t> International (MFI) </a:t>
            </a:r>
            <a:r>
              <a:rPr lang="en-US" sz="800" i="1" dirty="0">
                <a:latin typeface="Calibri" panose="020F0502020204030204" pitchFamily="34" charset="0"/>
                <a:ea typeface="SimSun" panose="02010600030101010101" pitchFamily="2" charset="-122"/>
                <a:cs typeface="Arial" panose="020B0604020202020204" pitchFamily="34" charset="0"/>
              </a:rPr>
              <a:t>(</a:t>
            </a:r>
            <a:r>
              <a:rPr lang="en-US" sz="800" i="1" dirty="0">
                <a:latin typeface="Calibri" panose="020F0502020204030204" pitchFamily="34" charset="0"/>
                <a:ea typeface="SimSun" panose="02010600030101010101" pitchFamily="2" charset="-122"/>
                <a:cs typeface="Arial" panose="020B0604020202020204" pitchFamily="34" charset="0"/>
                <a:hlinkClick r:id="rId4" action="ppaction://hlinkfile" tooltip=", 2015 #29"/>
              </a:rPr>
              <a:t>41</a:t>
            </a:r>
            <a:r>
              <a:rPr lang="en-US" sz="800" i="1" dirty="0">
                <a:latin typeface="Calibri" panose="020F0502020204030204" pitchFamily="34" charset="0"/>
                <a:ea typeface="SimSun" panose="02010600030101010101" pitchFamily="2" charset="-122"/>
                <a:cs typeface="Arial" panose="020B0604020202020204" pitchFamily="34" charset="0"/>
              </a:rPr>
              <a:t>) </a:t>
            </a:r>
            <a:r>
              <a:rPr lang="en-US" sz="800" dirty="0">
                <a:latin typeface="Calibri" panose="020F0502020204030204" pitchFamily="34" charset="0"/>
                <a:ea typeface="SimSun" panose="02010600030101010101" pitchFamily="2" charset="-122"/>
                <a:cs typeface="Arial" panose="020B0604020202020204" pitchFamily="34" charset="0"/>
              </a:rPr>
              <a:t>and the World Network of Users and Survivors of Psychiatry (WNUSP) as well as national organizations. </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100</a:t>
            </a:fld>
            <a:endParaRPr lang="en-GB"/>
          </a:p>
        </p:txBody>
      </p:sp>
    </p:spTree>
    <p:extLst>
      <p:ext uri="{BB962C8B-B14F-4D97-AF65-F5344CB8AC3E}">
        <p14:creationId xmlns:p14="http://schemas.microsoft.com/office/powerpoint/2010/main" val="201132758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sz="1050" b="1" u="sng" dirty="0">
                <a:latin typeface="Calibri" panose="020F0502020204030204" pitchFamily="34" charset="0"/>
                <a:ea typeface="SimSun" panose="02010600030101010101" pitchFamily="2" charset="-122"/>
                <a:cs typeface="Arial" panose="020B0604020202020204" pitchFamily="34" charset="0"/>
              </a:rPr>
              <a:t>Governments</a:t>
            </a:r>
            <a:r>
              <a:rPr lang="en-US" sz="700" b="1" u="sng" dirty="0">
                <a:latin typeface="Calibri" panose="020F0502020204030204" pitchFamily="34" charset="0"/>
                <a:ea typeface="SimSun" panose="02010600030101010101" pitchFamily="2" charset="-122"/>
                <a:cs typeface="Arial" panose="020B0604020202020204" pitchFamily="34" charset="0"/>
              </a:rPr>
              <a:t> </a:t>
            </a:r>
            <a:endParaRPr lang="x-none" sz="70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US" sz="700" dirty="0">
                <a:latin typeface="Calibri" panose="020F0502020204030204" pitchFamily="34" charset="0"/>
                <a:ea typeface="SimSun" panose="02010600030101010101" pitchFamily="2" charset="-122"/>
                <a:cs typeface="Arial" panose="020B0604020202020204" pitchFamily="34" charset="0"/>
              </a:rPr>
              <a:t>Governments have the primary responsibility for protecting, respecting and fulfilling human rights. </a:t>
            </a:r>
          </a:p>
          <a:p>
            <a:pPr marL="171450" indent="-171450" algn="just">
              <a:lnSpc>
                <a:spcPct val="115000"/>
              </a:lnSpc>
              <a:spcAft>
                <a:spcPts val="1000"/>
              </a:spcAft>
              <a:buFont typeface="Arial" panose="020B0604020202020204" pitchFamily="34" charset="0"/>
              <a:buChar char="•"/>
            </a:pPr>
            <a:r>
              <a:rPr lang="en-US" sz="700" dirty="0">
                <a:latin typeface="Calibri" panose="020F0502020204030204" pitchFamily="34" charset="0"/>
                <a:ea typeface="SimSun" panose="02010600030101010101" pitchFamily="2" charset="-122"/>
                <a:cs typeface="Arial" panose="020B0604020202020204" pitchFamily="34" charset="0"/>
              </a:rPr>
              <a:t>The governments of the world have agreed to uphold the rights that are expressed in the UDHR and other major human rights treaties. Many governments have also drafted their own human rights laws or have integrated human rights principles into their constitutions. This means that these principles are legally binding and can be used to protect the human rights of citizens. </a:t>
            </a:r>
            <a:endParaRPr lang="x-none" sz="70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US" sz="700" dirty="0">
                <a:latin typeface="Calibri" panose="020F0502020204030204" pitchFamily="34" charset="0"/>
                <a:ea typeface="SimSun" panose="02010600030101010101" pitchFamily="2" charset="-122"/>
                <a:cs typeface="Arial" panose="020B0604020202020204" pitchFamily="34" charset="0"/>
              </a:rPr>
              <a:t>Despite governments’ roles, violations of human rights are still common within countries.</a:t>
            </a:r>
            <a:endParaRPr lang="x-none" sz="7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101</a:t>
            </a:fld>
            <a:endParaRPr lang="en-GB"/>
          </a:p>
        </p:txBody>
      </p:sp>
    </p:spTree>
    <p:extLst>
      <p:ext uri="{BB962C8B-B14F-4D97-AF65-F5344CB8AC3E}">
        <p14:creationId xmlns:p14="http://schemas.microsoft.com/office/powerpoint/2010/main" val="9563830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1000"/>
              </a:spcAft>
            </a:pPr>
            <a:r>
              <a:rPr lang="en-US" sz="1400" b="1" u="sng" dirty="0">
                <a:latin typeface="Calibri" panose="020F0502020204030204" pitchFamily="34" charset="0"/>
                <a:ea typeface="SimSun" panose="02010600030101010101" pitchFamily="2" charset="-122"/>
                <a:cs typeface="Arial" panose="020B0604020202020204" pitchFamily="34" charset="0"/>
              </a:rPr>
              <a:t>The United Nations</a:t>
            </a:r>
            <a:endParaRPr lang="x-none" sz="1400">
              <a:latin typeface="Calibri" panose="020F0502020204030204" pitchFamily="34" charset="0"/>
              <a:ea typeface="SimSun" panose="02010600030101010101" pitchFamily="2" charset="-122"/>
              <a:cs typeface="Arial" panose="020B0604020202020204" pitchFamily="34" charset="0"/>
            </a:endParaRPr>
          </a:p>
          <a:p>
            <a:pPr marL="171450" indent="-171450" algn="just">
              <a:lnSpc>
                <a:spcPct val="115000"/>
              </a:lnSpc>
              <a:spcAft>
                <a:spcPts val="1000"/>
              </a:spcAft>
              <a:buFont typeface="Arial" panose="020B0604020202020204" pitchFamily="34" charset="0"/>
              <a:buChar char="•"/>
            </a:pPr>
            <a:r>
              <a:rPr lang="en-US" sz="800" dirty="0">
                <a:latin typeface="Calibri" panose="020F0502020204030204" pitchFamily="34" charset="0"/>
                <a:ea typeface="SimSun" panose="02010600030101010101" pitchFamily="2" charset="-122"/>
                <a:cs typeface="Arial" panose="020B0604020202020204" pitchFamily="34" charset="0"/>
              </a:rPr>
              <a:t>One of the major purposes of the United Nations is to “develop friendly relations among nations based on respect for the principle of equal rights and self-determination of peoples, and to take other appropriate measures to strengthen universal peace” </a:t>
            </a:r>
            <a:r>
              <a:rPr lang="en-US" sz="800" i="1" dirty="0">
                <a:latin typeface="Calibri" panose="020F0502020204030204" pitchFamily="34" charset="0"/>
                <a:ea typeface="SimSun" panose="02010600030101010101" pitchFamily="2" charset="-122"/>
                <a:cs typeface="Arial" panose="020B0604020202020204" pitchFamily="34" charset="0"/>
              </a:rPr>
              <a:t>(</a:t>
            </a:r>
            <a:r>
              <a:rPr lang="en-US" sz="800" i="1" dirty="0">
                <a:latin typeface="Calibri" panose="020F0502020204030204" pitchFamily="34" charset="0"/>
                <a:ea typeface="SimSun" panose="02010600030101010101" pitchFamily="2" charset="-122"/>
                <a:cs typeface="Arial" panose="020B0604020202020204" pitchFamily="34" charset="0"/>
                <a:hlinkClick r:id="rId3" action="ppaction://hlinkfile" tooltip=", 1945 #30"/>
              </a:rPr>
              <a:t>42</a:t>
            </a:r>
            <a:r>
              <a:rPr lang="en-US" sz="800" i="1" dirty="0">
                <a:latin typeface="Calibri" panose="020F0502020204030204" pitchFamily="34" charset="0"/>
                <a:ea typeface="SimSun" panose="02010600030101010101" pitchFamily="2" charset="-122"/>
                <a:cs typeface="Arial" panose="020B0604020202020204" pitchFamily="34" charset="0"/>
              </a:rPr>
              <a:t>)</a:t>
            </a:r>
            <a:r>
              <a:rPr lang="en-US" sz="800" dirty="0">
                <a:latin typeface="Calibri" panose="020F0502020204030204" pitchFamily="34" charset="0"/>
                <a:ea typeface="SimSun" panose="02010600030101010101" pitchFamily="2" charset="-122"/>
                <a:cs typeface="Arial" panose="020B0604020202020204" pitchFamily="34" charset="0"/>
              </a:rPr>
              <a:t>. </a:t>
            </a:r>
          </a:p>
          <a:p>
            <a:pPr marL="171450" indent="-171450" algn="just">
              <a:lnSpc>
                <a:spcPct val="115000"/>
              </a:lnSpc>
              <a:spcAft>
                <a:spcPts val="1000"/>
              </a:spcAft>
              <a:buFont typeface="Arial" panose="020B0604020202020204" pitchFamily="34" charset="0"/>
              <a:buChar char="•"/>
            </a:pPr>
            <a:r>
              <a:rPr lang="en-US" sz="800" dirty="0">
                <a:latin typeface="Calibri" panose="020F0502020204030204" pitchFamily="34" charset="0"/>
                <a:ea typeface="SimSun" panose="02010600030101010101" pitchFamily="2" charset="-122"/>
                <a:cs typeface="Arial" panose="020B0604020202020204" pitchFamily="34" charset="0"/>
              </a:rPr>
              <a:t>Through the Office of the High Commissioner for Human Rights, the Human Rights Council and other critical agencies and mechanisms, the United Nations works to monitor, protect and promote human rights around the globe. The United Nations has also facilitated discussions and negotiations between governments to adopt human rights treaties and promote their implementation by countries.</a:t>
            </a:r>
            <a:endParaRPr lang="x-none" sz="800">
              <a:latin typeface="Calibri" panose="020F0502020204030204" pitchFamily="34" charset="0"/>
              <a:ea typeface="SimSun" panose="02010600030101010101" pitchFamily="2" charset="-122"/>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102</a:t>
            </a:fld>
            <a:endParaRPr lang="en-GB"/>
          </a:p>
        </p:txBody>
      </p:sp>
    </p:spTree>
    <p:extLst>
      <p:ext uri="{BB962C8B-B14F-4D97-AF65-F5344CB8AC3E}">
        <p14:creationId xmlns:p14="http://schemas.microsoft.com/office/powerpoint/2010/main" val="346133183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5.xml"/><Relationship Id="rId7" Type="http://schemas.openxmlformats.org/officeDocument/2006/relationships/image" Target="../media/image1.emf"/><Relationship Id="rId2" Type="http://schemas.openxmlformats.org/officeDocument/2006/relationships/vmlDrawing" Target="../drawings/vmlDrawing2.vml"/><Relationship Id="rId1" Type="http://schemas.openxmlformats.org/officeDocument/2006/relationships/themeOverride" Target="../theme/themeOverride1.x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6.xml"/><Relationship Id="rId9"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3.xml"/><Relationship Id="rId7" Type="http://schemas.openxmlformats.org/officeDocument/2006/relationships/image" Target="../media/image2.png"/><Relationship Id="rId2" Type="http://schemas.openxmlformats.org/officeDocument/2006/relationships/vmlDrawing" Target="../drawings/vmlDrawing8.vml"/><Relationship Id="rId1" Type="http://schemas.openxmlformats.org/officeDocument/2006/relationships/themeOverride" Target="../theme/themeOverride10.x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vmlDrawing" Target="../drawings/vmlDrawing9.vml"/><Relationship Id="rId1" Type="http://schemas.openxmlformats.org/officeDocument/2006/relationships/themeOverride" Target="../theme/themeOverride12.x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4.emf"/><Relationship Id="rId2" Type="http://schemas.openxmlformats.org/officeDocument/2006/relationships/vmlDrawing" Target="../drawings/vmlDrawing10.vml"/><Relationship Id="rId1" Type="http://schemas.openxmlformats.org/officeDocument/2006/relationships/themeOverride" Target="../theme/themeOverride13.x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vmlDrawing" Target="../drawings/vmlDrawing3.vml"/><Relationship Id="rId1" Type="http://schemas.openxmlformats.org/officeDocument/2006/relationships/themeOverride" Target="../theme/themeOverride3.x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8.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vmlDrawing" Target="../drawings/vmlDrawing4.vml"/><Relationship Id="rId1" Type="http://schemas.openxmlformats.org/officeDocument/2006/relationships/themeOverride" Target="../theme/themeOverride4.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vmlDrawing" Target="../drawings/vmlDrawing5.vml"/><Relationship Id="rId1" Type="http://schemas.openxmlformats.org/officeDocument/2006/relationships/themeOverride" Target="../theme/themeOverride5.x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vmlDrawing" Target="../drawings/vmlDrawing6.vml"/><Relationship Id="rId1" Type="http://schemas.openxmlformats.org/officeDocument/2006/relationships/themeOverride" Target="../theme/themeOverride7.x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vmlDrawing" Target="../drawings/vmlDrawing7.vml"/><Relationship Id="rId1" Type="http://schemas.openxmlformats.org/officeDocument/2006/relationships/themeOverride" Target="../theme/themeOverride8.x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Section Header - Internal" preserve="1" userDrawn="1">
  <p:cSld name="Section Header - Internal">
    <p:bg bwMode="gray">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11" name="think-cell Slide" r:id="rId6" imgW="353" imgH="353" progId="TCLayout.ActiveDocument.1">
                  <p:embed/>
                </p:oleObj>
              </mc:Choice>
              <mc:Fallback>
                <p:oleObj name="think-cell Slide" r:id="rId6" imgW="353" imgH="353" progId="TCLayout.ActiveDocument.1">
                  <p:embed/>
                  <p:pic>
                    <p:nvPicPr>
                      <p:cNvPr id="4" name="Object 3"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xmlns="" id="{3E8E94F3-9FBF-45F5-9848-3D8FC241580A}"/>
              </a:ext>
            </a:extLst>
          </p:cNvPr>
          <p:cNvSpPr/>
          <p:nvPr userDrawn="1"/>
        </p:nvSpPr>
        <p:spPr>
          <a:xfrm>
            <a:off x="0" y="5558400"/>
            <a:ext cx="12192000" cy="12996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2" name="Title 1"/>
          <p:cNvSpPr>
            <a:spLocks noGrp="1"/>
          </p:cNvSpPr>
          <p:nvPr>
            <p:ph type="ctrTitle"/>
          </p:nvPr>
        </p:nvSpPr>
        <p:spPr>
          <a:xfrm>
            <a:off x="507206" y="720000"/>
            <a:ext cx="11088000" cy="2934000"/>
          </a:xfrm>
        </p:spPr>
        <p:txBody>
          <a:bodyPr anchor="b"/>
          <a:lstStyle>
            <a:lvl1pPr algn="l">
              <a:lnSpc>
                <a:spcPts val="6500"/>
              </a:lnSpc>
              <a:defRPr sz="6600">
                <a:solidFill>
                  <a:schemeClr val="accent1"/>
                </a:solidFill>
                <a:effectLst/>
              </a:defRPr>
            </a:lvl1pPr>
          </a:lstStyle>
          <a:p>
            <a:r>
              <a:rPr lang="en-US"/>
              <a:t>Click to edit Master title style</a:t>
            </a:r>
          </a:p>
        </p:txBody>
      </p:sp>
      <p:sp>
        <p:nvSpPr>
          <p:cNvPr id="3" name="Subtitle 2"/>
          <p:cNvSpPr>
            <a:spLocks noGrp="1"/>
          </p:cNvSpPr>
          <p:nvPr>
            <p:ph type="subTitle" idx="1"/>
          </p:nvPr>
        </p:nvSpPr>
        <p:spPr>
          <a:xfrm>
            <a:off x="507205" y="3688350"/>
            <a:ext cx="11088000" cy="1617074"/>
          </a:xfrm>
          <a:prstGeom prst="rect">
            <a:avLst/>
          </a:prstGeom>
        </p:spPr>
        <p:txBody>
          <a:bodyPr lIns="0" rIns="0" anchor="t">
            <a:noAutofit/>
          </a:bodyPr>
          <a:lstStyle>
            <a:lvl1pPr marL="0" indent="0" algn="l">
              <a:buNone/>
              <a:defRPr lang="en-US" sz="4000" b="1" kern="1200" spc="-100" baseline="0" dirty="0">
                <a:solidFill>
                  <a:schemeClr val="accent2"/>
                </a:solidFill>
                <a:effectLst/>
                <a:latin typeface="+mj-lt"/>
                <a:ea typeface="+mj-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Classification" hidden="1"/>
          <p:cNvSpPr txBox="1">
            <a:spLocks/>
          </p:cNvSpPr>
          <p:nvPr userDrawn="1">
            <p:custDataLst>
              <p:tags r:id="rId4"/>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pic>
        <p:nvPicPr>
          <p:cNvPr id="8" name="Picture 7">
            <a:extLst>
              <a:ext uri="{FF2B5EF4-FFF2-40B4-BE49-F238E27FC236}">
                <a16:creationId xmlns:a16="http://schemas.microsoft.com/office/drawing/2014/main" xmlns="" id="{BD9C1FFE-CE2F-FC43-95DF-C2C9DCE31DD7}"/>
              </a:ext>
            </a:extLst>
          </p:cNvPr>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5304" y="124468"/>
            <a:ext cx="1277726" cy="1428108"/>
          </a:xfrm>
          <a:prstGeom prst="rect">
            <a:avLst/>
          </a:prstGeom>
          <a:noFill/>
          <a:ln>
            <a:noFill/>
          </a:ln>
        </p:spPr>
      </p:pic>
      <p:pic>
        <p:nvPicPr>
          <p:cNvPr id="10" name="Picture 9" descr="https://extranet.who.int/datacol/answer_upload.asp?survey_id=475&amp;view_id=326&amp;question_id=15106&amp;answer_id=47397&amp;respondent_id=22063">
            <a:extLst>
              <a:ext uri="{FF2B5EF4-FFF2-40B4-BE49-F238E27FC236}">
                <a16:creationId xmlns:a16="http://schemas.microsoft.com/office/drawing/2014/main" xmlns="" id="{1AC5AAA3-0566-8D49-AA48-5D77450E64C2}"/>
              </a:ext>
            </a:extLst>
          </p:cNvPr>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9601200" y="163778"/>
            <a:ext cx="2395909" cy="842062"/>
          </a:xfrm>
          <a:prstGeom prst="rect">
            <a:avLst/>
          </a:prstGeom>
          <a:noFill/>
          <a:ln>
            <a:noFill/>
          </a:ln>
        </p:spPr>
      </p:pic>
    </p:spTree>
    <p:extLst>
      <p:ext uri="{BB962C8B-B14F-4D97-AF65-F5344CB8AC3E}">
        <p14:creationId xmlns:p14="http://schemas.microsoft.com/office/powerpoint/2010/main" val="1381421593"/>
      </p:ext>
    </p:extLst>
  </p:cSld>
  <p:clrMapOvr>
    <a:overrideClrMapping bg1="lt1" tx1="dk1" bg2="lt2" tx2="dk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
            </p:custDataLst>
            <p:extLst>
              <p:ext uri="{D42A27DB-BD31-4B8C-83A1-F6EECF244321}">
                <p14:modId xmlns:p14="http://schemas.microsoft.com/office/powerpoint/2010/main" val="9849502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403"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F169E07F-9A80-405D-B06A-876E4D356B83}" type="slidenum">
              <a:rPr lang="en-US" smtClean="0"/>
              <a:pPr/>
              <a:t>‹#›</a:t>
            </a:fld>
            <a:endParaRPr lang="en-US"/>
          </a:p>
        </p:txBody>
      </p:sp>
      <p:sp>
        <p:nvSpPr>
          <p:cNvPr id="7" name="Title 6"/>
          <p:cNvSpPr>
            <a:spLocks noGrp="1"/>
          </p:cNvSpPr>
          <p:nvPr>
            <p:ph type="title"/>
          </p:nvPr>
        </p:nvSpPr>
        <p:spPr>
          <a:xfrm>
            <a:off x="507206" y="2313946"/>
            <a:ext cx="9792000" cy="432000"/>
          </a:xfrm>
        </p:spPr>
        <p:txBody>
          <a:bodyPr/>
          <a:lstStyle>
            <a:lvl1pPr>
              <a:defRPr sz="4000"/>
            </a:lvl1pPr>
          </a:lstStyle>
          <a:p>
            <a:r>
              <a:rPr lang="en-US" dirty="0"/>
              <a:t>Click to edit Master title style</a:t>
            </a:r>
          </a:p>
        </p:txBody>
      </p:sp>
      <p:pic>
        <p:nvPicPr>
          <p:cNvPr id="8" name="Picture 7">
            <a:extLst>
              <a:ext uri="{FF2B5EF4-FFF2-40B4-BE49-F238E27FC236}">
                <a16:creationId xmlns:a16="http://schemas.microsoft.com/office/drawing/2014/main" xmlns="" id="{1A157C42-A791-DD4B-8824-DD8855140549}"/>
              </a:ext>
            </a:extLst>
          </p:cNvPr>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5484177"/>
            <a:ext cx="982980" cy="1122363"/>
          </a:xfrm>
          <a:prstGeom prst="rect">
            <a:avLst/>
          </a:prstGeom>
          <a:noFill/>
          <a:ln>
            <a:noFill/>
          </a:ln>
        </p:spPr>
      </p:pic>
      <p:pic>
        <p:nvPicPr>
          <p:cNvPr id="9" name="Picture 8" descr="https://extranet.who.int/datacol/answer_upload.asp?survey_id=475&amp;view_id=326&amp;question_id=15106&amp;answer_id=47397&amp;respondent_id=22063">
            <a:extLst>
              <a:ext uri="{FF2B5EF4-FFF2-40B4-BE49-F238E27FC236}">
                <a16:creationId xmlns:a16="http://schemas.microsoft.com/office/drawing/2014/main" xmlns="" id="{CF037A7D-FDB1-DF4D-A296-8DCCB3F629A2}"/>
              </a:ext>
            </a:extLst>
          </p:cNvPr>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0180630" y="5912517"/>
            <a:ext cx="1873911" cy="606490"/>
          </a:xfrm>
          <a:prstGeom prst="rect">
            <a:avLst/>
          </a:prstGeom>
          <a:noFill/>
          <a:ln>
            <a:noFill/>
          </a:ln>
        </p:spPr>
      </p:pic>
    </p:spTree>
    <p:extLst>
      <p:ext uri="{BB962C8B-B14F-4D97-AF65-F5344CB8AC3E}">
        <p14:creationId xmlns:p14="http://schemas.microsoft.com/office/powerpoint/2010/main" val="348735853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Lonza Microbiome JV - media briefing  |  3 April 2019</a:t>
            </a:r>
          </a:p>
        </p:txBody>
      </p:sp>
      <p:sp>
        <p:nvSpPr>
          <p:cNvPr id="4" name="Slide Number Placeholder 3"/>
          <p:cNvSpPr>
            <a:spLocks noGrp="1"/>
          </p:cNvSpPr>
          <p:nvPr>
            <p:ph type="sldNum" sz="quarter" idx="12"/>
          </p:nvPr>
        </p:nvSpPr>
        <p:spPr/>
        <p:txBody>
          <a:bodyPr/>
          <a:lstStyle/>
          <a:p>
            <a:fld id="{6D047E35-150C-4319-9FA5-9DC1536F505F}" type="slidenum">
              <a:rPr lang="en-US" smtClean="0"/>
              <a:pPr/>
              <a:t>‹#›</a:t>
            </a:fld>
            <a:endParaRPr lang="en-US"/>
          </a:p>
        </p:txBody>
      </p:sp>
    </p:spTree>
    <p:extLst>
      <p:ext uri="{BB962C8B-B14F-4D97-AF65-F5344CB8AC3E}">
        <p14:creationId xmlns:p14="http://schemas.microsoft.com/office/powerpoint/2010/main" val="2663678965"/>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Agenda"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
            </p:custDataLst>
            <p:extLst>
              <p:ext uri="{D42A27DB-BD31-4B8C-83A1-F6EECF244321}">
                <p14:modId xmlns:p14="http://schemas.microsoft.com/office/powerpoint/2010/main" val="1033513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451"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Footer Placeholder 3"/>
          <p:cNvSpPr>
            <a:spLocks noGrp="1"/>
          </p:cNvSpPr>
          <p:nvPr>
            <p:ph type="ftr" sz="quarter" idx="11"/>
          </p:nvPr>
        </p:nvSpPr>
        <p:spPr/>
        <p:txBody>
          <a:bodyPr/>
          <a:lstStyle/>
          <a:p>
            <a:r>
              <a:rPr lang="en-US"/>
              <a:t>Lonza Microbiome JV - media briefing  |  3 April 2019</a:t>
            </a:r>
          </a:p>
        </p:txBody>
      </p:sp>
      <p:sp>
        <p:nvSpPr>
          <p:cNvPr id="5" name="Slide Number Placeholder 4"/>
          <p:cNvSpPr>
            <a:spLocks noGrp="1"/>
          </p:cNvSpPr>
          <p:nvPr>
            <p:ph type="sldNum" sz="quarter" idx="12"/>
          </p:nvPr>
        </p:nvSpPr>
        <p:spPr/>
        <p:txBody>
          <a:bodyPr/>
          <a:lstStyle/>
          <a:p>
            <a:fld id="{C17884EE-EDE3-44F5-A102-3C97972BE00F}" type="slidenum">
              <a:rPr lang="en-US" smtClean="0"/>
              <a:pPr/>
              <a:t>‹#›</a:t>
            </a:fld>
            <a:endParaRPr lang="en-US"/>
          </a:p>
        </p:txBody>
      </p:sp>
      <p:sp>
        <p:nvSpPr>
          <p:cNvPr id="6"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92735110"/>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losing" preserve="1" userDrawn="1">
  <p:cSld name="Closin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
            </p:custDataLst>
            <p:extLst>
              <p:ext uri="{D42A27DB-BD31-4B8C-83A1-F6EECF244321}">
                <p14:modId xmlns:p14="http://schemas.microsoft.com/office/powerpoint/2010/main" val="235566703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475" name="think-cell Slide" r:id="rId6" imgW="360" imgH="360" progId="TCLayout.ActiveDocument.1">
                  <p:embed/>
                </p:oleObj>
              </mc:Choice>
              <mc:Fallback>
                <p:oleObj name="think-cell Slide" r:id="rId6" imgW="360" imgH="360" progId="TCLayout.ActiveDocument.1">
                  <p:embed/>
                  <p:pic>
                    <p:nvPicPr>
                      <p:cNvPr id="2" name="Object 1"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5" name="Rectangle 4">
            <a:extLst>
              <a:ext uri="{FF2B5EF4-FFF2-40B4-BE49-F238E27FC236}">
                <a16:creationId xmlns:a16="http://schemas.microsoft.com/office/drawing/2014/main" xmlns="" id="{3E8E94F3-9FBF-45F5-9848-3D8FC241580A}"/>
              </a:ext>
            </a:extLst>
          </p:cNvPr>
          <p:cNvSpPr/>
          <p:nvPr userDrawn="1"/>
        </p:nvSpPr>
        <p:spPr>
          <a:xfrm>
            <a:off x="0" y="0"/>
            <a:ext cx="12192000" cy="68580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3" name="Footer Placeholder 2"/>
          <p:cNvSpPr>
            <a:spLocks noGrp="1"/>
          </p:cNvSpPr>
          <p:nvPr>
            <p:ph type="ftr" sz="quarter" idx="11"/>
          </p:nvPr>
        </p:nvSpPr>
        <p:spPr/>
        <p:txBody>
          <a:bodyPr/>
          <a:lstStyle/>
          <a:p>
            <a:r>
              <a:rPr lang="en-US"/>
              <a:t>Lonza Microbiome JV - media briefing  |  3 April 2019</a:t>
            </a:r>
          </a:p>
        </p:txBody>
      </p:sp>
      <p:sp>
        <p:nvSpPr>
          <p:cNvPr id="4" name="Slide Number Placeholder 3"/>
          <p:cNvSpPr>
            <a:spLocks noGrp="1"/>
          </p:cNvSpPr>
          <p:nvPr>
            <p:ph type="sldNum" sz="quarter" idx="12"/>
          </p:nvPr>
        </p:nvSpPr>
        <p:spPr/>
        <p:txBody>
          <a:bodyPr/>
          <a:lstStyle/>
          <a:p>
            <a:fld id="{082FAF88-7A9D-4D47-9197-6E5F7D59321B}" type="slidenum">
              <a:rPr lang="en-US" smtClean="0"/>
              <a:pPr/>
              <a:t>‹#›</a:t>
            </a:fld>
            <a:endParaRPr lang="en-US"/>
          </a:p>
        </p:txBody>
      </p:sp>
      <p:sp>
        <p:nvSpPr>
          <p:cNvPr id="9" name="Text Placeholder 8"/>
          <p:cNvSpPr>
            <a:spLocks noGrp="1"/>
          </p:cNvSpPr>
          <p:nvPr>
            <p:ph type="body" sz="quarter" idx="13"/>
          </p:nvPr>
        </p:nvSpPr>
        <p:spPr>
          <a:xfrm>
            <a:off x="1295398" y="2547938"/>
            <a:ext cx="9579600" cy="1778400"/>
          </a:xfrm>
        </p:spPr>
        <p:txBody>
          <a:bodyPr/>
          <a:lstStyle>
            <a:lvl1pPr marL="0" indent="0" algn="ctr">
              <a:buNone/>
              <a:defRPr lang="en-US" sz="6600" b="1" kern="1200" spc="-182" dirty="0" smtClean="0">
                <a:solidFill>
                  <a:schemeClr val="bg1"/>
                </a:solidFill>
                <a:latin typeface="+mj-lt"/>
                <a:ea typeface="Arial" charset="0"/>
                <a:cs typeface="Arial" charset="0"/>
              </a:defRPr>
            </a:lvl1pPr>
            <a:lvl2pPr marL="0" indent="0" algn="ctr">
              <a:buNone/>
              <a:defRPr lang="en-US" sz="3600" b="1" kern="1200" spc="-136" dirty="0" smtClean="0">
                <a:solidFill>
                  <a:schemeClr val="bg1"/>
                </a:solidFill>
                <a:latin typeface="+mj-lt"/>
                <a:ea typeface="Arial" charset="0"/>
                <a:cs typeface="Arial" charset="0"/>
              </a:defRPr>
            </a:lvl2pPr>
            <a:lvl3pPr>
              <a:defRPr lang="en-US" sz="6600" b="1" kern="1200" spc="-182" dirty="0" smtClean="0">
                <a:solidFill>
                  <a:schemeClr val="bg1"/>
                </a:solidFill>
                <a:latin typeface="+mj-lt"/>
                <a:ea typeface="Arial" charset="0"/>
                <a:cs typeface="Arial" charset="0"/>
              </a:defRPr>
            </a:lvl3pPr>
            <a:lvl4pPr>
              <a:defRPr lang="en-US" sz="6600" b="1" kern="1200" spc="-182" dirty="0" smtClean="0">
                <a:solidFill>
                  <a:schemeClr val="bg1"/>
                </a:solidFill>
                <a:latin typeface="+mj-lt"/>
                <a:ea typeface="Arial" charset="0"/>
                <a:cs typeface="Arial" charset="0"/>
              </a:defRPr>
            </a:lvl4pPr>
            <a:lvl5pPr>
              <a:defRPr lang="en-US" sz="6600" b="1" kern="1200" spc="-182" dirty="0">
                <a:solidFill>
                  <a:schemeClr val="bg1"/>
                </a:solidFill>
                <a:latin typeface="+mj-lt"/>
                <a:ea typeface="Arial" charset="0"/>
                <a:cs typeface="Arial" charset="0"/>
              </a:defRPr>
            </a:lvl5pPr>
          </a:lstStyle>
          <a:p>
            <a:pPr lvl="0"/>
            <a:r>
              <a:rPr lang="en-US"/>
              <a:t>Click to edit Master text styles</a:t>
            </a:r>
          </a:p>
          <a:p>
            <a:pPr lvl="1"/>
            <a:r>
              <a:rPr lang="en-US"/>
              <a:t>Second level</a:t>
            </a:r>
          </a:p>
        </p:txBody>
      </p:sp>
      <p:sp>
        <p:nvSpPr>
          <p:cNvPr id="10" name="Classification" hidden="1"/>
          <p:cNvSpPr txBox="1">
            <a:spLocks/>
          </p:cNvSpPr>
          <p:nvPr userDrawn="1">
            <p:custDataLst>
              <p:tags r:id="rId4"/>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spTree>
    <p:extLst>
      <p:ext uri="{BB962C8B-B14F-4D97-AF65-F5344CB8AC3E}">
        <p14:creationId xmlns:p14="http://schemas.microsoft.com/office/powerpoint/2010/main" val="3904869767"/>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Content" preserve="1" userDrawn="1">
  <p:cSld name="Title &amp;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260D4A-DEC1-45DD-8AB2-A3349BAAA59E}" type="slidenum">
              <a:rPr lang="en-US" smtClean="0"/>
              <a:pPr/>
              <a:t>‹#›</a:t>
            </a:fld>
            <a:endParaRPr lang="en-US"/>
          </a:p>
        </p:txBody>
      </p:sp>
      <p:sp>
        <p:nvSpPr>
          <p:cNvPr id="14"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200" b="1" kern="1200" spc="-100" baseline="0" dirty="0">
                <a:solidFill>
                  <a:schemeClr val="accent2"/>
                </a:solidFill>
                <a:latin typeface="+mj-lt"/>
                <a:ea typeface="+mj-ea"/>
                <a:cs typeface="+mj-cs"/>
              </a:defRPr>
            </a:lvl1pPr>
          </a:lstStyle>
          <a:p>
            <a:pPr lvl="0"/>
            <a:r>
              <a:rPr lang="en-US" dirty="0"/>
              <a:t>Click to edit Master text styles</a:t>
            </a:r>
          </a:p>
        </p:txBody>
      </p:sp>
      <p:sp>
        <p:nvSpPr>
          <p:cNvPr id="10" name="Content Placeholder 9"/>
          <p:cNvSpPr>
            <a:spLocks noGrp="1"/>
          </p:cNvSpPr>
          <p:nvPr>
            <p:ph sz="quarter" idx="14"/>
          </p:nvPr>
        </p:nvSpPr>
        <p:spPr>
          <a:xfrm>
            <a:off x="507195" y="1511188"/>
            <a:ext cx="11174412" cy="4500000"/>
          </a:xfrm>
        </p:spPr>
        <p:txBody>
          <a:bodyPr/>
          <a:lstStyle>
            <a:lvl1pPr>
              <a:defRPr sz="22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defRPr sz="3000"/>
            </a:lvl1pPr>
          </a:lstStyle>
          <a:p>
            <a:r>
              <a:rPr lang="en-US" dirty="0"/>
              <a:t>Click to edit Master title style</a:t>
            </a:r>
          </a:p>
        </p:txBody>
      </p:sp>
      <p:pic>
        <p:nvPicPr>
          <p:cNvPr id="7" name="Picture 6" descr="https://extranet.who.int/datacol/answer_upload.asp?survey_id=475&amp;view_id=326&amp;question_id=15106&amp;answer_id=47397&amp;respondent_id=22063">
            <a:extLst>
              <a:ext uri="{FF2B5EF4-FFF2-40B4-BE49-F238E27FC236}">
                <a16:creationId xmlns:a16="http://schemas.microsoft.com/office/drawing/2014/main" xmlns="" id="{1DEB27EC-4EB5-604B-9474-66ADE046843D}"/>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180630" y="5912517"/>
            <a:ext cx="1873911" cy="606490"/>
          </a:xfrm>
          <a:prstGeom prst="rect">
            <a:avLst/>
          </a:prstGeom>
          <a:noFill/>
          <a:ln>
            <a:noFill/>
          </a:ln>
        </p:spPr>
      </p:pic>
      <p:pic>
        <p:nvPicPr>
          <p:cNvPr id="8" name="Picture 7">
            <a:extLst>
              <a:ext uri="{FF2B5EF4-FFF2-40B4-BE49-F238E27FC236}">
                <a16:creationId xmlns:a16="http://schemas.microsoft.com/office/drawing/2014/main" xmlns="" id="{C62BEDE9-A43C-A14D-BFE7-B85F455EE8F8}"/>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5436051"/>
            <a:ext cx="982980" cy="1122363"/>
          </a:xfrm>
          <a:prstGeom prst="rect">
            <a:avLst/>
          </a:prstGeom>
          <a:noFill/>
          <a:ln>
            <a:noFill/>
          </a:ln>
        </p:spPr>
      </p:pic>
    </p:spTree>
    <p:extLst>
      <p:ext uri="{BB962C8B-B14F-4D97-AF65-F5344CB8AC3E}">
        <p14:creationId xmlns:p14="http://schemas.microsoft.com/office/powerpoint/2010/main" val="2400920215"/>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preserve="1" userDrawn="1">
  <p:cSld name="Section Header">
    <p:bg>
      <p:bgPr>
        <a:gradFill>
          <a:gsLst>
            <a:gs pos="0">
              <a:schemeClr val="accent2"/>
            </a:gs>
            <a:gs pos="100000">
              <a:schemeClr val="accent1"/>
            </a:gs>
          </a:gsLst>
          <a:lin ang="0" scaled="0"/>
        </a:gra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3"/>
            </p:custDataLst>
            <p:extLst>
              <p:ext uri="{D42A27DB-BD31-4B8C-83A1-F6EECF244321}">
                <p14:modId xmlns:p14="http://schemas.microsoft.com/office/powerpoint/2010/main" val="141305533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63" name="think-cell Slide" r:id="rId6" imgW="353" imgH="353" progId="TCLayout.ActiveDocument.1">
                  <p:embed/>
                </p:oleObj>
              </mc:Choice>
              <mc:Fallback>
                <p:oleObj name="think-cell Slide" r:id="rId6" imgW="353" imgH="353" progId="TCLayout.ActiveDocument.1">
                  <p:embed/>
                  <p:pic>
                    <p:nvPicPr>
                      <p:cNvPr id="4" name="Object 3"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07207" y="720000"/>
            <a:ext cx="11088000" cy="2350800"/>
          </a:xfrm>
        </p:spPr>
        <p:txBody>
          <a:bodyPr anchor="b"/>
          <a:lstStyle>
            <a:lvl1pPr>
              <a:lnSpc>
                <a:spcPts val="6500"/>
              </a:lnSpc>
              <a:defRPr sz="6600">
                <a:solidFill>
                  <a:schemeClr val="bg1"/>
                </a:solidFill>
              </a:defRPr>
            </a:lvl1pPr>
          </a:lstStyle>
          <a:p>
            <a:r>
              <a:rPr lang="en-US"/>
              <a:t>Click to edit Master title style</a:t>
            </a:r>
          </a:p>
        </p:txBody>
      </p:sp>
      <p:sp>
        <p:nvSpPr>
          <p:cNvPr id="5" name="Footer Placeholder 4"/>
          <p:cNvSpPr>
            <a:spLocks noGrp="1"/>
          </p:cNvSpPr>
          <p:nvPr>
            <p:ph type="ftr" sz="quarter" idx="11"/>
          </p:nvPr>
        </p:nvSpPr>
        <p:spPr>
          <a:xfrm>
            <a:off x="507205" y="5013294"/>
            <a:ext cx="11088000" cy="216000"/>
          </a:xfrm>
        </p:spPr>
        <p:txBody>
          <a:bodyPr/>
          <a:lstStyle>
            <a:lvl1pPr>
              <a:defRPr>
                <a:solidFill>
                  <a:schemeClr val="bg1"/>
                </a:solidFill>
              </a:defRPr>
            </a:lvl1pPr>
          </a:lstStyle>
          <a:p>
            <a:r>
              <a:rPr lang="en-US"/>
              <a:t>Lonza Microbiome JV - media briefing  |  3 April 2019</a:t>
            </a:r>
          </a:p>
        </p:txBody>
      </p:sp>
      <p:sp>
        <p:nvSpPr>
          <p:cNvPr id="8" name="Subtitle 2"/>
          <p:cNvSpPr>
            <a:spLocks noGrp="1"/>
          </p:cNvSpPr>
          <p:nvPr>
            <p:ph type="subTitle" idx="1"/>
          </p:nvPr>
        </p:nvSpPr>
        <p:spPr>
          <a:xfrm>
            <a:off x="507205" y="3097533"/>
            <a:ext cx="11088000" cy="1617074"/>
          </a:xfrm>
          <a:prstGeom prst="rect">
            <a:avLst/>
          </a:prstGeom>
        </p:spPr>
        <p:txBody>
          <a:bodyPr lIns="0" rIns="0" anchor="t">
            <a:noAutofit/>
          </a:bodyPr>
          <a:lstStyle>
            <a:lvl1pPr marL="0" indent="0" algn="l">
              <a:buNone/>
              <a:defRPr lang="en-US" sz="4000" b="1" kern="1200" spc="-100" baseline="0" dirty="0">
                <a:solidFill>
                  <a:schemeClr val="bg1"/>
                </a:solidFill>
                <a:effectLst/>
                <a:latin typeface="+mj-lt"/>
                <a:ea typeface="+mj-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Rectangle 2">
            <a:extLst>
              <a:ext uri="{FF2B5EF4-FFF2-40B4-BE49-F238E27FC236}">
                <a16:creationId xmlns:a16="http://schemas.microsoft.com/office/drawing/2014/main" xmlns="" id="{35A64986-086E-4506-8BC0-4199515F6AEE}"/>
              </a:ext>
            </a:extLst>
          </p:cNvPr>
          <p:cNvSpPr>
            <a:spLocks/>
          </p:cNvSpPr>
          <p:nvPr userDrawn="1"/>
        </p:nvSpPr>
        <p:spPr>
          <a:xfrm>
            <a:off x="-1" y="5303519"/>
            <a:ext cx="12192000" cy="15544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00">
              <a:solidFill>
                <a:schemeClr val="bg1"/>
              </a:solidFill>
            </a:endParaRPr>
          </a:p>
        </p:txBody>
      </p:sp>
      <p:sp>
        <p:nvSpPr>
          <p:cNvPr id="7" name="Picture Placeholder 6">
            <a:extLst>
              <a:ext uri="{FF2B5EF4-FFF2-40B4-BE49-F238E27FC236}">
                <a16:creationId xmlns:a16="http://schemas.microsoft.com/office/drawing/2014/main" xmlns="" id="{D1118E30-C84F-4ECE-B3F0-A514C0D64440}"/>
              </a:ext>
            </a:extLst>
          </p:cNvPr>
          <p:cNvSpPr>
            <a:spLocks noGrp="1"/>
          </p:cNvSpPr>
          <p:nvPr>
            <p:ph type="pic" sz="quarter" idx="12"/>
          </p:nvPr>
        </p:nvSpPr>
        <p:spPr>
          <a:xfrm>
            <a:off x="0" y="5303520"/>
            <a:ext cx="12192000" cy="1554480"/>
          </a:xfrm>
        </p:spPr>
        <p:txBody>
          <a:bodyPr tIns="648000" anchor="ctr"/>
          <a:lstStyle>
            <a:lvl1pPr marL="0" indent="0" algn="ctr">
              <a:buNone/>
              <a:defRPr/>
            </a:lvl1pPr>
          </a:lstStyle>
          <a:p>
            <a:r>
              <a:rPr lang="en-US"/>
              <a:t>Click icon to add picture</a:t>
            </a:r>
          </a:p>
        </p:txBody>
      </p:sp>
      <p:sp>
        <p:nvSpPr>
          <p:cNvPr id="10" name="Classification" hidden="1"/>
          <p:cNvSpPr txBox="1">
            <a:spLocks/>
          </p:cNvSpPr>
          <p:nvPr userDrawn="1">
            <p:custDataLst>
              <p:tags r:id="rId4"/>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spTree>
    <p:extLst>
      <p:ext uri="{BB962C8B-B14F-4D97-AF65-F5344CB8AC3E}">
        <p14:creationId xmlns:p14="http://schemas.microsoft.com/office/powerpoint/2010/main" val="20179613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Footer Image" preserve="1" userDrawn="1">
  <p:cSld name="Content with Footer Imag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3"/>
            </p:custDataLst>
            <p:extLst>
              <p:ext uri="{D42A27DB-BD31-4B8C-83A1-F6EECF244321}">
                <p14:modId xmlns:p14="http://schemas.microsoft.com/office/powerpoint/2010/main" val="20448397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59" name="think-cell Slide" r:id="rId5" imgW="493" imgH="493" progId="TCLayout.ActiveDocument.1">
                  <p:embed/>
                </p:oleObj>
              </mc:Choice>
              <mc:Fallback>
                <p:oleObj name="think-cell Slide" r:id="rId5" imgW="493" imgH="493" progId="TCLayout.ActiveDocument.1">
                  <p:embed/>
                  <p:pic>
                    <p:nvPicPr>
                      <p:cNvPr id="3" name="Object 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5" name="Rectangle 14">
            <a:extLst>
              <a:ext uri="{FF2B5EF4-FFF2-40B4-BE49-F238E27FC236}">
                <a16:creationId xmlns:a16="http://schemas.microsoft.com/office/drawing/2014/main" xmlns="" id="{29539C22-4094-45FE-99A0-CFA512581487}"/>
              </a:ext>
            </a:extLst>
          </p:cNvPr>
          <p:cNvSpPr/>
          <p:nvPr userDrawn="1"/>
        </p:nvSpPr>
        <p:spPr>
          <a:xfrm>
            <a:off x="0" y="5303520"/>
            <a:ext cx="12192000" cy="2538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16" name="Footer Placeholder 5"/>
          <p:cNvSpPr>
            <a:spLocks noGrp="1"/>
          </p:cNvSpPr>
          <p:nvPr>
            <p:ph type="ftr" sz="quarter" idx="11"/>
          </p:nvPr>
        </p:nvSpPr>
        <p:spPr>
          <a:xfrm>
            <a:off x="507205" y="5322420"/>
            <a:ext cx="9018587" cy="216000"/>
          </a:xfrm>
        </p:spPr>
        <p:txBody>
          <a:bodyPr/>
          <a:lstStyle/>
          <a:p>
            <a:r>
              <a:rPr lang="en-US"/>
              <a:t>Lonza Microbiome JV - media briefing  |  3 April 2019</a:t>
            </a:r>
          </a:p>
        </p:txBody>
      </p:sp>
      <p:sp>
        <p:nvSpPr>
          <p:cNvPr id="17" name="Slide Number Placeholder 6"/>
          <p:cNvSpPr>
            <a:spLocks noGrp="1"/>
          </p:cNvSpPr>
          <p:nvPr>
            <p:ph type="sldNum" sz="quarter" idx="12"/>
          </p:nvPr>
        </p:nvSpPr>
        <p:spPr>
          <a:xfrm>
            <a:off x="10034587" y="5322420"/>
            <a:ext cx="1648619" cy="216000"/>
          </a:xfrm>
        </p:spPr>
        <p:txBody>
          <a:bodyPr/>
          <a:lstStyle/>
          <a:p>
            <a:fld id="{1F160D6B-B452-452F-87E9-4ABE62E0932F}" type="slidenum">
              <a:rPr lang="en-US" smtClean="0"/>
              <a:pPr/>
              <a:t>‹#›</a:t>
            </a:fld>
            <a:endParaRPr lang="en-US"/>
          </a:p>
        </p:txBody>
      </p:sp>
      <p:sp>
        <p:nvSpPr>
          <p:cNvPr id="11"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13" name="Content Placeholder 3"/>
          <p:cNvSpPr>
            <a:spLocks noGrp="1"/>
          </p:cNvSpPr>
          <p:nvPr>
            <p:ph sz="quarter" idx="16"/>
          </p:nvPr>
        </p:nvSpPr>
        <p:spPr>
          <a:xfrm>
            <a:off x="506413" y="1739788"/>
            <a:ext cx="11174400" cy="31974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xmlns="" id="{CB2D54E0-3E1E-4F70-B38D-8ED3D23EEDB9}"/>
              </a:ext>
            </a:extLst>
          </p:cNvPr>
          <p:cNvSpPr>
            <a:spLocks/>
          </p:cNvSpPr>
          <p:nvPr userDrawn="1"/>
        </p:nvSpPr>
        <p:spPr>
          <a:xfrm>
            <a:off x="-1" y="5538419"/>
            <a:ext cx="12192000" cy="13195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00">
              <a:solidFill>
                <a:schemeClr val="bg1"/>
              </a:solidFill>
            </a:endParaRPr>
          </a:p>
        </p:txBody>
      </p:sp>
      <p:sp>
        <p:nvSpPr>
          <p:cNvPr id="14" name="Picture Placeholder 6">
            <a:extLst>
              <a:ext uri="{FF2B5EF4-FFF2-40B4-BE49-F238E27FC236}">
                <a16:creationId xmlns:a16="http://schemas.microsoft.com/office/drawing/2014/main" xmlns="" id="{39602443-3D83-4C9B-8DEB-C3B2A2AF8DB6}"/>
              </a:ext>
            </a:extLst>
          </p:cNvPr>
          <p:cNvSpPr>
            <a:spLocks noGrp="1"/>
          </p:cNvSpPr>
          <p:nvPr>
            <p:ph type="pic" sz="quarter" idx="17"/>
          </p:nvPr>
        </p:nvSpPr>
        <p:spPr>
          <a:xfrm>
            <a:off x="0" y="5538420"/>
            <a:ext cx="12192000" cy="1319580"/>
          </a:xfrm>
        </p:spPr>
        <p:txBody>
          <a:bodyPr tIns="648000"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3288316120"/>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reserve="1" userDrawn="1">
  <p:cSld name="Two Content">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3"/>
            </p:custDataLst>
            <p:extLst>
              <p:ext uri="{D42A27DB-BD31-4B8C-83A1-F6EECF244321}">
                <p14:modId xmlns:p14="http://schemas.microsoft.com/office/powerpoint/2010/main" val="249345754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83" name="think-cell Slide" r:id="rId5" imgW="360" imgH="360" progId="TCLayout.ActiveDocument.1">
                  <p:embed/>
                </p:oleObj>
              </mc:Choice>
              <mc:Fallback>
                <p:oleObj name="think-cell Slide" r:id="rId5" imgW="360" imgH="360" progId="TCLayout.ActiveDocument.1">
                  <p:embed/>
                  <p:pic>
                    <p:nvPicPr>
                      <p:cNvPr id="13" name="Object 1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2" name="Content Placeholder 11"/>
          <p:cNvSpPr>
            <a:spLocks noGrp="1"/>
          </p:cNvSpPr>
          <p:nvPr>
            <p:ph sz="quarter" idx="17"/>
          </p:nvPr>
        </p:nvSpPr>
        <p:spPr>
          <a:xfrm>
            <a:off x="6208813" y="1739788"/>
            <a:ext cx="5472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16"/>
          </p:nvPr>
        </p:nvSpPr>
        <p:spPr>
          <a:xfrm>
            <a:off x="506413" y="1739788"/>
            <a:ext cx="5472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Lonza Microbiome JV - media briefing  |  3 April 2019</a:t>
            </a:r>
          </a:p>
        </p:txBody>
      </p:sp>
      <p:sp>
        <p:nvSpPr>
          <p:cNvPr id="7" name="Slide Number Placeholder 6"/>
          <p:cNvSpPr>
            <a:spLocks noGrp="1"/>
          </p:cNvSpPr>
          <p:nvPr>
            <p:ph type="sldNum" sz="quarter" idx="12"/>
          </p:nvPr>
        </p:nvSpPr>
        <p:spPr/>
        <p:txBody>
          <a:bodyPr/>
          <a:lstStyle/>
          <a:p>
            <a:fld id="{3ED22FC0-9634-43A5-A9BA-3774A5BBC19E}" type="slidenum">
              <a:rPr lang="en-US" smtClean="0"/>
              <a:pPr/>
              <a:t>‹#›</a:t>
            </a:fld>
            <a:endParaRPr lang="en-US"/>
          </a:p>
        </p:txBody>
      </p:sp>
      <p:sp>
        <p:nvSpPr>
          <p:cNvPr id="9"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7887822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amp; Subheading" preserve="1" userDrawn="1">
  <p:cSld name="Two Content &amp; Subheadin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Lonza Microbiome JV - media briefing  |  3 April 2019</a:t>
            </a:r>
          </a:p>
        </p:txBody>
      </p:sp>
      <p:sp>
        <p:nvSpPr>
          <p:cNvPr id="7" name="Slide Number Placeholder 6"/>
          <p:cNvSpPr>
            <a:spLocks noGrp="1"/>
          </p:cNvSpPr>
          <p:nvPr>
            <p:ph type="sldNum" sz="quarter" idx="12"/>
          </p:nvPr>
        </p:nvSpPr>
        <p:spPr/>
        <p:txBody>
          <a:bodyPr/>
          <a:lstStyle/>
          <a:p>
            <a:fld id="{DB4DF69D-9676-48A4-9665-621E7C899CF3}" type="slidenum">
              <a:rPr lang="en-US" smtClean="0"/>
              <a:pPr/>
              <a:t>‹#›</a:t>
            </a:fld>
            <a:endParaRPr lang="en-US"/>
          </a:p>
        </p:txBody>
      </p:sp>
      <p:sp>
        <p:nvSpPr>
          <p:cNvPr id="4" name="Text Placeholder 3"/>
          <p:cNvSpPr>
            <a:spLocks noGrp="1"/>
          </p:cNvSpPr>
          <p:nvPr>
            <p:ph type="body" sz="quarter" idx="16"/>
          </p:nvPr>
        </p:nvSpPr>
        <p:spPr>
          <a:xfrm>
            <a:off x="506413" y="1739788"/>
            <a:ext cx="5472000" cy="396000"/>
          </a:xfrm>
          <a:prstGeom prst="rect">
            <a:avLst/>
          </a:prstGeom>
        </p:spPr>
        <p:txBody>
          <a:bodyPr>
            <a:noAutofit/>
          </a:bodyPr>
          <a:lstStyle>
            <a:lvl1pPr marL="0" indent="0">
              <a:buNone/>
              <a:defRPr sz="1800" b="1">
                <a:solidFill>
                  <a:schemeClr val="accent2"/>
                </a:solidFill>
                <a:latin typeface="Calibri" panose="020F0502020204030204" pitchFamily="34" charset="0"/>
                <a:cs typeface="Calibri" panose="020F0502020204030204" pitchFamily="34" charset="0"/>
              </a:defRPr>
            </a:lvl1pPr>
          </a:lstStyle>
          <a:p>
            <a:pPr lvl="0"/>
            <a:r>
              <a:rPr lang="en-US"/>
              <a:t>Click to edit Master text styles</a:t>
            </a:r>
          </a:p>
        </p:txBody>
      </p:sp>
      <p:sp>
        <p:nvSpPr>
          <p:cNvPr id="12" name="Text Placeholder 3"/>
          <p:cNvSpPr>
            <a:spLocks noGrp="1"/>
          </p:cNvSpPr>
          <p:nvPr>
            <p:ph type="body" sz="quarter" idx="17"/>
          </p:nvPr>
        </p:nvSpPr>
        <p:spPr>
          <a:xfrm>
            <a:off x="6208813" y="1739788"/>
            <a:ext cx="5472000" cy="396000"/>
          </a:xfrm>
          <a:prstGeom prst="rect">
            <a:avLst/>
          </a:prstGeom>
        </p:spPr>
        <p:txBody>
          <a:bodyPr>
            <a:noAutofit/>
          </a:bodyPr>
          <a:lstStyle>
            <a:lvl1pPr marL="0" indent="0">
              <a:buNone/>
              <a:defRPr sz="1800" b="1">
                <a:solidFill>
                  <a:schemeClr val="accent2"/>
                </a:solidFill>
                <a:latin typeface="Calibri" panose="020F0502020204030204" pitchFamily="34" charset="0"/>
                <a:cs typeface="Calibri" panose="020F0502020204030204" pitchFamily="34" charset="0"/>
              </a:defRPr>
            </a:lvl1pPr>
          </a:lstStyle>
          <a:p>
            <a:pPr lvl="0"/>
            <a:r>
              <a:rPr lang="en-US"/>
              <a:t>Click to edit Master text styles</a:t>
            </a:r>
          </a:p>
        </p:txBody>
      </p:sp>
      <p:sp>
        <p:nvSpPr>
          <p:cNvPr id="11"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14" name="Content Placeholder 11"/>
          <p:cNvSpPr>
            <a:spLocks noGrp="1"/>
          </p:cNvSpPr>
          <p:nvPr>
            <p:ph sz="quarter" idx="18"/>
          </p:nvPr>
        </p:nvSpPr>
        <p:spPr>
          <a:xfrm>
            <a:off x="6208813" y="2172962"/>
            <a:ext cx="5472000" cy="406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p:cNvSpPr>
            <a:spLocks noGrp="1"/>
          </p:cNvSpPr>
          <p:nvPr>
            <p:ph sz="quarter" idx="19"/>
          </p:nvPr>
        </p:nvSpPr>
        <p:spPr>
          <a:xfrm>
            <a:off x="506413" y="2172962"/>
            <a:ext cx="5472000" cy="406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349481"/>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with Footer Image" preserve="1" userDrawn="1">
  <p:cSld name="Two Content with Footer Imag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
            </p:custDataLst>
            <p:extLst>
              <p:ext uri="{D42A27DB-BD31-4B8C-83A1-F6EECF244321}">
                <p14:modId xmlns:p14="http://schemas.microsoft.com/office/powerpoint/2010/main" val="28446346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31" name="think-cell Slide" r:id="rId5" imgW="493" imgH="493" progId="TCLayout.ActiveDocument.1">
                  <p:embed/>
                </p:oleObj>
              </mc:Choice>
              <mc:Fallback>
                <p:oleObj name="think-cell Slide" r:id="rId5" imgW="493" imgH="493"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5" name="Rectangle 14">
            <a:extLst>
              <a:ext uri="{FF2B5EF4-FFF2-40B4-BE49-F238E27FC236}">
                <a16:creationId xmlns:a16="http://schemas.microsoft.com/office/drawing/2014/main" xmlns="" id="{29539C22-4094-45FE-99A0-CFA512581487}"/>
              </a:ext>
            </a:extLst>
          </p:cNvPr>
          <p:cNvSpPr/>
          <p:nvPr userDrawn="1"/>
        </p:nvSpPr>
        <p:spPr>
          <a:xfrm>
            <a:off x="0" y="5303520"/>
            <a:ext cx="12192000" cy="2538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16" name="Footer Placeholder 5"/>
          <p:cNvSpPr>
            <a:spLocks noGrp="1"/>
          </p:cNvSpPr>
          <p:nvPr>
            <p:ph type="ftr" sz="quarter" idx="11"/>
          </p:nvPr>
        </p:nvSpPr>
        <p:spPr>
          <a:xfrm>
            <a:off x="507205" y="5322420"/>
            <a:ext cx="9018587" cy="216000"/>
          </a:xfrm>
        </p:spPr>
        <p:txBody>
          <a:bodyPr/>
          <a:lstStyle/>
          <a:p>
            <a:r>
              <a:rPr lang="en-US"/>
              <a:t>Lonza Microbiome JV - media briefing  |  3 April 2019</a:t>
            </a:r>
          </a:p>
        </p:txBody>
      </p:sp>
      <p:sp>
        <p:nvSpPr>
          <p:cNvPr id="17" name="Slide Number Placeholder 6"/>
          <p:cNvSpPr>
            <a:spLocks noGrp="1"/>
          </p:cNvSpPr>
          <p:nvPr>
            <p:ph type="sldNum" sz="quarter" idx="12"/>
          </p:nvPr>
        </p:nvSpPr>
        <p:spPr>
          <a:xfrm>
            <a:off x="10034587" y="5322420"/>
            <a:ext cx="1648619" cy="216000"/>
          </a:xfrm>
        </p:spPr>
        <p:txBody>
          <a:bodyPr/>
          <a:lstStyle/>
          <a:p>
            <a:fld id="{766EB20B-6E07-40CD-9610-8509067025E0}" type="slidenum">
              <a:rPr lang="en-US" smtClean="0"/>
              <a:pPr/>
              <a:t>‹#›</a:t>
            </a:fld>
            <a:endParaRPr lang="en-US"/>
          </a:p>
        </p:txBody>
      </p:sp>
      <p:sp>
        <p:nvSpPr>
          <p:cNvPr id="11"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12" name="Content Placeholder 11"/>
          <p:cNvSpPr>
            <a:spLocks noGrp="1"/>
          </p:cNvSpPr>
          <p:nvPr>
            <p:ph sz="quarter" idx="17"/>
          </p:nvPr>
        </p:nvSpPr>
        <p:spPr>
          <a:xfrm>
            <a:off x="6208813" y="1739788"/>
            <a:ext cx="5472000" cy="31974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quarter" idx="16"/>
          </p:nvPr>
        </p:nvSpPr>
        <p:spPr>
          <a:xfrm>
            <a:off x="506413" y="1739788"/>
            <a:ext cx="5472000" cy="31974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p:cNvSpPr>
            <a:spLocks noGrp="1"/>
          </p:cNvSpPr>
          <p:nvPr>
            <p:ph type="title"/>
          </p:nvPr>
        </p:nvSpPr>
        <p:spPr/>
        <p:txBody>
          <a:bodyPr/>
          <a:lstStyle/>
          <a:p>
            <a:r>
              <a:rPr lang="en-US"/>
              <a:t>Click to edit Master title style</a:t>
            </a:r>
          </a:p>
        </p:txBody>
      </p:sp>
      <p:sp>
        <p:nvSpPr>
          <p:cNvPr id="18" name="Rectangle 17">
            <a:extLst>
              <a:ext uri="{FF2B5EF4-FFF2-40B4-BE49-F238E27FC236}">
                <a16:creationId xmlns:a16="http://schemas.microsoft.com/office/drawing/2014/main" xmlns="" id="{5D1E51BA-E24D-4B4B-A497-99E485FACBC8}"/>
              </a:ext>
            </a:extLst>
          </p:cNvPr>
          <p:cNvSpPr>
            <a:spLocks/>
          </p:cNvSpPr>
          <p:nvPr userDrawn="1"/>
        </p:nvSpPr>
        <p:spPr>
          <a:xfrm>
            <a:off x="-1" y="5538419"/>
            <a:ext cx="12192000" cy="13195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00">
              <a:solidFill>
                <a:schemeClr val="bg1"/>
              </a:solidFill>
            </a:endParaRPr>
          </a:p>
        </p:txBody>
      </p:sp>
      <p:sp>
        <p:nvSpPr>
          <p:cNvPr id="19" name="Picture Placeholder 6">
            <a:extLst>
              <a:ext uri="{FF2B5EF4-FFF2-40B4-BE49-F238E27FC236}">
                <a16:creationId xmlns:a16="http://schemas.microsoft.com/office/drawing/2014/main" xmlns="" id="{9C5CF255-E0CB-4777-BEE9-D8859B96E8F0}"/>
              </a:ext>
            </a:extLst>
          </p:cNvPr>
          <p:cNvSpPr>
            <a:spLocks noGrp="1"/>
          </p:cNvSpPr>
          <p:nvPr>
            <p:ph type="pic" sz="quarter" idx="18"/>
          </p:nvPr>
        </p:nvSpPr>
        <p:spPr>
          <a:xfrm>
            <a:off x="0" y="5538420"/>
            <a:ext cx="12192000" cy="1319580"/>
          </a:xfrm>
        </p:spPr>
        <p:txBody>
          <a:bodyPr tIns="648000"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3910823253"/>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amp; Subheading with Footer Image" preserve="1" userDrawn="1">
  <p:cSld name="Two Content &amp; Subheading with Footer Imag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
            </p:custDataLst>
            <p:extLst>
              <p:ext uri="{D42A27DB-BD31-4B8C-83A1-F6EECF244321}">
                <p14:modId xmlns:p14="http://schemas.microsoft.com/office/powerpoint/2010/main" val="243270674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55" name="think-cell Slide" r:id="rId5" imgW="493" imgH="493" progId="TCLayout.ActiveDocument.1">
                  <p:embed/>
                </p:oleObj>
              </mc:Choice>
              <mc:Fallback>
                <p:oleObj name="think-cell Slide" r:id="rId5" imgW="493" imgH="493"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5" name="Rectangle 14">
            <a:extLst>
              <a:ext uri="{FF2B5EF4-FFF2-40B4-BE49-F238E27FC236}">
                <a16:creationId xmlns:a16="http://schemas.microsoft.com/office/drawing/2014/main" xmlns="" id="{29539C22-4094-45FE-99A0-CFA512581487}"/>
              </a:ext>
            </a:extLst>
          </p:cNvPr>
          <p:cNvSpPr/>
          <p:nvPr userDrawn="1"/>
        </p:nvSpPr>
        <p:spPr>
          <a:xfrm>
            <a:off x="0" y="5303520"/>
            <a:ext cx="12192000" cy="2538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16" name="Footer Placeholder 5"/>
          <p:cNvSpPr>
            <a:spLocks noGrp="1"/>
          </p:cNvSpPr>
          <p:nvPr>
            <p:ph type="ftr" sz="quarter" idx="11"/>
          </p:nvPr>
        </p:nvSpPr>
        <p:spPr>
          <a:xfrm>
            <a:off x="507205" y="5322420"/>
            <a:ext cx="9018587" cy="216000"/>
          </a:xfrm>
        </p:spPr>
        <p:txBody>
          <a:bodyPr/>
          <a:lstStyle/>
          <a:p>
            <a:r>
              <a:rPr lang="en-US"/>
              <a:t>Lonza Microbiome JV - media briefing  |  3 April 2019</a:t>
            </a:r>
          </a:p>
        </p:txBody>
      </p:sp>
      <p:sp>
        <p:nvSpPr>
          <p:cNvPr id="17" name="Slide Number Placeholder 6"/>
          <p:cNvSpPr>
            <a:spLocks noGrp="1"/>
          </p:cNvSpPr>
          <p:nvPr>
            <p:ph type="sldNum" sz="quarter" idx="12"/>
          </p:nvPr>
        </p:nvSpPr>
        <p:spPr>
          <a:xfrm>
            <a:off x="10034587" y="5322420"/>
            <a:ext cx="1648619" cy="216000"/>
          </a:xfrm>
        </p:spPr>
        <p:txBody>
          <a:bodyPr/>
          <a:lstStyle/>
          <a:p>
            <a:fld id="{8D0FA728-8260-4C2F-BD34-DE0A091495A5}" type="slidenum">
              <a:rPr lang="en-US" smtClean="0"/>
              <a:pPr/>
              <a:t>‹#›</a:t>
            </a:fld>
            <a:endParaRPr lang="en-US"/>
          </a:p>
        </p:txBody>
      </p:sp>
      <p:sp>
        <p:nvSpPr>
          <p:cNvPr id="18"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19" name="Text Placeholder 3"/>
          <p:cNvSpPr>
            <a:spLocks noGrp="1"/>
          </p:cNvSpPr>
          <p:nvPr>
            <p:ph type="body" sz="quarter" idx="16"/>
          </p:nvPr>
        </p:nvSpPr>
        <p:spPr>
          <a:xfrm>
            <a:off x="506413" y="1739788"/>
            <a:ext cx="5472000" cy="396000"/>
          </a:xfrm>
          <a:prstGeom prst="rect">
            <a:avLst/>
          </a:prstGeom>
        </p:spPr>
        <p:txBody>
          <a:bodyPr>
            <a:noAutofit/>
          </a:bodyPr>
          <a:lstStyle>
            <a:lvl1pPr marL="0" indent="0">
              <a:buNone/>
              <a:defRPr sz="1800" b="1">
                <a:solidFill>
                  <a:schemeClr val="accent2"/>
                </a:solidFill>
                <a:latin typeface="Calibri" panose="020F0502020204030204" pitchFamily="34" charset="0"/>
                <a:cs typeface="Calibri" panose="020F0502020204030204" pitchFamily="34" charset="0"/>
              </a:defRPr>
            </a:lvl1pPr>
          </a:lstStyle>
          <a:p>
            <a:pPr lvl="0"/>
            <a:r>
              <a:rPr lang="en-US"/>
              <a:t>Click to edit Master text styles</a:t>
            </a:r>
          </a:p>
        </p:txBody>
      </p:sp>
      <p:sp>
        <p:nvSpPr>
          <p:cNvPr id="20" name="Text Placeholder 3"/>
          <p:cNvSpPr>
            <a:spLocks noGrp="1"/>
          </p:cNvSpPr>
          <p:nvPr>
            <p:ph type="body" sz="quarter" idx="17"/>
          </p:nvPr>
        </p:nvSpPr>
        <p:spPr>
          <a:xfrm>
            <a:off x="6208813" y="1739788"/>
            <a:ext cx="5472000" cy="396000"/>
          </a:xfrm>
          <a:prstGeom prst="rect">
            <a:avLst/>
          </a:prstGeom>
        </p:spPr>
        <p:txBody>
          <a:bodyPr>
            <a:noAutofit/>
          </a:bodyPr>
          <a:lstStyle>
            <a:lvl1pPr marL="0" indent="0">
              <a:buNone/>
              <a:defRPr sz="1800" b="1">
                <a:solidFill>
                  <a:schemeClr val="accent2"/>
                </a:solidFill>
                <a:latin typeface="Calibri" panose="020F0502020204030204" pitchFamily="34" charset="0"/>
                <a:cs typeface="Calibri" panose="020F0502020204030204" pitchFamily="34" charset="0"/>
              </a:defRPr>
            </a:lvl1pPr>
          </a:lstStyle>
          <a:p>
            <a:pPr lvl="0"/>
            <a:r>
              <a:rPr lang="en-US"/>
              <a:t>Click to edit Master text styles</a:t>
            </a:r>
          </a:p>
        </p:txBody>
      </p:sp>
      <p:sp>
        <p:nvSpPr>
          <p:cNvPr id="21" name="Content Placeholder 11"/>
          <p:cNvSpPr>
            <a:spLocks noGrp="1"/>
          </p:cNvSpPr>
          <p:nvPr>
            <p:ph sz="quarter" idx="18"/>
          </p:nvPr>
        </p:nvSpPr>
        <p:spPr>
          <a:xfrm>
            <a:off x="6208813" y="2172962"/>
            <a:ext cx="5472000" cy="27642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Content Placeholder 3"/>
          <p:cNvSpPr>
            <a:spLocks noGrp="1"/>
          </p:cNvSpPr>
          <p:nvPr>
            <p:ph sz="quarter" idx="19"/>
          </p:nvPr>
        </p:nvSpPr>
        <p:spPr>
          <a:xfrm>
            <a:off x="506413" y="2172962"/>
            <a:ext cx="5472000" cy="27642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p:cNvSpPr>
            <a:spLocks noGrp="1"/>
          </p:cNvSpPr>
          <p:nvPr>
            <p:ph type="title"/>
          </p:nvPr>
        </p:nvSpPr>
        <p:spPr/>
        <p:txBody>
          <a:bodyPr/>
          <a:lstStyle/>
          <a:p>
            <a:r>
              <a:rPr lang="en-US"/>
              <a:t>Click to edit Master title style</a:t>
            </a:r>
          </a:p>
        </p:txBody>
      </p:sp>
      <p:sp>
        <p:nvSpPr>
          <p:cNvPr id="14" name="Rectangle 13">
            <a:extLst>
              <a:ext uri="{FF2B5EF4-FFF2-40B4-BE49-F238E27FC236}">
                <a16:creationId xmlns:a16="http://schemas.microsoft.com/office/drawing/2014/main" xmlns="" id="{B86F8A8D-F06D-4254-940A-4900AE70556F}"/>
              </a:ext>
            </a:extLst>
          </p:cNvPr>
          <p:cNvSpPr>
            <a:spLocks/>
          </p:cNvSpPr>
          <p:nvPr userDrawn="1"/>
        </p:nvSpPr>
        <p:spPr>
          <a:xfrm>
            <a:off x="-1" y="5538419"/>
            <a:ext cx="12192000" cy="13195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00">
              <a:solidFill>
                <a:schemeClr val="bg1"/>
              </a:solidFill>
            </a:endParaRPr>
          </a:p>
        </p:txBody>
      </p:sp>
      <p:sp>
        <p:nvSpPr>
          <p:cNvPr id="23" name="Picture Placeholder 6">
            <a:extLst>
              <a:ext uri="{FF2B5EF4-FFF2-40B4-BE49-F238E27FC236}">
                <a16:creationId xmlns:a16="http://schemas.microsoft.com/office/drawing/2014/main" xmlns="" id="{44552720-1B07-4E51-89A6-86FF24149F89}"/>
              </a:ext>
            </a:extLst>
          </p:cNvPr>
          <p:cNvSpPr>
            <a:spLocks noGrp="1"/>
          </p:cNvSpPr>
          <p:nvPr>
            <p:ph type="pic" sz="quarter" idx="20"/>
          </p:nvPr>
        </p:nvSpPr>
        <p:spPr>
          <a:xfrm>
            <a:off x="0" y="5538420"/>
            <a:ext cx="12192000" cy="1319580"/>
          </a:xfrm>
        </p:spPr>
        <p:txBody>
          <a:bodyPr tIns="648000"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126434385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amp; Image" preserve="1" userDrawn="1">
  <p:cSld name="Text &amp;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6ED0D464-5A16-420B-9773-6DD4CDBF333B}"/>
              </a:ext>
            </a:extLst>
          </p:cNvPr>
          <p:cNvSpPr>
            <a:spLocks noGrp="1"/>
          </p:cNvSpPr>
          <p:nvPr>
            <p:ph type="pic" sz="quarter" idx="13"/>
          </p:nvPr>
        </p:nvSpPr>
        <p:spPr>
          <a:xfrm>
            <a:off x="6208813" y="1739788"/>
            <a:ext cx="5472000" cy="3600000"/>
          </a:xfrm>
          <a:prstGeom prst="rect">
            <a:avLst/>
          </a:prstGeom>
          <a:solidFill>
            <a:schemeClr val="bg1">
              <a:lumMod val="95000"/>
            </a:schemeClr>
          </a:solidFill>
        </p:spPr>
        <p:txBody>
          <a:bodyPr/>
          <a:lstStyle>
            <a:lvl1pPr marL="0" indent="0">
              <a:buNone/>
              <a:defRPr/>
            </a:lvl1pPr>
          </a:lstStyle>
          <a:p>
            <a:r>
              <a:rPr lang="en-US"/>
              <a:t>Click icon to add picture</a:t>
            </a:r>
          </a:p>
        </p:txBody>
      </p:sp>
      <p:sp>
        <p:nvSpPr>
          <p:cNvPr id="6" name="Footer Placeholder 5"/>
          <p:cNvSpPr>
            <a:spLocks noGrp="1"/>
          </p:cNvSpPr>
          <p:nvPr>
            <p:ph type="ftr" sz="quarter" idx="11"/>
          </p:nvPr>
        </p:nvSpPr>
        <p:spPr/>
        <p:txBody>
          <a:bodyPr/>
          <a:lstStyle/>
          <a:p>
            <a:r>
              <a:rPr lang="en-US"/>
              <a:t>Lonza Microbiome JV - media briefing  |  3 April 2019</a:t>
            </a:r>
          </a:p>
        </p:txBody>
      </p:sp>
      <p:sp>
        <p:nvSpPr>
          <p:cNvPr id="7" name="Slide Number Placeholder 6"/>
          <p:cNvSpPr>
            <a:spLocks noGrp="1"/>
          </p:cNvSpPr>
          <p:nvPr>
            <p:ph type="sldNum" sz="quarter" idx="12"/>
          </p:nvPr>
        </p:nvSpPr>
        <p:spPr/>
        <p:txBody>
          <a:bodyPr/>
          <a:lstStyle/>
          <a:p>
            <a:fld id="{02D2E3F0-9556-40D5-9E7E-C8276249C65E}" type="slidenum">
              <a:rPr lang="en-US" smtClean="0"/>
              <a:pPr/>
              <a:t>‹#›</a:t>
            </a:fld>
            <a:endParaRPr lang="en-US"/>
          </a:p>
        </p:txBody>
      </p:sp>
      <p:sp>
        <p:nvSpPr>
          <p:cNvPr id="10" name="Text Placeholder 13"/>
          <p:cNvSpPr>
            <a:spLocks noGrp="1"/>
          </p:cNvSpPr>
          <p:nvPr>
            <p:ph type="body" sz="quarter" idx="18"/>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000" b="1" kern="1200" spc="-100" baseline="0" dirty="0">
                <a:solidFill>
                  <a:schemeClr val="accent2"/>
                </a:solidFill>
                <a:latin typeface="+mj-lt"/>
                <a:ea typeface="+mj-ea"/>
                <a:cs typeface="+mj-cs"/>
              </a:defRPr>
            </a:lvl1pPr>
          </a:lstStyle>
          <a:p>
            <a:pPr lvl="0"/>
            <a:r>
              <a:rPr lang="en-US"/>
              <a:t>Click to edit Master text styles</a:t>
            </a:r>
          </a:p>
        </p:txBody>
      </p:sp>
      <p:sp>
        <p:nvSpPr>
          <p:cNvPr id="14" name="Content Placeholder 3"/>
          <p:cNvSpPr>
            <a:spLocks noGrp="1"/>
          </p:cNvSpPr>
          <p:nvPr>
            <p:ph sz="quarter" idx="16"/>
          </p:nvPr>
        </p:nvSpPr>
        <p:spPr>
          <a:xfrm>
            <a:off x="506413" y="1739788"/>
            <a:ext cx="5472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4" name="Text Placeholder 3">
            <a:extLst>
              <a:ext uri="{FF2B5EF4-FFF2-40B4-BE49-F238E27FC236}">
                <a16:creationId xmlns:a16="http://schemas.microsoft.com/office/drawing/2014/main" xmlns="" id="{154EE074-434E-419C-AD07-3EDE2AAF45E6}"/>
              </a:ext>
            </a:extLst>
          </p:cNvPr>
          <p:cNvSpPr>
            <a:spLocks noGrp="1"/>
          </p:cNvSpPr>
          <p:nvPr>
            <p:ph type="body" sz="quarter" idx="19"/>
          </p:nvPr>
        </p:nvSpPr>
        <p:spPr>
          <a:xfrm>
            <a:off x="6208813" y="5542310"/>
            <a:ext cx="5472000" cy="697479"/>
          </a:xfrm>
        </p:spPr>
        <p:txBody>
          <a:bodyPr/>
          <a:lstStyle>
            <a:lvl1pPr marL="0" indent="0">
              <a:spcAft>
                <a:spcPts val="0"/>
              </a:spcAft>
              <a:buFontTx/>
              <a:buNone/>
              <a:defRPr sz="1400" b="1">
                <a:solidFill>
                  <a:schemeClr val="accent2"/>
                </a:solidFill>
                <a:latin typeface="Calibri" panose="020F0502020204030204" pitchFamily="34" charset="0"/>
                <a:cs typeface="Calibri" panose="020F0502020204030204" pitchFamily="34" charset="0"/>
              </a:defRPr>
            </a:lvl1pPr>
            <a:lvl2pPr marL="198000" indent="-198000">
              <a:defRPr sz="1400"/>
            </a:lvl2pPr>
            <a:lvl3pPr>
              <a:defRPr sz="1400"/>
            </a:lvl3pPr>
            <a:lvl4pPr>
              <a:defRPr sz="1400"/>
            </a:lvl4pPr>
            <a:lvl5pPr>
              <a:defRPr sz="14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41983779"/>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6"/>
            </p:custDataLst>
            <p:extLst>
              <p:ext uri="{D42A27DB-BD31-4B8C-83A1-F6EECF244321}">
                <p14:modId xmlns:p14="http://schemas.microsoft.com/office/powerpoint/2010/main" val="33521966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15" name="think-cell Slide" r:id="rId19" imgW="353" imgH="353" progId="TCLayout.ActiveDocument.1">
                  <p:embed/>
                </p:oleObj>
              </mc:Choice>
              <mc:Fallback>
                <p:oleObj name="think-cell Slide" r:id="rId19" imgW="353" imgH="353" progId="TCLayout.ActiveDocument.1">
                  <p:embed/>
                  <p:pic>
                    <p:nvPicPr>
                      <p:cNvPr id="7" name="Object 6" hidden="1"/>
                      <p:cNvPicPr/>
                      <p:nvPr/>
                    </p:nvPicPr>
                    <p:blipFill>
                      <a:blip r:embed="rId20"/>
                      <a:stretch>
                        <a:fillRect/>
                      </a:stretch>
                    </p:blipFill>
                    <p:spPr>
                      <a:xfrm>
                        <a:off x="1588" y="1588"/>
                        <a:ext cx="1587" cy="1587"/>
                      </a:xfrm>
                      <a:prstGeom prst="rect">
                        <a:avLst/>
                      </a:prstGeom>
                    </p:spPr>
                  </p:pic>
                </p:oleObj>
              </mc:Fallback>
            </mc:AlternateContent>
          </a:graphicData>
        </a:graphic>
      </p:graphicFrame>
      <p:sp>
        <p:nvSpPr>
          <p:cNvPr id="26" name="Rectangle 25">
            <a:extLst>
              <a:ext uri="{FF2B5EF4-FFF2-40B4-BE49-F238E27FC236}">
                <a16:creationId xmlns:a16="http://schemas.microsoft.com/office/drawing/2014/main" xmlns="" id="{29539C22-4094-45FE-99A0-CFA512581487}"/>
              </a:ext>
            </a:extLst>
          </p:cNvPr>
          <p:cNvSpPr/>
          <p:nvPr userDrawn="1"/>
        </p:nvSpPr>
        <p:spPr>
          <a:xfrm>
            <a:off x="0" y="6604200"/>
            <a:ext cx="12192000" cy="2538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2" name="Title Placeholder 1"/>
          <p:cNvSpPr>
            <a:spLocks noGrp="1"/>
          </p:cNvSpPr>
          <p:nvPr>
            <p:ph type="title"/>
          </p:nvPr>
        </p:nvSpPr>
        <p:spPr>
          <a:xfrm>
            <a:off x="507206" y="506412"/>
            <a:ext cx="9792000" cy="432000"/>
          </a:xfrm>
          <a:prstGeom prst="rect">
            <a:avLst/>
          </a:prstGeom>
        </p:spPr>
        <p:txBody>
          <a:bodyPr vert="horz" lIns="0" tIns="0" rIns="0" bIns="0" rtlCol="0" anchor="t" anchorCtr="0">
            <a:noAutofit/>
          </a:bodyPr>
          <a:lstStyle/>
          <a:p>
            <a:r>
              <a:rPr lang="en-US"/>
              <a:t>Click to edit Master title style</a:t>
            </a:r>
          </a:p>
        </p:txBody>
      </p:sp>
      <p:sp>
        <p:nvSpPr>
          <p:cNvPr id="5" name="Footer Placeholder 4"/>
          <p:cNvSpPr>
            <a:spLocks noGrp="1"/>
          </p:cNvSpPr>
          <p:nvPr>
            <p:ph type="ftr" sz="quarter" idx="3"/>
          </p:nvPr>
        </p:nvSpPr>
        <p:spPr>
          <a:xfrm>
            <a:off x="507205" y="6623100"/>
            <a:ext cx="9018587" cy="216000"/>
          </a:xfrm>
          <a:prstGeom prst="rect">
            <a:avLst/>
          </a:prstGeom>
        </p:spPr>
        <p:txBody>
          <a:bodyPr vert="horz" lIns="0" tIns="0" rIns="0" bIns="0" rtlCol="0" anchor="ctr" anchorCtr="0">
            <a:noAutofit/>
          </a:bodyPr>
          <a:lstStyle>
            <a:lvl1pPr algn="l">
              <a:defRPr sz="1000">
                <a:solidFill>
                  <a:schemeClr val="bg1"/>
                </a:solidFill>
                <a:latin typeface="Calibri" panose="020F0502020204030204" pitchFamily="34" charset="0"/>
                <a:cs typeface="Calibri" panose="020F0502020204030204" pitchFamily="34" charset="0"/>
              </a:defRPr>
            </a:lvl1pPr>
          </a:lstStyle>
          <a:p>
            <a:r>
              <a:rPr lang="en-US"/>
              <a:t>Lonza Microbiome JV - media briefing  |  3 April 2019</a:t>
            </a:r>
          </a:p>
        </p:txBody>
      </p:sp>
      <p:sp>
        <p:nvSpPr>
          <p:cNvPr id="6" name="Slide Number Placeholder 5"/>
          <p:cNvSpPr>
            <a:spLocks noGrp="1"/>
          </p:cNvSpPr>
          <p:nvPr>
            <p:ph type="sldNum" sz="quarter" idx="4"/>
          </p:nvPr>
        </p:nvSpPr>
        <p:spPr>
          <a:xfrm>
            <a:off x="10034587" y="6623100"/>
            <a:ext cx="1648619" cy="216000"/>
          </a:xfrm>
          <a:prstGeom prst="rect">
            <a:avLst/>
          </a:prstGeom>
        </p:spPr>
        <p:txBody>
          <a:bodyPr vert="horz" lIns="0" tIns="0" rIns="0" bIns="0" rtlCol="0" anchor="ctr" anchorCtr="0">
            <a:noAutofit/>
          </a:bodyPr>
          <a:lstStyle>
            <a:lvl1pPr algn="r">
              <a:defRPr sz="1000">
                <a:solidFill>
                  <a:schemeClr val="bg1"/>
                </a:solidFill>
                <a:latin typeface="Calibri" panose="020F0502020204030204" pitchFamily="34" charset="0"/>
                <a:cs typeface="Calibri" panose="020F0502020204030204" pitchFamily="34" charset="0"/>
              </a:defRPr>
            </a:lvl1pPr>
          </a:lstStyle>
          <a:p>
            <a:fld id="{7FB918AD-5F4D-49AE-B18F-E06A9462217A}" type="slidenum">
              <a:rPr lang="en-US" smtClean="0"/>
              <a:pPr/>
              <a:t>‹#›</a:t>
            </a:fld>
            <a:endParaRPr lang="en-US"/>
          </a:p>
        </p:txBody>
      </p:sp>
      <p:sp>
        <p:nvSpPr>
          <p:cNvPr id="10" name="Text Placeholder 9"/>
          <p:cNvSpPr>
            <a:spLocks noGrp="1"/>
          </p:cNvSpPr>
          <p:nvPr>
            <p:ph type="body" idx="1"/>
          </p:nvPr>
        </p:nvSpPr>
        <p:spPr>
          <a:xfrm>
            <a:off x="507205" y="1739788"/>
            <a:ext cx="11175995" cy="4500000"/>
          </a:xfrm>
          <a:prstGeom prst="rect">
            <a:avLst/>
          </a:prstGeom>
        </p:spPr>
        <p:txBody>
          <a:bodyPr vert="horz" lIns="0" tIns="46800" rIns="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xtSource">
            <a:extLst>
              <a:ext uri="{FF2B5EF4-FFF2-40B4-BE49-F238E27FC236}">
                <a16:creationId xmlns:a16="http://schemas.microsoft.com/office/drawing/2014/main" xmlns="" id="{96CEB2EB-90E8-444A-934C-7B59C14ECE37}"/>
              </a:ext>
            </a:extLst>
          </p:cNvPr>
          <p:cNvSpPr txBox="1"/>
          <p:nvPr userDrawn="1">
            <p:custDataLst>
              <p:tags r:id="rId17"/>
            </p:custDataLst>
          </p:nvPr>
        </p:nvSpPr>
        <p:spPr bwMode="gray">
          <a:xfrm>
            <a:off x="507204" y="6085900"/>
            <a:ext cx="11175995" cy="153888"/>
          </a:xfrm>
          <a:prstGeom prst="rect">
            <a:avLst/>
          </a:prstGeom>
          <a:noFill/>
        </p:spPr>
        <p:txBody>
          <a:bodyPr wrap="square" lIns="0" tIns="0" rIns="0" bIns="0" rtlCol="0" anchor="b">
            <a:spAutoFit/>
          </a:bodyPr>
          <a:lstStyle/>
          <a:p>
            <a:pPr algn="l"/>
            <a:r>
              <a:rPr lang="en-US" sz="1000">
                <a:solidFill>
                  <a:schemeClr val="tx1"/>
                </a:solidFill>
              </a:rPr>
              <a:t> </a:t>
            </a:r>
          </a:p>
        </p:txBody>
      </p:sp>
      <p:sp>
        <p:nvSpPr>
          <p:cNvPr id="11" name="Classification" hidden="1"/>
          <p:cNvSpPr txBox="1">
            <a:spLocks/>
          </p:cNvSpPr>
          <p:nvPr userDrawn="1">
            <p:custDataLst>
              <p:tags r:id="rId18"/>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spTree>
    <p:extLst>
      <p:ext uri="{BB962C8B-B14F-4D97-AF65-F5344CB8AC3E}">
        <p14:creationId xmlns:p14="http://schemas.microsoft.com/office/powerpoint/2010/main" val="243993882"/>
      </p:ext>
    </p:extLst>
  </p:cSld>
  <p:clrMap bg1="lt1" tx1="dk1" bg2="lt2" tx2="dk2" accent1="accent1" accent2="accent2" accent3="accent3" accent4="accent4" accent5="accent5" accent6="accent6" hlink="hlink" folHlink="folHlink"/>
  <p:sldLayoutIdLst>
    <p:sldLayoutId id="2147483695" r:id="rId1"/>
    <p:sldLayoutId id="2147483662" r:id="rId2"/>
    <p:sldLayoutId id="2147483663" r:id="rId3"/>
    <p:sldLayoutId id="2147483693" r:id="rId4"/>
    <p:sldLayoutId id="2147483678" r:id="rId5"/>
    <p:sldLayoutId id="2147483686" r:id="rId6"/>
    <p:sldLayoutId id="2147483691" r:id="rId7"/>
    <p:sldLayoutId id="2147483692" r:id="rId8"/>
    <p:sldLayoutId id="2147483683" r:id="rId9"/>
    <p:sldLayoutId id="2147483666" r:id="rId10"/>
    <p:sldLayoutId id="2147483667" r:id="rId11"/>
    <p:sldLayoutId id="2147483697" r:id="rId12"/>
    <p:sldLayoutId id="2147483694" r:id="rId13"/>
  </p:sldLayoutIdLst>
  <p:hf hdr="0"/>
  <p:txStyles>
    <p:titleStyle>
      <a:lvl1pPr algn="l" defTabSz="914400" rtl="0" eaLnBrk="1" latinLnBrk="0" hangingPunct="1">
        <a:lnSpc>
          <a:spcPts val="3300"/>
        </a:lnSpc>
        <a:spcBef>
          <a:spcPct val="0"/>
        </a:spcBef>
        <a:buNone/>
        <a:defRPr sz="2800" b="1" kern="1200" spc="-100" baseline="0">
          <a:solidFill>
            <a:schemeClr val="accent1"/>
          </a:solidFill>
          <a:latin typeface="+mj-lt"/>
          <a:ea typeface="+mj-ea"/>
          <a:cs typeface="+mj-cs"/>
        </a:defRPr>
      </a:lvl1pPr>
    </p:titleStyle>
    <p:bodyStyle>
      <a:lvl1pPr marL="28575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Calibri" panose="020F0502020204030204" pitchFamily="34" charset="0"/>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342" userDrawn="1">
          <p15:clr>
            <a:srgbClr val="F26B43"/>
          </p15:clr>
        </p15:guide>
        <p15:guide id="2" pos="3840" userDrawn="1">
          <p15:clr>
            <a:srgbClr val="F26B43"/>
          </p15:clr>
        </p15:guide>
        <p15:guide id="3" pos="320" userDrawn="1">
          <p15:clr>
            <a:srgbClr val="F26B43"/>
          </p15:clr>
        </p15:guide>
        <p15:guide id="4" pos="7360" userDrawn="1">
          <p15:clr>
            <a:srgbClr val="F26B43"/>
          </p15:clr>
        </p15:guide>
        <p15:guide id="5" orient="horz" pos="319" userDrawn="1">
          <p15:clr>
            <a:srgbClr val="F26B43"/>
          </p15:clr>
        </p15:guide>
        <p15:guide id="6" orient="horz" pos="4001" userDrawn="1">
          <p15:clr>
            <a:srgbClr val="F26B43"/>
          </p15:clr>
        </p15:guide>
        <p15:guide id="7" orient="horz" pos="1200" userDrawn="1">
          <p15:clr>
            <a:srgbClr val="F26B43"/>
          </p15:clr>
        </p15:guide>
        <p15:guide id="8" orient="horz" pos="2160" userDrawn="1">
          <p15:clr>
            <a:srgbClr val="F26B43"/>
          </p15:clr>
        </p15:guide>
        <p15:guide id="9" pos="3761" userDrawn="1">
          <p15:clr>
            <a:srgbClr val="F26B43"/>
          </p15:clr>
        </p15:guide>
        <p15:guide id="10" pos="3920" userDrawn="1">
          <p15:clr>
            <a:srgbClr val="F26B43"/>
          </p15:clr>
        </p15:guide>
        <p15:guide id="11" pos="2718" userDrawn="1">
          <p15:clr>
            <a:srgbClr val="F26B43"/>
          </p15:clr>
        </p15:guide>
        <p15:guide id="12" pos="2560" userDrawn="1">
          <p15:clr>
            <a:srgbClr val="F26B43"/>
          </p15:clr>
        </p15:guide>
        <p15:guide id="13" pos="1518" userDrawn="1">
          <p15:clr>
            <a:srgbClr val="F26B43"/>
          </p15:clr>
        </p15:guide>
        <p15:guide id="14" pos="1360" userDrawn="1">
          <p15:clr>
            <a:srgbClr val="F26B43"/>
          </p15:clr>
        </p15:guide>
        <p15:guide id="15" pos="4961" userDrawn="1">
          <p15:clr>
            <a:srgbClr val="F26B43"/>
          </p15:clr>
        </p15:guide>
        <p15:guide id="16" pos="5120" userDrawn="1">
          <p15:clr>
            <a:srgbClr val="F26B43"/>
          </p15:clr>
        </p15:guide>
        <p15:guide id="17" pos="6163" userDrawn="1">
          <p15:clr>
            <a:srgbClr val="F26B43"/>
          </p15:clr>
        </p15:guide>
        <p15:guide id="18" pos="632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7303C6-833E-FB41-9DD2-2FBF8530DB76}"/>
              </a:ext>
            </a:extLst>
          </p:cNvPr>
          <p:cNvSpPr>
            <a:spLocks noGrp="1"/>
          </p:cNvSpPr>
          <p:nvPr>
            <p:ph type="ctrTitle"/>
          </p:nvPr>
        </p:nvSpPr>
        <p:spPr/>
        <p:txBody>
          <a:bodyPr/>
          <a:lstStyle/>
          <a:p>
            <a:r>
              <a:rPr lang="en-US" dirty="0"/>
              <a:t>Course Slides: Human Rights</a:t>
            </a:r>
          </a:p>
        </p:txBody>
      </p:sp>
      <p:sp>
        <p:nvSpPr>
          <p:cNvPr id="3" name="Subtitle 2">
            <a:extLst>
              <a:ext uri="{FF2B5EF4-FFF2-40B4-BE49-F238E27FC236}">
                <a16:creationId xmlns:a16="http://schemas.microsoft.com/office/drawing/2014/main" xmlns="" id="{77E146C5-F7F7-814C-B2C1-4DE41A71C7EC}"/>
              </a:ext>
            </a:extLst>
          </p:cNvPr>
          <p:cNvSpPr>
            <a:spLocks noGrp="1"/>
          </p:cNvSpPr>
          <p:nvPr>
            <p:ph type="subTitle" idx="1"/>
          </p:nvPr>
        </p:nvSpPr>
        <p:spPr/>
        <p:txBody>
          <a:bodyPr/>
          <a:lstStyle/>
          <a:p>
            <a:r>
              <a:rPr lang="en-US" dirty="0"/>
              <a:t>WHO QualityRights</a:t>
            </a:r>
          </a:p>
        </p:txBody>
      </p:sp>
    </p:spTree>
    <p:extLst>
      <p:ext uri="{BB962C8B-B14F-4D97-AF65-F5344CB8AC3E}">
        <p14:creationId xmlns:p14="http://schemas.microsoft.com/office/powerpoint/2010/main" val="250447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1696F0D-8A40-804C-94FD-2F8C1D167E5E}"/>
              </a:ext>
            </a:extLst>
          </p:cNvPr>
          <p:cNvSpPr>
            <a:spLocks noGrp="1"/>
          </p:cNvSpPr>
          <p:nvPr>
            <p:ph type="sldNum" sz="quarter" idx="12"/>
          </p:nvPr>
        </p:nvSpPr>
        <p:spPr/>
        <p:txBody>
          <a:bodyPr/>
          <a:lstStyle/>
          <a:p>
            <a:fld id="{04260D4A-DEC1-45DD-8AB2-A3349BAAA59E}" type="slidenum">
              <a:rPr lang="en-US" smtClean="0"/>
              <a:pPr/>
              <a:t>10</a:t>
            </a:fld>
            <a:endParaRPr lang="en-US"/>
          </a:p>
        </p:txBody>
      </p:sp>
      <p:sp>
        <p:nvSpPr>
          <p:cNvPr id="4" name="Content Placeholder 3">
            <a:extLst>
              <a:ext uri="{FF2B5EF4-FFF2-40B4-BE49-F238E27FC236}">
                <a16:creationId xmlns:a16="http://schemas.microsoft.com/office/drawing/2014/main" xmlns="" id="{D8442376-B82C-7648-80A9-32C4A24FADB8}"/>
              </a:ext>
            </a:extLst>
          </p:cNvPr>
          <p:cNvSpPr>
            <a:spLocks noGrp="1"/>
          </p:cNvSpPr>
          <p:nvPr>
            <p:ph sz="quarter" idx="14"/>
          </p:nvPr>
        </p:nvSpPr>
        <p:spPr/>
        <p:txBody>
          <a:bodyPr/>
          <a:lstStyle/>
          <a:p>
            <a:endParaRPr lang="en-US" dirty="0"/>
          </a:p>
          <a:p>
            <a:r>
              <a:rPr lang="en-US" dirty="0"/>
              <a:t>The statement “we are all born free and equal” is deliberately ambiguous.</a:t>
            </a:r>
          </a:p>
          <a:p>
            <a:r>
              <a:rPr lang="en-US" dirty="0"/>
              <a:t>On the one hand, by virtue of our humanity, we are all born free and equal.</a:t>
            </a:r>
          </a:p>
          <a:p>
            <a:r>
              <a:rPr lang="en-US" dirty="0"/>
              <a:t>On the other hand, in many cases government or society may deny many people their right to freedom and equality.</a:t>
            </a:r>
          </a:p>
          <a:p>
            <a:r>
              <a:rPr lang="en-US" dirty="0"/>
              <a:t>Human rights are about making sure that the freedom and equality of all people are respected.</a:t>
            </a:r>
          </a:p>
          <a:p>
            <a:endParaRPr lang="en-US" dirty="0"/>
          </a:p>
        </p:txBody>
      </p:sp>
      <p:sp>
        <p:nvSpPr>
          <p:cNvPr id="5" name="Title 4">
            <a:extLst>
              <a:ext uri="{FF2B5EF4-FFF2-40B4-BE49-F238E27FC236}">
                <a16:creationId xmlns:a16="http://schemas.microsoft.com/office/drawing/2014/main" xmlns="" id="{03B91CD3-73B1-B646-BEDC-BF82D821ED52}"/>
              </a:ext>
            </a:extLst>
          </p:cNvPr>
          <p:cNvSpPr>
            <a:spLocks noGrp="1"/>
          </p:cNvSpPr>
          <p:nvPr>
            <p:ph type="title"/>
          </p:nvPr>
        </p:nvSpPr>
        <p:spPr/>
        <p:txBody>
          <a:bodyPr/>
          <a:lstStyle/>
          <a:p>
            <a:r>
              <a:rPr lang="en-US" dirty="0"/>
              <a:t>Exercise 1.1: We are all born free and equal - 2</a:t>
            </a:r>
          </a:p>
        </p:txBody>
      </p:sp>
    </p:spTree>
    <p:extLst>
      <p:ext uri="{BB962C8B-B14F-4D97-AF65-F5344CB8AC3E}">
        <p14:creationId xmlns:p14="http://schemas.microsoft.com/office/powerpoint/2010/main" val="8898715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100</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Communities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2: Movement of users and survivors of psychiatry</a:t>
            </a:r>
          </a:p>
          <a:p>
            <a:r>
              <a:rPr lang="en-US" dirty="0"/>
              <a:t>The users/survivors of psychiatry movement developed largely in response to harm and abuse in psychiatry. In the 1960s and 1970s, former “mental health patients” publicly denounced the harm caused by abuses – including violence, forced admission and treatment, use of seclusion and restraints and other coercive measures. </a:t>
            </a:r>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- 8</a:t>
            </a:r>
          </a:p>
        </p:txBody>
      </p:sp>
    </p:spTree>
    <p:extLst>
      <p:ext uri="{BB962C8B-B14F-4D97-AF65-F5344CB8AC3E}">
        <p14:creationId xmlns:p14="http://schemas.microsoft.com/office/powerpoint/2010/main" val="144650183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101</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Governments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r>
              <a:rPr lang="en-US" dirty="0"/>
              <a:t>Governments have the primary responsibility for protecting, respecting and fulfilling human rights. </a:t>
            </a:r>
          </a:p>
          <a:p>
            <a:r>
              <a:rPr lang="en-US" dirty="0"/>
              <a:t>The governments of the world have agreed to uphold the rights expressed in the UDHR and other major human rights treaties. </a:t>
            </a:r>
          </a:p>
          <a:p>
            <a:r>
              <a:rPr lang="en-US" dirty="0"/>
              <a:t>Despite governments’ roles, violations of human rights are still common within countries.</a:t>
            </a:r>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- 9</a:t>
            </a:r>
          </a:p>
        </p:txBody>
      </p:sp>
    </p:spTree>
    <p:extLst>
      <p:ext uri="{BB962C8B-B14F-4D97-AF65-F5344CB8AC3E}">
        <p14:creationId xmlns:p14="http://schemas.microsoft.com/office/powerpoint/2010/main" val="388209151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102</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The United Nations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r>
              <a:rPr lang="en-US" dirty="0"/>
              <a:t>One of the major purposes of the United Nations is to “develop friendly relations among nations based on respect for the principle of equal rights and self-determination of peoples”. </a:t>
            </a:r>
          </a:p>
          <a:p>
            <a:r>
              <a:rPr lang="en-US" dirty="0"/>
              <a:t>Through the Office of the High Commissioner for Human Rights, the Human Rights Council and other agencies and mechanisms, the United Nations works to monitor, protect and promote human rights around the globe. </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- 10</a:t>
            </a:r>
          </a:p>
        </p:txBody>
      </p:sp>
    </p:spTree>
    <p:extLst>
      <p:ext uri="{BB962C8B-B14F-4D97-AF65-F5344CB8AC3E}">
        <p14:creationId xmlns:p14="http://schemas.microsoft.com/office/powerpoint/2010/main" val="39786672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103</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Advocacy groups, NGOs and faith-based organizations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r>
              <a:rPr lang="en-US" dirty="0"/>
              <a:t>Various groups defend human rights around the world. Well-known examples include:</a:t>
            </a:r>
          </a:p>
          <a:p>
            <a:pPr lvl="3"/>
            <a:r>
              <a:rPr lang="en-US" sz="2200" dirty="0"/>
              <a:t>Amnesty International, CBM, Human Rights Watch, Handicap International.</a:t>
            </a:r>
          </a:p>
          <a:p>
            <a:r>
              <a:rPr lang="en-US" dirty="0"/>
              <a:t>These organizations, usually made up of individual members, campaign to respect, protect and fulfil human rights around the world. </a:t>
            </a:r>
          </a:p>
          <a:p>
            <a:r>
              <a:rPr lang="en-US" dirty="0"/>
              <a:t>Such organizations’ work often has an impact on governments and can result in real change.</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- 11</a:t>
            </a:r>
          </a:p>
        </p:txBody>
      </p:sp>
    </p:spTree>
    <p:extLst>
      <p:ext uri="{BB962C8B-B14F-4D97-AF65-F5344CB8AC3E}">
        <p14:creationId xmlns:p14="http://schemas.microsoft.com/office/powerpoint/2010/main" val="21725085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104</a:t>
            </a:fld>
            <a:endParaRPr lang="en-US"/>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r>
              <a:rPr lang="en-US" sz="2500" b="1" i="1" dirty="0"/>
              <a:t>Can you think of any human rights defenders or advocacy groups in your country?</a:t>
            </a:r>
          </a:p>
          <a:p>
            <a:pPr marL="0" indent="0" algn="ctr">
              <a:buNone/>
            </a:pPr>
            <a:endParaRPr lang="en-US" sz="2500" b="1" i="1" dirty="0"/>
          </a:p>
          <a:p>
            <a:pPr marL="0" indent="0" algn="ctr">
              <a:buNone/>
            </a:pPr>
            <a:r>
              <a:rPr lang="en-US" sz="2500" b="1" i="1" dirty="0"/>
              <a:t>Does a national human rights institution exist in your country? </a:t>
            </a:r>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- 12</a:t>
            </a:r>
          </a:p>
        </p:txBody>
      </p:sp>
    </p:spTree>
    <p:extLst>
      <p:ext uri="{BB962C8B-B14F-4D97-AF65-F5344CB8AC3E}">
        <p14:creationId xmlns:p14="http://schemas.microsoft.com/office/powerpoint/2010/main" val="209275035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AB6741D-4A6D-EE4F-AA6D-263A71865C04}"/>
              </a:ext>
            </a:extLst>
          </p:cNvPr>
          <p:cNvSpPr>
            <a:spLocks noGrp="1"/>
          </p:cNvSpPr>
          <p:nvPr>
            <p:ph type="sldNum" sz="quarter" idx="12"/>
          </p:nvPr>
        </p:nvSpPr>
        <p:spPr/>
        <p:txBody>
          <a:bodyPr/>
          <a:lstStyle/>
          <a:p>
            <a:fld id="{04260D4A-DEC1-45DD-8AB2-A3349BAAA59E}" type="slidenum">
              <a:rPr lang="en-US" smtClean="0"/>
              <a:pPr/>
              <a:t>105</a:t>
            </a:fld>
            <a:endParaRPr lang="en-US"/>
          </a:p>
        </p:txBody>
      </p:sp>
      <p:sp>
        <p:nvSpPr>
          <p:cNvPr id="4" name="Content Placeholder 3">
            <a:extLst>
              <a:ext uri="{FF2B5EF4-FFF2-40B4-BE49-F238E27FC236}">
                <a16:creationId xmlns:a16="http://schemas.microsoft.com/office/drawing/2014/main" xmlns="" id="{D8843342-852C-3341-B03D-3FE440742D1A}"/>
              </a:ext>
            </a:extLst>
          </p:cNvPr>
          <p:cNvSpPr>
            <a:spLocks noGrp="1"/>
          </p:cNvSpPr>
          <p:nvPr>
            <p:ph sz="quarter" idx="14"/>
          </p:nvPr>
        </p:nvSpPr>
        <p:spPr/>
        <p:txBody>
          <a:bodyPr/>
          <a:lstStyle/>
          <a:p>
            <a:pPr marL="0" indent="0" algn="ctr">
              <a:buNone/>
            </a:pPr>
            <a:endParaRPr lang="en-US" sz="2500" b="1" i="1" dirty="0"/>
          </a:p>
          <a:p>
            <a:pPr marL="0" indent="0" algn="ctr">
              <a:buNone/>
            </a:pPr>
            <a:endParaRPr lang="en-US" sz="2500" b="1" i="1" dirty="0"/>
          </a:p>
          <a:p>
            <a:pPr marL="0" indent="0" algn="ctr">
              <a:buNone/>
            </a:pPr>
            <a:endParaRPr lang="en-US" sz="2500" b="1" i="1" dirty="0"/>
          </a:p>
          <a:p>
            <a:pPr marL="0" indent="0" algn="ctr">
              <a:buNone/>
            </a:pPr>
            <a:r>
              <a:rPr lang="en-US" sz="2500" b="1" i="1" dirty="0"/>
              <a:t>What are the 3 key points you have learned during this session?</a:t>
            </a:r>
          </a:p>
          <a:p>
            <a:pPr marL="0" indent="0">
              <a:buNone/>
            </a:pPr>
            <a:endParaRPr lang="en-US" dirty="0"/>
          </a:p>
        </p:txBody>
      </p:sp>
      <p:sp>
        <p:nvSpPr>
          <p:cNvPr id="5" name="Title 4">
            <a:extLst>
              <a:ext uri="{FF2B5EF4-FFF2-40B4-BE49-F238E27FC236}">
                <a16:creationId xmlns:a16="http://schemas.microsoft.com/office/drawing/2014/main" xmlns="" id="{E645B53D-474A-C541-85A2-06B41EBB50E6}"/>
              </a:ext>
            </a:extLst>
          </p:cNvPr>
          <p:cNvSpPr>
            <a:spLocks noGrp="1"/>
          </p:cNvSpPr>
          <p:nvPr>
            <p:ph type="title"/>
          </p:nvPr>
        </p:nvSpPr>
        <p:spPr/>
        <p:txBody>
          <a:bodyPr/>
          <a:lstStyle/>
          <a:p>
            <a:r>
              <a:rPr lang="en-US" dirty="0"/>
              <a:t>Concluding the training – 1 </a:t>
            </a:r>
          </a:p>
        </p:txBody>
      </p:sp>
    </p:spTree>
    <p:extLst>
      <p:ext uri="{BB962C8B-B14F-4D97-AF65-F5344CB8AC3E}">
        <p14:creationId xmlns:p14="http://schemas.microsoft.com/office/powerpoint/2010/main" val="176831768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AB6741D-4A6D-EE4F-AA6D-263A71865C04}"/>
              </a:ext>
            </a:extLst>
          </p:cNvPr>
          <p:cNvSpPr>
            <a:spLocks noGrp="1"/>
          </p:cNvSpPr>
          <p:nvPr>
            <p:ph type="sldNum" sz="quarter" idx="12"/>
          </p:nvPr>
        </p:nvSpPr>
        <p:spPr/>
        <p:txBody>
          <a:bodyPr/>
          <a:lstStyle/>
          <a:p>
            <a:fld id="{04260D4A-DEC1-45DD-8AB2-A3349BAAA59E}" type="slidenum">
              <a:rPr lang="en-US" smtClean="0"/>
              <a:pPr/>
              <a:t>106</a:t>
            </a:fld>
            <a:endParaRPr lang="en-US"/>
          </a:p>
        </p:txBody>
      </p:sp>
      <p:sp>
        <p:nvSpPr>
          <p:cNvPr id="4" name="Content Placeholder 3">
            <a:extLst>
              <a:ext uri="{FF2B5EF4-FFF2-40B4-BE49-F238E27FC236}">
                <a16:creationId xmlns:a16="http://schemas.microsoft.com/office/drawing/2014/main" xmlns="" id="{D8843342-852C-3341-B03D-3FE440742D1A}"/>
              </a:ext>
            </a:extLst>
          </p:cNvPr>
          <p:cNvSpPr>
            <a:spLocks noGrp="1"/>
          </p:cNvSpPr>
          <p:nvPr>
            <p:ph sz="quarter" idx="14"/>
          </p:nvPr>
        </p:nvSpPr>
        <p:spPr/>
        <p:txBody>
          <a:bodyPr/>
          <a:lstStyle/>
          <a:p>
            <a:r>
              <a:rPr lang="en-US" dirty="0"/>
              <a:t>Take home points:</a:t>
            </a:r>
          </a:p>
          <a:p>
            <a:pPr lvl="3"/>
            <a:r>
              <a:rPr lang="en-US" sz="2200" dirty="0"/>
              <a:t>Human rights are basic rights that we have simply because we are human.</a:t>
            </a:r>
          </a:p>
          <a:p>
            <a:pPr lvl="3"/>
            <a:r>
              <a:rPr lang="en-US" sz="2200" dirty="0"/>
              <a:t>We are all born with human rights and no one should take them away.</a:t>
            </a:r>
          </a:p>
          <a:p>
            <a:pPr lvl="3"/>
            <a:r>
              <a:rPr lang="en-US" sz="2200" dirty="0"/>
              <a:t>Certain groups/segments of the population can be at higher risk of human rights violations. </a:t>
            </a:r>
          </a:p>
          <a:p>
            <a:pPr lvl="3"/>
            <a:r>
              <a:rPr lang="en-US" sz="2200" dirty="0"/>
              <a:t>We all need to respect, protect and fulfil human rights everywhere – at home, in the community, in health and other settings.</a:t>
            </a:r>
          </a:p>
          <a:p>
            <a:pPr lvl="3"/>
            <a:r>
              <a:rPr lang="en-US" sz="2200" dirty="0"/>
              <a:t>Everybody has a key role to play in promoting human rights.</a:t>
            </a:r>
          </a:p>
          <a:p>
            <a:pPr lvl="3"/>
            <a:r>
              <a:rPr lang="en-US" sz="2200" dirty="0"/>
              <a:t>Across the world, advocacy groups, communities and individuals have worked to defend human rights.</a:t>
            </a:r>
          </a:p>
          <a:p>
            <a:pPr marL="0" indent="0">
              <a:buNone/>
            </a:pPr>
            <a:endParaRPr lang="en-US" dirty="0"/>
          </a:p>
        </p:txBody>
      </p:sp>
      <p:sp>
        <p:nvSpPr>
          <p:cNvPr id="5" name="Title 4">
            <a:extLst>
              <a:ext uri="{FF2B5EF4-FFF2-40B4-BE49-F238E27FC236}">
                <a16:creationId xmlns:a16="http://schemas.microsoft.com/office/drawing/2014/main" xmlns="" id="{E645B53D-474A-C541-85A2-06B41EBB50E6}"/>
              </a:ext>
            </a:extLst>
          </p:cNvPr>
          <p:cNvSpPr>
            <a:spLocks noGrp="1"/>
          </p:cNvSpPr>
          <p:nvPr>
            <p:ph type="title"/>
          </p:nvPr>
        </p:nvSpPr>
        <p:spPr/>
        <p:txBody>
          <a:bodyPr/>
          <a:lstStyle/>
          <a:p>
            <a:r>
              <a:rPr lang="en-US" dirty="0"/>
              <a:t>Concluding the training – 2 </a:t>
            </a:r>
          </a:p>
        </p:txBody>
      </p:sp>
    </p:spTree>
    <p:extLst>
      <p:ext uri="{BB962C8B-B14F-4D97-AF65-F5344CB8AC3E}">
        <p14:creationId xmlns:p14="http://schemas.microsoft.com/office/powerpoint/2010/main" val="2657208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0A1A357-11B7-DF4A-BF1E-C32D3476FCFB}"/>
              </a:ext>
            </a:extLst>
          </p:cNvPr>
          <p:cNvSpPr>
            <a:spLocks noGrp="1"/>
          </p:cNvSpPr>
          <p:nvPr>
            <p:ph type="sldNum" sz="quarter" idx="12"/>
          </p:nvPr>
        </p:nvSpPr>
        <p:spPr/>
        <p:txBody>
          <a:bodyPr/>
          <a:lstStyle/>
          <a:p>
            <a:fld id="{04260D4A-DEC1-45DD-8AB2-A3349BAAA59E}" type="slidenum">
              <a:rPr lang="en-US" smtClean="0"/>
              <a:pPr/>
              <a:t>11</a:t>
            </a:fld>
            <a:endParaRPr lang="en-US"/>
          </a:p>
        </p:txBody>
      </p:sp>
      <p:sp>
        <p:nvSpPr>
          <p:cNvPr id="4" name="Content Placeholder 3">
            <a:extLst>
              <a:ext uri="{FF2B5EF4-FFF2-40B4-BE49-F238E27FC236}">
                <a16:creationId xmlns:a16="http://schemas.microsoft.com/office/drawing/2014/main" xmlns="" id="{14138BC6-5C27-184A-8E72-D4E32DDAEE50}"/>
              </a:ext>
            </a:extLst>
          </p:cNvPr>
          <p:cNvSpPr>
            <a:spLocks noGrp="1"/>
          </p:cNvSpPr>
          <p:nvPr>
            <p:ph sz="quarter" idx="14"/>
          </p:nvPr>
        </p:nvSpPr>
        <p:spPr/>
        <p:txBody>
          <a:bodyPr/>
          <a:lstStyle/>
          <a:p>
            <a:pPr marL="0" indent="0">
              <a:buNone/>
            </a:pPr>
            <a:endParaRPr lang="en-US" dirty="0"/>
          </a:p>
          <a:p>
            <a:pPr marL="0" indent="0">
              <a:buNone/>
            </a:pPr>
            <a:r>
              <a:rPr lang="en-US" dirty="0"/>
              <a:t>Consider:</a:t>
            </a:r>
          </a:p>
          <a:p>
            <a:r>
              <a:rPr lang="en-US" dirty="0"/>
              <a:t>What is most important to you in life?</a:t>
            </a:r>
          </a:p>
          <a:p>
            <a:r>
              <a:rPr lang="en-US" dirty="0"/>
              <a:t>What do we need to live a good life?</a:t>
            </a:r>
          </a:p>
          <a:p>
            <a:endParaRPr lang="en-US" dirty="0"/>
          </a:p>
        </p:txBody>
      </p:sp>
      <p:sp>
        <p:nvSpPr>
          <p:cNvPr id="5" name="Title 4">
            <a:extLst>
              <a:ext uri="{FF2B5EF4-FFF2-40B4-BE49-F238E27FC236}">
                <a16:creationId xmlns:a16="http://schemas.microsoft.com/office/drawing/2014/main" xmlns="" id="{14C90941-1C64-B949-982B-693AB574F47C}"/>
              </a:ext>
            </a:extLst>
          </p:cNvPr>
          <p:cNvSpPr>
            <a:spLocks noGrp="1"/>
          </p:cNvSpPr>
          <p:nvPr>
            <p:ph type="title"/>
          </p:nvPr>
        </p:nvSpPr>
        <p:spPr/>
        <p:txBody>
          <a:bodyPr/>
          <a:lstStyle/>
          <a:p>
            <a:r>
              <a:rPr lang="en-US" dirty="0"/>
              <a:t>Exercise 1.2: Living a good life – 1</a:t>
            </a:r>
          </a:p>
        </p:txBody>
      </p:sp>
    </p:spTree>
    <p:extLst>
      <p:ext uri="{BB962C8B-B14F-4D97-AF65-F5344CB8AC3E}">
        <p14:creationId xmlns:p14="http://schemas.microsoft.com/office/powerpoint/2010/main" val="770465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C528248C-45E0-134B-83B4-2AF80C727D7D}"/>
              </a:ext>
            </a:extLst>
          </p:cNvPr>
          <p:cNvSpPr>
            <a:spLocks noGrp="1"/>
          </p:cNvSpPr>
          <p:nvPr>
            <p:ph type="sldNum" sz="quarter" idx="12"/>
          </p:nvPr>
        </p:nvSpPr>
        <p:spPr/>
        <p:txBody>
          <a:bodyPr/>
          <a:lstStyle/>
          <a:p>
            <a:fld id="{F169E07F-9A80-405D-B06A-876E4D356B83}" type="slidenum">
              <a:rPr lang="en-US" smtClean="0"/>
              <a:pPr/>
              <a:t>12</a:t>
            </a:fld>
            <a:endParaRPr lang="en-US"/>
          </a:p>
        </p:txBody>
      </p:sp>
      <p:sp>
        <p:nvSpPr>
          <p:cNvPr id="4" name="Title 3">
            <a:extLst>
              <a:ext uri="{FF2B5EF4-FFF2-40B4-BE49-F238E27FC236}">
                <a16:creationId xmlns:a16="http://schemas.microsoft.com/office/drawing/2014/main" xmlns="" id="{586FE32F-C0BD-F848-908A-83BF2C376E32}"/>
              </a:ext>
            </a:extLst>
          </p:cNvPr>
          <p:cNvSpPr>
            <a:spLocks noGrp="1"/>
          </p:cNvSpPr>
          <p:nvPr>
            <p:ph type="title"/>
          </p:nvPr>
        </p:nvSpPr>
        <p:spPr/>
        <p:txBody>
          <a:bodyPr/>
          <a:lstStyle/>
          <a:p>
            <a:r>
              <a:rPr lang="en-US" dirty="0"/>
              <a:t>Topic 2: What are human rights? </a:t>
            </a:r>
          </a:p>
        </p:txBody>
      </p:sp>
    </p:spTree>
    <p:extLst>
      <p:ext uri="{BB962C8B-B14F-4D97-AF65-F5344CB8AC3E}">
        <p14:creationId xmlns:p14="http://schemas.microsoft.com/office/powerpoint/2010/main" val="1601744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89B41EF-EFCA-794F-AE74-BF9A8D685DAB}"/>
              </a:ext>
            </a:extLst>
          </p:cNvPr>
          <p:cNvSpPr>
            <a:spLocks noGrp="1"/>
          </p:cNvSpPr>
          <p:nvPr>
            <p:ph type="sldNum" sz="quarter" idx="12"/>
          </p:nvPr>
        </p:nvSpPr>
        <p:spPr/>
        <p:txBody>
          <a:bodyPr/>
          <a:lstStyle/>
          <a:p>
            <a:fld id="{04260D4A-DEC1-45DD-8AB2-A3349BAAA59E}" type="slidenum">
              <a:rPr lang="en-US" smtClean="0"/>
              <a:pPr/>
              <a:t>13</a:t>
            </a:fld>
            <a:endParaRPr lang="en-US"/>
          </a:p>
        </p:txBody>
      </p:sp>
      <p:sp>
        <p:nvSpPr>
          <p:cNvPr id="4" name="Content Placeholder 3">
            <a:extLst>
              <a:ext uri="{FF2B5EF4-FFF2-40B4-BE49-F238E27FC236}">
                <a16:creationId xmlns:a16="http://schemas.microsoft.com/office/drawing/2014/main" xmlns="" id="{0AFA0769-218D-2046-916B-CCF277B57A32}"/>
              </a:ext>
            </a:extLst>
          </p:cNvPr>
          <p:cNvSpPr>
            <a:spLocks noGrp="1"/>
          </p:cNvSpPr>
          <p:nvPr>
            <p:ph sz="quarter" idx="14"/>
          </p:nvPr>
        </p:nvSpPr>
        <p:spPr/>
        <p:txBody>
          <a:bodyPr/>
          <a:lstStyle/>
          <a:p>
            <a:pPr marL="0" indent="0" algn="ctr">
              <a:buNone/>
            </a:pPr>
            <a:r>
              <a:rPr lang="en-US" sz="2500" b="1" i="1" dirty="0"/>
              <a:t>“Human rights are what no one can take away from you” </a:t>
            </a:r>
          </a:p>
          <a:p>
            <a:pPr marL="0" indent="0">
              <a:buNone/>
            </a:pPr>
            <a:r>
              <a:rPr lang="en-US" dirty="0"/>
              <a:t>	- René Cassin, one of the drafters of the Universal Declaration of Human Rights (UDHR).</a:t>
            </a:r>
          </a:p>
          <a:p>
            <a:endParaRPr lang="en-US" dirty="0"/>
          </a:p>
          <a:p>
            <a:r>
              <a:rPr lang="en-US" dirty="0"/>
              <a:t>Human rights are not a gift or a privilege. They are not bestowed on us by others.</a:t>
            </a:r>
          </a:p>
          <a:p>
            <a:r>
              <a:rPr lang="en-US" dirty="0"/>
              <a:t>They are basic rights that we have simply because we are human. They are fundamental for living a good life and for flourishing.</a:t>
            </a:r>
          </a:p>
          <a:p>
            <a:endParaRPr lang="en-US" dirty="0"/>
          </a:p>
        </p:txBody>
      </p:sp>
      <p:sp>
        <p:nvSpPr>
          <p:cNvPr id="5" name="Title 4">
            <a:extLst>
              <a:ext uri="{FF2B5EF4-FFF2-40B4-BE49-F238E27FC236}">
                <a16:creationId xmlns:a16="http://schemas.microsoft.com/office/drawing/2014/main" xmlns="" id="{24B41652-FACC-6B40-9223-F6D2F973CC9D}"/>
              </a:ext>
            </a:extLst>
          </p:cNvPr>
          <p:cNvSpPr>
            <a:spLocks noGrp="1"/>
          </p:cNvSpPr>
          <p:nvPr>
            <p:ph type="title"/>
          </p:nvPr>
        </p:nvSpPr>
        <p:spPr/>
        <p:txBody>
          <a:bodyPr/>
          <a:lstStyle/>
          <a:p>
            <a:r>
              <a:rPr lang="en-US" dirty="0"/>
              <a:t>Presentation: What are human rights?</a:t>
            </a:r>
          </a:p>
        </p:txBody>
      </p:sp>
    </p:spTree>
    <p:extLst>
      <p:ext uri="{BB962C8B-B14F-4D97-AF65-F5344CB8AC3E}">
        <p14:creationId xmlns:p14="http://schemas.microsoft.com/office/powerpoint/2010/main" val="3330061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668C742-E652-CC4F-99A9-9A11AF3C5E7B}"/>
              </a:ext>
            </a:extLst>
          </p:cNvPr>
          <p:cNvSpPr>
            <a:spLocks noGrp="1"/>
          </p:cNvSpPr>
          <p:nvPr>
            <p:ph type="sldNum" sz="quarter" idx="12"/>
          </p:nvPr>
        </p:nvSpPr>
        <p:spPr/>
        <p:txBody>
          <a:bodyPr/>
          <a:lstStyle/>
          <a:p>
            <a:fld id="{04260D4A-DEC1-45DD-8AB2-A3349BAAA59E}" type="slidenum">
              <a:rPr lang="en-US" smtClean="0"/>
              <a:pPr/>
              <a:t>14</a:t>
            </a:fld>
            <a:endParaRPr lang="en-US"/>
          </a:p>
        </p:txBody>
      </p:sp>
      <p:sp>
        <p:nvSpPr>
          <p:cNvPr id="5" name="Title 4">
            <a:extLst>
              <a:ext uri="{FF2B5EF4-FFF2-40B4-BE49-F238E27FC236}">
                <a16:creationId xmlns:a16="http://schemas.microsoft.com/office/drawing/2014/main" xmlns="" id="{1A50BE3A-382A-B84F-9621-48B50CF4DD22}"/>
              </a:ext>
            </a:extLst>
          </p:cNvPr>
          <p:cNvSpPr>
            <a:spLocks noGrp="1"/>
          </p:cNvSpPr>
          <p:nvPr>
            <p:ph type="title"/>
          </p:nvPr>
        </p:nvSpPr>
        <p:spPr/>
        <p:txBody>
          <a:bodyPr/>
          <a:lstStyle/>
          <a:p>
            <a:r>
              <a:rPr lang="en-US" dirty="0"/>
              <a:t>Where was this photograph taken? </a:t>
            </a:r>
          </a:p>
        </p:txBody>
      </p:sp>
      <p:pic>
        <p:nvPicPr>
          <p:cNvPr id="7" name="Picture 2">
            <a:extLst>
              <a:ext uri="{FF2B5EF4-FFF2-40B4-BE49-F238E27FC236}">
                <a16:creationId xmlns:a16="http://schemas.microsoft.com/office/drawing/2014/main" xmlns="" id="{9147506B-3EC8-1D47-ADE1-76F95726BA42}"/>
              </a:ext>
            </a:extLst>
          </p:cNvPr>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rcRect/>
          <a:stretch>
            <a:fillRect/>
          </a:stretch>
        </p:blipFill>
        <p:spPr bwMode="auto">
          <a:xfrm>
            <a:off x="2718197" y="1139825"/>
            <a:ext cx="6750844" cy="450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xmlns="" id="{76D37C12-F08C-1444-AFDC-FC29ED8BE9F1}"/>
              </a:ext>
            </a:extLst>
          </p:cNvPr>
          <p:cNvSpPr txBox="1"/>
          <p:nvPr/>
        </p:nvSpPr>
        <p:spPr>
          <a:xfrm>
            <a:off x="1175067" y="5718175"/>
            <a:ext cx="8859520" cy="710707"/>
          </a:xfrm>
          <a:prstGeom prst="rect">
            <a:avLst/>
          </a:prstGeom>
          <a:noFill/>
        </p:spPr>
        <p:txBody>
          <a:bodyPr wrap="square" rtlCol="0">
            <a:spAutoFit/>
          </a:bodyPr>
          <a:lstStyle/>
          <a:p>
            <a:pPr>
              <a:lnSpc>
                <a:spcPct val="115000"/>
              </a:lnSpc>
            </a:pPr>
            <a:r>
              <a:rPr lang="en-GB" sz="1800" dirty="0">
                <a:ea typeface="SimSun" panose="02010600030101010101" pitchFamily="2" charset="-122"/>
                <a:cs typeface="Arial" panose="020B0604020202020204" pitchFamily="34" charset="0"/>
              </a:rPr>
              <a:t>Source: Lesson 1 Everyone Everywhere – Understanding human rights. (Presentation Power Point) Amnesty International UK. </a:t>
            </a:r>
            <a:endParaRPr lang="en-GB" sz="1800" dirty="0"/>
          </a:p>
        </p:txBody>
      </p:sp>
    </p:spTree>
    <p:extLst>
      <p:ext uri="{BB962C8B-B14F-4D97-AF65-F5344CB8AC3E}">
        <p14:creationId xmlns:p14="http://schemas.microsoft.com/office/powerpoint/2010/main" val="405786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3313478-9D95-BA4C-A451-152728FECEC5}"/>
              </a:ext>
            </a:extLst>
          </p:cNvPr>
          <p:cNvSpPr>
            <a:spLocks noGrp="1"/>
          </p:cNvSpPr>
          <p:nvPr>
            <p:ph type="sldNum" sz="quarter" idx="12"/>
          </p:nvPr>
        </p:nvSpPr>
        <p:spPr/>
        <p:txBody>
          <a:bodyPr/>
          <a:lstStyle/>
          <a:p>
            <a:fld id="{04260D4A-DEC1-45DD-8AB2-A3349BAAA59E}" type="slidenum">
              <a:rPr lang="en-US" smtClean="0"/>
              <a:pPr/>
              <a:t>15</a:t>
            </a:fld>
            <a:endParaRPr lang="en-US"/>
          </a:p>
        </p:txBody>
      </p:sp>
      <p:sp>
        <p:nvSpPr>
          <p:cNvPr id="4" name="Content Placeholder 3">
            <a:extLst>
              <a:ext uri="{FF2B5EF4-FFF2-40B4-BE49-F238E27FC236}">
                <a16:creationId xmlns:a16="http://schemas.microsoft.com/office/drawing/2014/main" xmlns="" id="{D74A5D28-54E4-0240-BA14-2264C6AD270D}"/>
              </a:ext>
            </a:extLst>
          </p:cNvPr>
          <p:cNvSpPr>
            <a:spLocks noGrp="1"/>
          </p:cNvSpPr>
          <p:nvPr>
            <p:ph sz="quarter" idx="14"/>
          </p:nvPr>
        </p:nvSpPr>
        <p:spPr/>
        <p:txBody>
          <a:bodyPr/>
          <a:lstStyle/>
          <a:p>
            <a:endParaRPr lang="en-US" dirty="0"/>
          </a:p>
          <a:p>
            <a:r>
              <a:rPr lang="en-US" dirty="0"/>
              <a:t>After the horrors of World War II, world leaders set up the United Nations. Its purpose was to stop wars between countries and build a better world. </a:t>
            </a:r>
          </a:p>
          <a:p>
            <a:r>
              <a:rPr lang="en-US" dirty="0"/>
              <a:t>One of the first tasks of the United Nations was to list the rights that belong to every human being in the world – the UDHR.</a:t>
            </a:r>
          </a:p>
          <a:p>
            <a:r>
              <a:rPr lang="en-US" dirty="0"/>
              <a:t>All governments promised to respect, protect and fulfil the rights contained in the UDHR. </a:t>
            </a:r>
          </a:p>
        </p:txBody>
      </p:sp>
      <p:sp>
        <p:nvSpPr>
          <p:cNvPr id="5" name="Title 4">
            <a:extLst>
              <a:ext uri="{FF2B5EF4-FFF2-40B4-BE49-F238E27FC236}">
                <a16:creationId xmlns:a16="http://schemas.microsoft.com/office/drawing/2014/main" xmlns="" id="{7E9F9377-B5B7-224F-9942-3530EB88E5EE}"/>
              </a:ext>
            </a:extLst>
          </p:cNvPr>
          <p:cNvSpPr>
            <a:spLocks noGrp="1"/>
          </p:cNvSpPr>
          <p:nvPr>
            <p:ph type="title"/>
          </p:nvPr>
        </p:nvSpPr>
        <p:spPr/>
        <p:txBody>
          <a:bodyPr/>
          <a:lstStyle/>
          <a:p>
            <a:r>
              <a:rPr lang="en-US" dirty="0"/>
              <a:t>How did the Universal Declaration of Human Rights come about? - 1</a:t>
            </a:r>
          </a:p>
        </p:txBody>
      </p:sp>
    </p:spTree>
    <p:extLst>
      <p:ext uri="{BB962C8B-B14F-4D97-AF65-F5344CB8AC3E}">
        <p14:creationId xmlns:p14="http://schemas.microsoft.com/office/powerpoint/2010/main" val="3425086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C1449D5-9AAB-3C45-87C1-91EF41B0527B}"/>
              </a:ext>
            </a:extLst>
          </p:cNvPr>
          <p:cNvSpPr>
            <a:spLocks noGrp="1"/>
          </p:cNvSpPr>
          <p:nvPr>
            <p:ph type="sldNum" sz="quarter" idx="12"/>
          </p:nvPr>
        </p:nvSpPr>
        <p:spPr/>
        <p:txBody>
          <a:bodyPr/>
          <a:lstStyle/>
          <a:p>
            <a:fld id="{04260D4A-DEC1-45DD-8AB2-A3349BAAA59E}" type="slidenum">
              <a:rPr lang="en-US" smtClean="0"/>
              <a:pPr/>
              <a:t>16</a:t>
            </a:fld>
            <a:endParaRPr lang="en-US"/>
          </a:p>
        </p:txBody>
      </p:sp>
      <p:sp>
        <p:nvSpPr>
          <p:cNvPr id="4" name="Content Placeholder 3">
            <a:extLst>
              <a:ext uri="{FF2B5EF4-FFF2-40B4-BE49-F238E27FC236}">
                <a16:creationId xmlns:a16="http://schemas.microsoft.com/office/drawing/2014/main" xmlns="" id="{0BF99C7A-E437-7048-992C-F908B507B094}"/>
              </a:ext>
            </a:extLst>
          </p:cNvPr>
          <p:cNvSpPr>
            <a:spLocks noGrp="1"/>
          </p:cNvSpPr>
          <p:nvPr>
            <p:ph sz="quarter" idx="14"/>
          </p:nvPr>
        </p:nvSpPr>
        <p:spPr/>
        <p:txBody>
          <a:bodyPr/>
          <a:lstStyle/>
          <a:p>
            <a:endParaRPr lang="en-US" dirty="0"/>
          </a:p>
          <a:p>
            <a:r>
              <a:rPr lang="en-US" dirty="0"/>
              <a:t>The UDHR was adopted by the United Nations General Assembly in 1948: 56 countries from all over the world adopted the core set of human rights.</a:t>
            </a:r>
          </a:p>
          <a:p>
            <a:r>
              <a:rPr lang="en-US" dirty="0"/>
              <a:t>The UDHR does not make legal requirements on governments. However, over the years it has become a </a:t>
            </a:r>
            <a:r>
              <a:rPr lang="en-US" b="1" u="sng" dirty="0"/>
              <a:t>binding customary international law</a:t>
            </a:r>
            <a:r>
              <a:rPr lang="en-US" dirty="0"/>
              <a:t>, which means that governments must respect it. </a:t>
            </a:r>
          </a:p>
          <a:p>
            <a:r>
              <a:rPr lang="en-US" dirty="0"/>
              <a:t>Important to note that the UDHR was adopted and endorsed by high-, middle- and low-income countries throughout the world. </a:t>
            </a:r>
          </a:p>
          <a:p>
            <a:endParaRPr lang="en-US" dirty="0"/>
          </a:p>
          <a:p>
            <a:endParaRPr lang="en-US" dirty="0"/>
          </a:p>
        </p:txBody>
      </p:sp>
      <p:sp>
        <p:nvSpPr>
          <p:cNvPr id="5" name="Title 4">
            <a:extLst>
              <a:ext uri="{FF2B5EF4-FFF2-40B4-BE49-F238E27FC236}">
                <a16:creationId xmlns:a16="http://schemas.microsoft.com/office/drawing/2014/main" xmlns="" id="{C984227B-9E02-804E-BB23-BCB51EFC5C13}"/>
              </a:ext>
            </a:extLst>
          </p:cNvPr>
          <p:cNvSpPr>
            <a:spLocks noGrp="1"/>
          </p:cNvSpPr>
          <p:nvPr>
            <p:ph type="title"/>
          </p:nvPr>
        </p:nvSpPr>
        <p:spPr/>
        <p:txBody>
          <a:bodyPr/>
          <a:lstStyle/>
          <a:p>
            <a:r>
              <a:rPr lang="en-US" dirty="0"/>
              <a:t>How did the Universal Declaration of Human Rights come about? - 2</a:t>
            </a:r>
          </a:p>
        </p:txBody>
      </p:sp>
    </p:spTree>
    <p:extLst>
      <p:ext uri="{BB962C8B-B14F-4D97-AF65-F5344CB8AC3E}">
        <p14:creationId xmlns:p14="http://schemas.microsoft.com/office/powerpoint/2010/main" val="2903865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FCC53A0-249B-A64D-9335-4406318C9374}"/>
              </a:ext>
            </a:extLst>
          </p:cNvPr>
          <p:cNvSpPr>
            <a:spLocks noGrp="1"/>
          </p:cNvSpPr>
          <p:nvPr>
            <p:ph type="sldNum" sz="quarter" idx="12"/>
          </p:nvPr>
        </p:nvSpPr>
        <p:spPr/>
        <p:txBody>
          <a:bodyPr/>
          <a:lstStyle/>
          <a:p>
            <a:fld id="{04260D4A-DEC1-45DD-8AB2-A3349BAAA59E}" type="slidenum">
              <a:rPr lang="en-US" smtClean="0"/>
              <a:pPr/>
              <a:t>17</a:t>
            </a:fld>
            <a:endParaRPr lang="en-US"/>
          </a:p>
        </p:txBody>
      </p:sp>
      <p:sp>
        <p:nvSpPr>
          <p:cNvPr id="4" name="Content Placeholder 3">
            <a:extLst>
              <a:ext uri="{FF2B5EF4-FFF2-40B4-BE49-F238E27FC236}">
                <a16:creationId xmlns:a16="http://schemas.microsoft.com/office/drawing/2014/main" xmlns="" id="{C10C62AA-CAAC-2845-9D64-AA82EB4EEED6}"/>
              </a:ext>
            </a:extLst>
          </p:cNvPr>
          <p:cNvSpPr>
            <a:spLocks noGrp="1"/>
          </p:cNvSpPr>
          <p:nvPr>
            <p:ph sz="quarter" idx="14"/>
          </p:nvPr>
        </p:nvSpPr>
        <p:spPr>
          <a:xfrm>
            <a:off x="507195" y="1132051"/>
            <a:ext cx="11174412" cy="4500000"/>
          </a:xfrm>
        </p:spPr>
        <p:txBody>
          <a:bodyPr/>
          <a:lstStyle/>
          <a:p>
            <a:r>
              <a:rPr lang="en-US" sz="2100" dirty="0"/>
              <a:t>In 1966, member states of the United Nations adopted: </a:t>
            </a:r>
          </a:p>
          <a:p>
            <a:pPr lvl="2"/>
            <a:r>
              <a:rPr lang="en-US" dirty="0"/>
              <a:t>the International Covenant on Civil and Political Rights (ICCPR); and </a:t>
            </a:r>
          </a:p>
          <a:p>
            <a:pPr lvl="2"/>
            <a:r>
              <a:rPr lang="en-US" dirty="0"/>
              <a:t>the International Covenant on Economic, Social and Cultural Rights (ICESCR). </a:t>
            </a:r>
          </a:p>
          <a:p>
            <a:r>
              <a:rPr lang="en-US" sz="2100" dirty="0"/>
              <a:t>Thus governments around the world have obligations to protect the human rights of their citizens. </a:t>
            </a:r>
          </a:p>
          <a:p>
            <a:r>
              <a:rPr lang="en-US" sz="2100" dirty="0"/>
              <a:t>Other treaties that have also been adopted to protect the rights of certain groups of people include </a:t>
            </a:r>
          </a:p>
          <a:p>
            <a:pPr lvl="2"/>
            <a:r>
              <a:rPr lang="en-US" dirty="0"/>
              <a:t>the Convention on the Rights of the Child (CRC);</a:t>
            </a:r>
          </a:p>
          <a:p>
            <a:pPr lvl="2"/>
            <a:r>
              <a:rPr lang="en-US" dirty="0"/>
              <a:t>the Convention on the Elimination of All Forms of Discrimination Against Women (CEDAW); and </a:t>
            </a:r>
          </a:p>
          <a:p>
            <a:pPr lvl="2"/>
            <a:r>
              <a:rPr lang="en-US" dirty="0"/>
              <a:t>the Convention on the Rights of Persons with Disabilities (CRPD) – </a:t>
            </a:r>
            <a:r>
              <a:rPr lang="en-US" b="1" i="1" dirty="0"/>
              <a:t>We explore the CRPD later in this training.</a:t>
            </a:r>
          </a:p>
          <a:p>
            <a:r>
              <a:rPr lang="en-US" sz="2100" dirty="0"/>
              <a:t>Many countries specifically protect human rights in their national legislation (e.g. through a Bill of Rights or their national constitution).</a:t>
            </a:r>
          </a:p>
          <a:p>
            <a:endParaRPr lang="en-US" dirty="0"/>
          </a:p>
        </p:txBody>
      </p:sp>
      <p:sp>
        <p:nvSpPr>
          <p:cNvPr id="5" name="Title 4">
            <a:extLst>
              <a:ext uri="{FF2B5EF4-FFF2-40B4-BE49-F238E27FC236}">
                <a16:creationId xmlns:a16="http://schemas.microsoft.com/office/drawing/2014/main" xmlns="" id="{66D9B542-49DE-1A41-B051-70E9E2FB8531}"/>
              </a:ext>
            </a:extLst>
          </p:cNvPr>
          <p:cNvSpPr>
            <a:spLocks noGrp="1"/>
          </p:cNvSpPr>
          <p:nvPr>
            <p:ph type="title"/>
          </p:nvPr>
        </p:nvSpPr>
        <p:spPr/>
        <p:txBody>
          <a:bodyPr/>
          <a:lstStyle/>
          <a:p>
            <a:r>
              <a:rPr lang="en-US" dirty="0"/>
              <a:t>United Nations &amp; human rights</a:t>
            </a:r>
          </a:p>
        </p:txBody>
      </p:sp>
    </p:spTree>
    <p:extLst>
      <p:ext uri="{BB962C8B-B14F-4D97-AF65-F5344CB8AC3E}">
        <p14:creationId xmlns:p14="http://schemas.microsoft.com/office/powerpoint/2010/main" val="3036789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02B898D-2EC8-EB4B-B1AA-84A6A79D5487}"/>
              </a:ext>
            </a:extLst>
          </p:cNvPr>
          <p:cNvSpPr>
            <a:spLocks noGrp="1"/>
          </p:cNvSpPr>
          <p:nvPr>
            <p:ph type="sldNum" sz="quarter" idx="12"/>
          </p:nvPr>
        </p:nvSpPr>
        <p:spPr/>
        <p:txBody>
          <a:bodyPr/>
          <a:lstStyle/>
          <a:p>
            <a:fld id="{04260D4A-DEC1-45DD-8AB2-A3349BAAA59E}" type="slidenum">
              <a:rPr lang="en-US" smtClean="0"/>
              <a:pPr/>
              <a:t>18</a:t>
            </a:fld>
            <a:endParaRPr lang="en-US"/>
          </a:p>
        </p:txBody>
      </p:sp>
      <p:sp>
        <p:nvSpPr>
          <p:cNvPr id="4" name="Content Placeholder 3">
            <a:extLst>
              <a:ext uri="{FF2B5EF4-FFF2-40B4-BE49-F238E27FC236}">
                <a16:creationId xmlns:a16="http://schemas.microsoft.com/office/drawing/2014/main" xmlns="" id="{E333AB00-230D-0B49-B91A-74CA86EF7797}"/>
              </a:ext>
            </a:extLst>
          </p:cNvPr>
          <p:cNvSpPr>
            <a:spLocks noGrp="1"/>
          </p:cNvSpPr>
          <p:nvPr>
            <p:ph sz="quarter" idx="14"/>
          </p:nvPr>
        </p:nvSpPr>
        <p:spPr/>
        <p:txBody>
          <a:bodyPr/>
          <a:lstStyle/>
          <a:p>
            <a:pPr marL="0" indent="0">
              <a:buNone/>
            </a:pPr>
            <a:endParaRPr lang="en-US" b="1" dirty="0"/>
          </a:p>
          <a:p>
            <a:pPr marL="0" indent="0">
              <a:buNone/>
            </a:pPr>
            <a:r>
              <a:rPr lang="en-US" u="sng" dirty="0"/>
              <a:t>Quote 1</a:t>
            </a:r>
            <a:r>
              <a:rPr lang="en-US" b="1" dirty="0"/>
              <a:t>: </a:t>
            </a:r>
            <a:r>
              <a:rPr lang="en-US" dirty="0"/>
              <a:t>“Human rights are inscribed in the hearts of people; they were there long before lawmakers drafted their first proclamation”</a:t>
            </a:r>
          </a:p>
          <a:p>
            <a:pPr marL="0" indent="0">
              <a:buNone/>
            </a:pPr>
            <a:r>
              <a:rPr lang="en-US" u="sng" dirty="0"/>
              <a:t>Quote 2</a:t>
            </a:r>
            <a:r>
              <a:rPr lang="en-US" dirty="0"/>
              <a:t>: "protecting these rights, we can help prevent the many conflicts based on poverty, discrimination and exclusion (social, economic and political) that continue to plague humanity and destroy decades of development efforts. The vicious circle of human rights violations that lead to conflicts – which in turn lead to more violations – must be broken. I believe we can break it only by ensuring respect for all human rights."</a:t>
            </a:r>
          </a:p>
          <a:p>
            <a:pPr marL="0" indent="0">
              <a:buNone/>
            </a:pPr>
            <a:r>
              <a:rPr lang="en-US" i="1" dirty="0"/>
              <a:t>- Mary Robinson, Former United Nations High Commissioner for Human Rights &amp; Former President of Ireland</a:t>
            </a:r>
          </a:p>
          <a:p>
            <a:endParaRPr lang="en-US" dirty="0"/>
          </a:p>
        </p:txBody>
      </p:sp>
      <p:sp>
        <p:nvSpPr>
          <p:cNvPr id="5" name="Title 4">
            <a:extLst>
              <a:ext uri="{FF2B5EF4-FFF2-40B4-BE49-F238E27FC236}">
                <a16:creationId xmlns:a16="http://schemas.microsoft.com/office/drawing/2014/main" xmlns="" id="{14A6B8FB-EFBE-F943-948C-C45D83C0825A}"/>
              </a:ext>
            </a:extLst>
          </p:cNvPr>
          <p:cNvSpPr>
            <a:spLocks noGrp="1"/>
          </p:cNvSpPr>
          <p:nvPr>
            <p:ph type="title"/>
          </p:nvPr>
        </p:nvSpPr>
        <p:spPr/>
        <p:txBody>
          <a:bodyPr/>
          <a:lstStyle/>
          <a:p>
            <a:r>
              <a:rPr lang="en-US" dirty="0"/>
              <a:t>What has been said about human rights – 1 </a:t>
            </a:r>
          </a:p>
        </p:txBody>
      </p:sp>
    </p:spTree>
    <p:extLst>
      <p:ext uri="{BB962C8B-B14F-4D97-AF65-F5344CB8AC3E}">
        <p14:creationId xmlns:p14="http://schemas.microsoft.com/office/powerpoint/2010/main" val="32058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C0F49C1-EC29-4C44-9AD9-CCAF70767FFC}"/>
              </a:ext>
            </a:extLst>
          </p:cNvPr>
          <p:cNvSpPr>
            <a:spLocks noGrp="1"/>
          </p:cNvSpPr>
          <p:nvPr>
            <p:ph type="sldNum" sz="quarter" idx="12"/>
          </p:nvPr>
        </p:nvSpPr>
        <p:spPr/>
        <p:txBody>
          <a:bodyPr/>
          <a:lstStyle/>
          <a:p>
            <a:fld id="{04260D4A-DEC1-45DD-8AB2-A3349BAAA59E}" type="slidenum">
              <a:rPr lang="en-US" smtClean="0"/>
              <a:pPr/>
              <a:t>19</a:t>
            </a:fld>
            <a:endParaRPr lang="en-US"/>
          </a:p>
        </p:txBody>
      </p:sp>
      <p:sp>
        <p:nvSpPr>
          <p:cNvPr id="4" name="Content Placeholder 3">
            <a:extLst>
              <a:ext uri="{FF2B5EF4-FFF2-40B4-BE49-F238E27FC236}">
                <a16:creationId xmlns:a16="http://schemas.microsoft.com/office/drawing/2014/main" xmlns="" id="{6285D03E-B084-8F42-A933-4A1B46E90C2F}"/>
              </a:ext>
            </a:extLst>
          </p:cNvPr>
          <p:cNvSpPr>
            <a:spLocks noGrp="1"/>
          </p:cNvSpPr>
          <p:nvPr>
            <p:ph sz="quarter" idx="14"/>
          </p:nvPr>
        </p:nvSpPr>
        <p:spPr/>
        <p:txBody>
          <a:bodyPr/>
          <a:lstStyle/>
          <a:p>
            <a:pPr marL="0" indent="0">
              <a:buNone/>
            </a:pPr>
            <a:endParaRPr lang="en-US" b="1" dirty="0"/>
          </a:p>
          <a:p>
            <a:pPr marL="0" indent="0">
              <a:buNone/>
            </a:pPr>
            <a:r>
              <a:rPr lang="en-US" u="sng" dirty="0"/>
              <a:t>Quote 3</a:t>
            </a:r>
            <a:r>
              <a:rPr lang="en-US" b="1" dirty="0"/>
              <a:t>:</a:t>
            </a:r>
            <a:r>
              <a:rPr lang="en-US" dirty="0"/>
              <a:t> “Where, after all, do universal human rights begin? In small places, close to home – so close and so small that they cannot be seen on any maps of the world. Yet they are the world of the individual person; the </a:t>
            </a:r>
            <a:r>
              <a:rPr lang="en-US" dirty="0" err="1"/>
              <a:t>neighbourhood</a:t>
            </a:r>
            <a:r>
              <a:rPr lang="en-US" dirty="0"/>
              <a:t> he lives in; the school or college he attends; the factory, farm or office where he works. Such are the places where every man, woman and child seeks equal justice, equal opportunity, equal dignity without discrimination. Unless these rights have meaning there, they have little meaning anywhere. Without concerned citizen action to uphold them close to home, we shall look in vain for progress in the larger world.”</a:t>
            </a:r>
          </a:p>
          <a:p>
            <a:pPr marL="0" indent="0">
              <a:buNone/>
            </a:pPr>
            <a:r>
              <a:rPr lang="en-US" i="1" dirty="0"/>
              <a:t>- Eleanor Roosevelt, Politician, activist, First Lady of the United States during World War II, and Chair of the Committee responsible for the adoption of the UDHR</a:t>
            </a:r>
          </a:p>
          <a:p>
            <a:endParaRPr lang="en-US" dirty="0"/>
          </a:p>
        </p:txBody>
      </p:sp>
      <p:sp>
        <p:nvSpPr>
          <p:cNvPr id="5" name="Title 4">
            <a:extLst>
              <a:ext uri="{FF2B5EF4-FFF2-40B4-BE49-F238E27FC236}">
                <a16:creationId xmlns:a16="http://schemas.microsoft.com/office/drawing/2014/main" xmlns="" id="{6CC9828F-C430-BD4A-90AC-8E1A57270817}"/>
              </a:ext>
            </a:extLst>
          </p:cNvPr>
          <p:cNvSpPr>
            <a:spLocks noGrp="1"/>
          </p:cNvSpPr>
          <p:nvPr>
            <p:ph type="title"/>
          </p:nvPr>
        </p:nvSpPr>
        <p:spPr/>
        <p:txBody>
          <a:bodyPr/>
          <a:lstStyle/>
          <a:p>
            <a:r>
              <a:rPr lang="en-US" dirty="0"/>
              <a:t>What has been said about human rights - 2</a:t>
            </a:r>
          </a:p>
        </p:txBody>
      </p:sp>
    </p:spTree>
    <p:extLst>
      <p:ext uri="{BB962C8B-B14F-4D97-AF65-F5344CB8AC3E}">
        <p14:creationId xmlns:p14="http://schemas.microsoft.com/office/powerpoint/2010/main" val="3049142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147C981-A946-5040-83F9-812B9EF562E3}"/>
              </a:ext>
            </a:extLst>
          </p:cNvPr>
          <p:cNvSpPr>
            <a:spLocks noGrp="1"/>
          </p:cNvSpPr>
          <p:nvPr>
            <p:ph type="sldNum" sz="quarter" idx="12"/>
          </p:nvPr>
        </p:nvSpPr>
        <p:spPr/>
        <p:txBody>
          <a:bodyPr/>
          <a:lstStyle/>
          <a:p>
            <a:fld id="{04260D4A-DEC1-45DD-8AB2-A3349BAAA59E}" type="slidenum">
              <a:rPr lang="en-US" smtClean="0"/>
              <a:pPr/>
              <a:t>2</a:t>
            </a:fld>
            <a:endParaRPr lang="en-US"/>
          </a:p>
        </p:txBody>
      </p:sp>
      <p:sp>
        <p:nvSpPr>
          <p:cNvPr id="3" name="Text Placeholder 2">
            <a:extLst>
              <a:ext uri="{FF2B5EF4-FFF2-40B4-BE49-F238E27FC236}">
                <a16:creationId xmlns:a16="http://schemas.microsoft.com/office/drawing/2014/main" xmlns="" id="{397488A8-B1A9-6840-9D65-1086A084D422}"/>
              </a:ext>
            </a:extLst>
          </p:cNvPr>
          <p:cNvSpPr>
            <a:spLocks noGrp="1"/>
          </p:cNvSpPr>
          <p:nvPr>
            <p:ph type="body" sz="quarter" idx="13"/>
          </p:nvPr>
        </p:nvSpPr>
        <p:spPr>
          <a:xfrm>
            <a:off x="507207" y="946614"/>
            <a:ext cx="11174400" cy="1657690"/>
          </a:xfrm>
        </p:spPr>
        <p:txBody>
          <a:bodyPr/>
          <a:lstStyle/>
          <a:p>
            <a:r>
              <a:rPr lang="en-US" dirty="0"/>
              <a:t>GOAL: </a:t>
            </a:r>
            <a:r>
              <a:rPr lang="en-US" b="0" dirty="0"/>
              <a:t>Improve access to good quality mental health and social services and to promote the human rights of people with mental health conditions, psychosocial, intellectual or cognitive disabilities</a:t>
            </a:r>
          </a:p>
          <a:p>
            <a:endParaRPr lang="en-US" dirty="0"/>
          </a:p>
        </p:txBody>
      </p:sp>
      <p:sp>
        <p:nvSpPr>
          <p:cNvPr id="4" name="Content Placeholder 3">
            <a:extLst>
              <a:ext uri="{FF2B5EF4-FFF2-40B4-BE49-F238E27FC236}">
                <a16:creationId xmlns:a16="http://schemas.microsoft.com/office/drawing/2014/main" xmlns="" id="{CF518A3A-5970-3A47-9B31-2D448B5DE3D2}"/>
              </a:ext>
            </a:extLst>
          </p:cNvPr>
          <p:cNvSpPr>
            <a:spLocks noGrp="1"/>
          </p:cNvSpPr>
          <p:nvPr>
            <p:ph sz="quarter" idx="14"/>
          </p:nvPr>
        </p:nvSpPr>
        <p:spPr>
          <a:xfrm>
            <a:off x="507195" y="2280212"/>
            <a:ext cx="11174412" cy="3730975"/>
          </a:xfrm>
        </p:spPr>
        <p:txBody>
          <a:bodyPr/>
          <a:lstStyle/>
          <a:p>
            <a:r>
              <a:rPr lang="en-US" dirty="0"/>
              <a:t>Build capacity to combat stigma and discrimination and promote human rights and recovery</a:t>
            </a:r>
          </a:p>
          <a:p>
            <a:r>
              <a:rPr lang="en-US" dirty="0"/>
              <a:t>Improve the quality and human rights conditions in mental health and social services</a:t>
            </a:r>
          </a:p>
          <a:p>
            <a:r>
              <a:rPr lang="en-US" dirty="0"/>
              <a:t>Create community-based services and recovery-oriented services that respect and promote human rights</a:t>
            </a:r>
          </a:p>
          <a:p>
            <a:r>
              <a:rPr lang="en-US" dirty="0"/>
              <a:t>Support the development of a civil society movement to conduct advocacy and influence policy-making</a:t>
            </a:r>
          </a:p>
          <a:p>
            <a:r>
              <a:rPr lang="en-US" dirty="0"/>
              <a:t>Reform national policies and legislation in line with the CRPD and other international human rights standards</a:t>
            </a:r>
          </a:p>
          <a:p>
            <a:endParaRPr lang="en-US" dirty="0"/>
          </a:p>
        </p:txBody>
      </p:sp>
      <p:sp>
        <p:nvSpPr>
          <p:cNvPr id="5" name="Title 4">
            <a:extLst>
              <a:ext uri="{FF2B5EF4-FFF2-40B4-BE49-F238E27FC236}">
                <a16:creationId xmlns:a16="http://schemas.microsoft.com/office/drawing/2014/main" xmlns="" id="{8FCE2748-BCA5-4345-950C-C31F8A345DE3}"/>
              </a:ext>
            </a:extLst>
          </p:cNvPr>
          <p:cNvSpPr>
            <a:spLocks noGrp="1"/>
          </p:cNvSpPr>
          <p:nvPr>
            <p:ph type="title"/>
          </p:nvPr>
        </p:nvSpPr>
        <p:spPr/>
        <p:txBody>
          <a:bodyPr/>
          <a:lstStyle/>
          <a:p>
            <a:r>
              <a:rPr lang="en-US" dirty="0"/>
              <a:t>WHO QualityRights: Goals and objectives</a:t>
            </a:r>
          </a:p>
        </p:txBody>
      </p:sp>
    </p:spTree>
    <p:extLst>
      <p:ext uri="{BB962C8B-B14F-4D97-AF65-F5344CB8AC3E}">
        <p14:creationId xmlns:p14="http://schemas.microsoft.com/office/powerpoint/2010/main" val="2089439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C85B4400-28C8-0E4A-B3B6-6416A42A2FD2}"/>
              </a:ext>
            </a:extLst>
          </p:cNvPr>
          <p:cNvSpPr>
            <a:spLocks noGrp="1"/>
          </p:cNvSpPr>
          <p:nvPr>
            <p:ph type="sldNum" sz="quarter" idx="12"/>
          </p:nvPr>
        </p:nvSpPr>
        <p:spPr/>
        <p:txBody>
          <a:bodyPr/>
          <a:lstStyle/>
          <a:p>
            <a:fld id="{04260D4A-DEC1-45DD-8AB2-A3349BAAA59E}" type="slidenum">
              <a:rPr lang="en-US" smtClean="0"/>
              <a:pPr/>
              <a:t>20</a:t>
            </a:fld>
            <a:endParaRPr lang="en-US"/>
          </a:p>
        </p:txBody>
      </p:sp>
      <p:sp>
        <p:nvSpPr>
          <p:cNvPr id="4" name="Content Placeholder 3">
            <a:extLst>
              <a:ext uri="{FF2B5EF4-FFF2-40B4-BE49-F238E27FC236}">
                <a16:creationId xmlns:a16="http://schemas.microsoft.com/office/drawing/2014/main" xmlns="" id="{57D2508B-5A07-F540-9C05-9483B8FB0E95}"/>
              </a:ext>
            </a:extLst>
          </p:cNvPr>
          <p:cNvSpPr>
            <a:spLocks noGrp="1"/>
          </p:cNvSpPr>
          <p:nvPr>
            <p:ph sz="quarter" idx="14"/>
          </p:nvPr>
        </p:nvSpPr>
        <p:spPr/>
        <p:txBody>
          <a:bodyPr/>
          <a:lstStyle/>
          <a:p>
            <a:endParaRPr lang="en-US" b="1" dirty="0"/>
          </a:p>
          <a:p>
            <a:r>
              <a:rPr lang="en-US" b="1" dirty="0"/>
              <a:t>Fairness</a:t>
            </a:r>
            <a:r>
              <a:rPr lang="en-US" dirty="0"/>
              <a:t> towards all human beings </a:t>
            </a:r>
          </a:p>
          <a:p>
            <a:r>
              <a:rPr lang="en-US" b="1" dirty="0"/>
              <a:t>Respect</a:t>
            </a:r>
            <a:r>
              <a:rPr lang="en-US" dirty="0"/>
              <a:t> for others</a:t>
            </a:r>
          </a:p>
          <a:p>
            <a:r>
              <a:rPr lang="en-US" b="1" dirty="0"/>
              <a:t>Equality</a:t>
            </a:r>
            <a:r>
              <a:rPr lang="en-US" dirty="0"/>
              <a:t> among all people</a:t>
            </a:r>
          </a:p>
          <a:p>
            <a:r>
              <a:rPr lang="en-US" b="1" dirty="0"/>
              <a:t>Dignity</a:t>
            </a:r>
            <a:r>
              <a:rPr lang="en-US" dirty="0"/>
              <a:t> is to be preserved at all times</a:t>
            </a:r>
          </a:p>
          <a:p>
            <a:r>
              <a:rPr lang="en-US" b="1" dirty="0"/>
              <a:t>Freedom</a:t>
            </a:r>
            <a:r>
              <a:rPr lang="en-US" dirty="0"/>
              <a:t> for all people</a:t>
            </a:r>
          </a:p>
          <a:p>
            <a:endParaRPr lang="en-US" dirty="0"/>
          </a:p>
        </p:txBody>
      </p:sp>
      <p:sp>
        <p:nvSpPr>
          <p:cNvPr id="5" name="Title 4">
            <a:extLst>
              <a:ext uri="{FF2B5EF4-FFF2-40B4-BE49-F238E27FC236}">
                <a16:creationId xmlns:a16="http://schemas.microsoft.com/office/drawing/2014/main" xmlns="" id="{BC0EB46B-2815-AC4E-85C8-A0ACBB1F2237}"/>
              </a:ext>
            </a:extLst>
          </p:cNvPr>
          <p:cNvSpPr>
            <a:spLocks noGrp="1"/>
          </p:cNvSpPr>
          <p:nvPr>
            <p:ph type="title"/>
          </p:nvPr>
        </p:nvSpPr>
        <p:spPr/>
        <p:txBody>
          <a:bodyPr/>
          <a:lstStyle/>
          <a:p>
            <a:r>
              <a:rPr lang="en-US" dirty="0"/>
              <a:t>Core principles of human rights</a:t>
            </a:r>
          </a:p>
        </p:txBody>
      </p:sp>
    </p:spTree>
    <p:extLst>
      <p:ext uri="{BB962C8B-B14F-4D97-AF65-F5344CB8AC3E}">
        <p14:creationId xmlns:p14="http://schemas.microsoft.com/office/powerpoint/2010/main" val="1638594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59F5EC4-5963-0E42-B35C-F6FE6CA3F3C8}"/>
              </a:ext>
            </a:extLst>
          </p:cNvPr>
          <p:cNvSpPr>
            <a:spLocks noGrp="1"/>
          </p:cNvSpPr>
          <p:nvPr>
            <p:ph type="sldNum" sz="quarter" idx="12"/>
          </p:nvPr>
        </p:nvSpPr>
        <p:spPr/>
        <p:txBody>
          <a:bodyPr/>
          <a:lstStyle/>
          <a:p>
            <a:fld id="{04260D4A-DEC1-45DD-8AB2-A3349BAAA59E}" type="slidenum">
              <a:rPr lang="en-US" smtClean="0"/>
              <a:pPr/>
              <a:t>21</a:t>
            </a:fld>
            <a:endParaRPr lang="en-US"/>
          </a:p>
        </p:txBody>
      </p:sp>
      <p:sp>
        <p:nvSpPr>
          <p:cNvPr id="4" name="Content Placeholder 3">
            <a:extLst>
              <a:ext uri="{FF2B5EF4-FFF2-40B4-BE49-F238E27FC236}">
                <a16:creationId xmlns:a16="http://schemas.microsoft.com/office/drawing/2014/main" xmlns="" id="{CAD50651-6B10-7F41-B51F-63A606C3C4D5}"/>
              </a:ext>
            </a:extLst>
          </p:cNvPr>
          <p:cNvSpPr>
            <a:spLocks noGrp="1"/>
          </p:cNvSpPr>
          <p:nvPr>
            <p:ph sz="quarter" idx="14"/>
          </p:nvPr>
        </p:nvSpPr>
        <p:spPr>
          <a:xfrm>
            <a:off x="507195" y="1732548"/>
            <a:ext cx="11174412" cy="4278640"/>
          </a:xfrm>
        </p:spPr>
        <p:txBody>
          <a:bodyPr/>
          <a:lstStyle/>
          <a:p>
            <a:r>
              <a:rPr lang="en-US" dirty="0"/>
              <a:t>UDHR promotes and protects a range of different rights, including civil, political, economic, social and cultural rights. </a:t>
            </a:r>
          </a:p>
          <a:p>
            <a:r>
              <a:rPr lang="en-US" b="1" dirty="0"/>
              <a:t>Civil and political rights </a:t>
            </a:r>
            <a:r>
              <a:rPr lang="en-US" dirty="0"/>
              <a:t>include the rights: to liberty; to be recognized as a person before the law; to freedom from torture and other cruel inhuman or degrading treatment; to marry or enter into civil partnerships; to found a family; to freedom of thought, conscience and religion; to freedom of opinion and expression; to peaceful assembly; to vote and to take part in government.</a:t>
            </a:r>
          </a:p>
          <a:p>
            <a:r>
              <a:rPr lang="en-US" b="1" dirty="0"/>
              <a:t>Economic, social and cultural rights </a:t>
            </a:r>
            <a:r>
              <a:rPr lang="en-US" dirty="0"/>
              <a:t>include the rights: to work; to an adequate standard of living; to health and to education; and to participate in the cultural rights of our communities.</a:t>
            </a:r>
          </a:p>
          <a:p>
            <a:r>
              <a:rPr lang="en-US" dirty="0"/>
              <a:t>These rights ensure that we can participate fully in society without discrimination.</a:t>
            </a:r>
          </a:p>
          <a:p>
            <a:endParaRPr lang="en-US" dirty="0"/>
          </a:p>
        </p:txBody>
      </p:sp>
      <p:sp>
        <p:nvSpPr>
          <p:cNvPr id="5" name="Title 4">
            <a:extLst>
              <a:ext uri="{FF2B5EF4-FFF2-40B4-BE49-F238E27FC236}">
                <a16:creationId xmlns:a16="http://schemas.microsoft.com/office/drawing/2014/main" xmlns="" id="{0DEEE439-CFBF-4E42-8641-C0332E093B38}"/>
              </a:ext>
            </a:extLst>
          </p:cNvPr>
          <p:cNvSpPr>
            <a:spLocks noGrp="1"/>
          </p:cNvSpPr>
          <p:nvPr>
            <p:ph type="title"/>
          </p:nvPr>
        </p:nvSpPr>
        <p:spPr/>
        <p:txBody>
          <a:bodyPr/>
          <a:lstStyle/>
          <a:p>
            <a:r>
              <a:rPr lang="en-US" dirty="0"/>
              <a:t>We all have civil, political, economic, social and cultural rights</a:t>
            </a:r>
          </a:p>
        </p:txBody>
      </p:sp>
    </p:spTree>
    <p:extLst>
      <p:ext uri="{BB962C8B-B14F-4D97-AF65-F5344CB8AC3E}">
        <p14:creationId xmlns:p14="http://schemas.microsoft.com/office/powerpoint/2010/main" val="3292907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79D4698-846C-7F4A-BB46-FD05379144C7}"/>
              </a:ext>
            </a:extLst>
          </p:cNvPr>
          <p:cNvSpPr>
            <a:spLocks noGrp="1"/>
          </p:cNvSpPr>
          <p:nvPr>
            <p:ph type="sldNum" sz="quarter" idx="12"/>
          </p:nvPr>
        </p:nvSpPr>
        <p:spPr/>
        <p:txBody>
          <a:bodyPr/>
          <a:lstStyle/>
          <a:p>
            <a:fld id="{04260D4A-DEC1-45DD-8AB2-A3349BAAA59E}" type="slidenum">
              <a:rPr lang="en-US" smtClean="0"/>
              <a:pPr/>
              <a:t>22</a:t>
            </a:fld>
            <a:endParaRPr lang="en-US"/>
          </a:p>
        </p:txBody>
      </p:sp>
      <p:sp>
        <p:nvSpPr>
          <p:cNvPr id="4" name="Content Placeholder 3">
            <a:extLst>
              <a:ext uri="{FF2B5EF4-FFF2-40B4-BE49-F238E27FC236}">
                <a16:creationId xmlns:a16="http://schemas.microsoft.com/office/drawing/2014/main" xmlns="" id="{C2A5FD30-7D43-FD4A-8D5A-D1959EF7D720}"/>
              </a:ext>
            </a:extLst>
          </p:cNvPr>
          <p:cNvSpPr>
            <a:spLocks noGrp="1"/>
          </p:cNvSpPr>
          <p:nvPr>
            <p:ph sz="quarter" idx="14"/>
          </p:nvPr>
        </p:nvSpPr>
        <p:spPr>
          <a:xfrm>
            <a:off x="507195" y="1198956"/>
            <a:ext cx="11174412" cy="4500000"/>
          </a:xfrm>
        </p:spPr>
        <p:txBody>
          <a:bodyPr/>
          <a:lstStyle/>
          <a:p>
            <a:r>
              <a:rPr lang="en-US" dirty="0"/>
              <a:t>For instance:</a:t>
            </a:r>
          </a:p>
          <a:p>
            <a:pPr lvl="2"/>
            <a:r>
              <a:rPr lang="en-US" sz="2100" dirty="0"/>
              <a:t>if the exercise of that right by one person infringes the rights of another person.</a:t>
            </a:r>
          </a:p>
          <a:p>
            <a:pPr lvl="2"/>
            <a:r>
              <a:rPr lang="en-US" sz="2100" dirty="0"/>
              <a:t>Certain rights can be limited or suspended in extreme situations</a:t>
            </a:r>
            <a:r>
              <a:rPr lang="en-US" dirty="0"/>
              <a:t>.</a:t>
            </a:r>
          </a:p>
          <a:p>
            <a:r>
              <a:rPr lang="en-US" dirty="0"/>
              <a:t>But note that: </a:t>
            </a:r>
          </a:p>
          <a:p>
            <a:pPr lvl="2"/>
            <a:r>
              <a:rPr lang="en-US" sz="2100" dirty="0"/>
              <a:t>Any restrictions or limitations cannot be arbitrary. </a:t>
            </a:r>
          </a:p>
          <a:p>
            <a:pPr lvl="2"/>
            <a:r>
              <a:rPr lang="en-US" sz="2100" dirty="0"/>
              <a:t>Certain rights </a:t>
            </a:r>
            <a:r>
              <a:rPr lang="en-US" sz="2100" b="1" dirty="0"/>
              <a:t>can never be limited </a:t>
            </a:r>
            <a:r>
              <a:rPr lang="en-US" sz="2100" dirty="0"/>
              <a:t>or restricted:</a:t>
            </a:r>
          </a:p>
          <a:p>
            <a:pPr lvl="4"/>
            <a:r>
              <a:rPr lang="en-US" dirty="0"/>
              <a:t>the right to life; </a:t>
            </a:r>
          </a:p>
          <a:p>
            <a:pPr lvl="4"/>
            <a:r>
              <a:rPr lang="en-US" dirty="0"/>
              <a:t>the right to be free from torture, cruel, inhuman or degrading treatment or punishment; </a:t>
            </a:r>
          </a:p>
          <a:p>
            <a:pPr lvl="4"/>
            <a:r>
              <a:rPr lang="en-US" dirty="0"/>
              <a:t>the right to be free from slavery; </a:t>
            </a:r>
          </a:p>
          <a:p>
            <a:pPr lvl="4"/>
            <a:r>
              <a:rPr lang="en-US" dirty="0"/>
              <a:t>the right to recognition everywhere as a person before the law; </a:t>
            </a:r>
          </a:p>
          <a:p>
            <a:pPr lvl="4"/>
            <a:r>
              <a:rPr lang="en-US" dirty="0"/>
              <a:t>and the right not to be discriminated against.</a:t>
            </a:r>
          </a:p>
          <a:p>
            <a:endParaRPr lang="en-US" dirty="0"/>
          </a:p>
        </p:txBody>
      </p:sp>
      <p:sp>
        <p:nvSpPr>
          <p:cNvPr id="5" name="Title 4">
            <a:extLst>
              <a:ext uri="{FF2B5EF4-FFF2-40B4-BE49-F238E27FC236}">
                <a16:creationId xmlns:a16="http://schemas.microsoft.com/office/drawing/2014/main" xmlns="" id="{69E0E203-8201-AC4A-AB5C-D07ABCE09690}"/>
              </a:ext>
            </a:extLst>
          </p:cNvPr>
          <p:cNvSpPr>
            <a:spLocks noGrp="1"/>
          </p:cNvSpPr>
          <p:nvPr>
            <p:ph type="title"/>
          </p:nvPr>
        </p:nvSpPr>
        <p:spPr/>
        <p:txBody>
          <a:bodyPr/>
          <a:lstStyle/>
          <a:p>
            <a:r>
              <a:rPr lang="en-US" dirty="0"/>
              <a:t>Some rights (but only some) can be limited</a:t>
            </a:r>
          </a:p>
        </p:txBody>
      </p:sp>
    </p:spTree>
    <p:extLst>
      <p:ext uri="{BB962C8B-B14F-4D97-AF65-F5344CB8AC3E}">
        <p14:creationId xmlns:p14="http://schemas.microsoft.com/office/powerpoint/2010/main" val="3308018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923BA03-EBE1-C446-BDAA-D96B9AF92170}"/>
              </a:ext>
            </a:extLst>
          </p:cNvPr>
          <p:cNvSpPr>
            <a:spLocks noGrp="1"/>
          </p:cNvSpPr>
          <p:nvPr>
            <p:ph type="sldNum" sz="quarter" idx="12"/>
          </p:nvPr>
        </p:nvSpPr>
        <p:spPr/>
        <p:txBody>
          <a:bodyPr/>
          <a:lstStyle/>
          <a:p>
            <a:fld id="{04260D4A-DEC1-45DD-8AB2-A3349BAAA59E}" type="slidenum">
              <a:rPr lang="en-US" smtClean="0"/>
              <a:pPr/>
              <a:t>23</a:t>
            </a:fld>
            <a:endParaRPr lang="en-US"/>
          </a:p>
        </p:txBody>
      </p:sp>
      <p:sp>
        <p:nvSpPr>
          <p:cNvPr id="4" name="Content Placeholder 3">
            <a:extLst>
              <a:ext uri="{FF2B5EF4-FFF2-40B4-BE49-F238E27FC236}">
                <a16:creationId xmlns:a16="http://schemas.microsoft.com/office/drawing/2014/main" xmlns="" id="{37AB3F79-5F32-674A-9CF5-2531EEA34943}"/>
              </a:ext>
            </a:extLst>
          </p:cNvPr>
          <p:cNvSpPr>
            <a:spLocks noGrp="1"/>
          </p:cNvSpPr>
          <p:nvPr>
            <p:ph sz="quarter" idx="14"/>
          </p:nvPr>
        </p:nvSpPr>
        <p:spPr/>
        <p:txBody>
          <a:bodyPr/>
          <a:lstStyle/>
          <a:p>
            <a:r>
              <a:rPr lang="en-US" dirty="0"/>
              <a:t>Over the years, discussions about human rights issues have led to an understanding of two different “generations” of rights: </a:t>
            </a:r>
          </a:p>
          <a:p>
            <a:pPr lvl="2"/>
            <a:r>
              <a:rPr lang="en-US" dirty="0"/>
              <a:t>the “first generation of rights” (civil and political rights), and </a:t>
            </a:r>
          </a:p>
          <a:p>
            <a:pPr lvl="2"/>
            <a:r>
              <a:rPr lang="en-US" dirty="0"/>
              <a:t>the “second generation of rights” (economic, social and cultural rights). </a:t>
            </a:r>
          </a:p>
          <a:p>
            <a:r>
              <a:rPr lang="en-US" dirty="0"/>
              <a:t>More recently, attention has focused on a “third generation of rights” involving collective rights, notably of indigenous populations, such as: </a:t>
            </a:r>
          </a:p>
          <a:p>
            <a:pPr lvl="2"/>
            <a:r>
              <a:rPr lang="en-US" dirty="0"/>
              <a:t>the right to identity, land and resources, </a:t>
            </a:r>
          </a:p>
          <a:p>
            <a:pPr lvl="2"/>
            <a:r>
              <a:rPr lang="en-US" dirty="0"/>
              <a:t>the right to a healthy environment and sustainability, and </a:t>
            </a:r>
          </a:p>
          <a:p>
            <a:pPr lvl="2"/>
            <a:r>
              <a:rPr lang="en-US" dirty="0"/>
              <a:t>the right to development.</a:t>
            </a:r>
          </a:p>
          <a:p>
            <a:endParaRPr lang="en-US" dirty="0"/>
          </a:p>
        </p:txBody>
      </p:sp>
      <p:sp>
        <p:nvSpPr>
          <p:cNvPr id="5" name="Title 4">
            <a:extLst>
              <a:ext uri="{FF2B5EF4-FFF2-40B4-BE49-F238E27FC236}">
                <a16:creationId xmlns:a16="http://schemas.microsoft.com/office/drawing/2014/main" xmlns="" id="{AA58E50A-C24E-0943-89D2-A6E5D82C723D}"/>
              </a:ext>
            </a:extLst>
          </p:cNvPr>
          <p:cNvSpPr>
            <a:spLocks noGrp="1"/>
          </p:cNvSpPr>
          <p:nvPr>
            <p:ph type="title"/>
          </p:nvPr>
        </p:nvSpPr>
        <p:spPr/>
        <p:txBody>
          <a:bodyPr/>
          <a:lstStyle/>
          <a:p>
            <a:r>
              <a:rPr lang="en-US" dirty="0"/>
              <a:t>Some people talk of “generations of rights”</a:t>
            </a:r>
          </a:p>
        </p:txBody>
      </p:sp>
    </p:spTree>
    <p:extLst>
      <p:ext uri="{BB962C8B-B14F-4D97-AF65-F5344CB8AC3E}">
        <p14:creationId xmlns:p14="http://schemas.microsoft.com/office/powerpoint/2010/main" val="3815132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326A906-74FD-4444-83BF-439505A8B51A}"/>
              </a:ext>
            </a:extLst>
          </p:cNvPr>
          <p:cNvSpPr>
            <a:spLocks noGrp="1"/>
          </p:cNvSpPr>
          <p:nvPr>
            <p:ph type="sldNum" sz="quarter" idx="12"/>
          </p:nvPr>
        </p:nvSpPr>
        <p:spPr/>
        <p:txBody>
          <a:bodyPr/>
          <a:lstStyle/>
          <a:p>
            <a:fld id="{04260D4A-DEC1-45DD-8AB2-A3349BAAA59E}" type="slidenum">
              <a:rPr lang="en-US" smtClean="0"/>
              <a:pPr/>
              <a:t>24</a:t>
            </a:fld>
            <a:endParaRPr lang="en-US"/>
          </a:p>
        </p:txBody>
      </p:sp>
      <p:sp>
        <p:nvSpPr>
          <p:cNvPr id="4" name="Content Placeholder 3">
            <a:extLst>
              <a:ext uri="{FF2B5EF4-FFF2-40B4-BE49-F238E27FC236}">
                <a16:creationId xmlns:a16="http://schemas.microsoft.com/office/drawing/2014/main" xmlns="" id="{02C2117C-508A-784A-ABB5-ABA7E3546BC2}"/>
              </a:ext>
            </a:extLst>
          </p:cNvPr>
          <p:cNvSpPr>
            <a:spLocks noGrp="1"/>
          </p:cNvSpPr>
          <p:nvPr>
            <p:ph sz="quarter" idx="14"/>
          </p:nvPr>
        </p:nvSpPr>
        <p:spPr/>
        <p:txBody>
          <a:bodyPr/>
          <a:lstStyle/>
          <a:p>
            <a:pPr marL="0" indent="0">
              <a:buNone/>
            </a:pPr>
            <a:r>
              <a:rPr lang="en-US" dirty="0"/>
              <a:t>Human rights: </a:t>
            </a:r>
          </a:p>
          <a:p>
            <a:r>
              <a:rPr lang="en-US" dirty="0"/>
              <a:t>concern every part of our lives</a:t>
            </a:r>
          </a:p>
          <a:p>
            <a:r>
              <a:rPr lang="en-US" dirty="0"/>
              <a:t>belong to everybody in the world</a:t>
            </a:r>
          </a:p>
          <a:p>
            <a:r>
              <a:rPr lang="en-US" dirty="0"/>
              <a:t>must not be arbitrarily taken away from people</a:t>
            </a:r>
          </a:p>
          <a:p>
            <a:r>
              <a:rPr lang="en-US" dirty="0"/>
              <a:t>are all necessary for human beings to participate and flourish in society.</a:t>
            </a:r>
          </a:p>
          <a:p>
            <a:endParaRPr lang="en-US" dirty="0"/>
          </a:p>
          <a:p>
            <a:pPr marL="0" indent="0" algn="ctr">
              <a:buNone/>
            </a:pPr>
            <a:r>
              <a:rPr lang="en-US" b="1" i="1" dirty="0"/>
              <a:t>https://</a:t>
            </a:r>
            <a:r>
              <a:rPr lang="en-US" b="1" i="1" dirty="0" err="1"/>
              <a:t>www.youtube.com</a:t>
            </a:r>
            <a:r>
              <a:rPr lang="en-US" b="1" i="1" dirty="0"/>
              <a:t>/</a:t>
            </a:r>
            <a:r>
              <a:rPr lang="en-US" b="1" i="1" dirty="0" err="1"/>
              <a:t>watch?v</a:t>
            </a:r>
            <a:r>
              <a:rPr lang="en-US" b="1" i="1" dirty="0"/>
              <a:t>=d-UuB1lKzJ0&amp;t=6s</a:t>
            </a:r>
          </a:p>
          <a:p>
            <a:pPr marL="0" indent="0" algn="ctr">
              <a:buNone/>
            </a:pPr>
            <a:endParaRPr lang="en-US" dirty="0"/>
          </a:p>
          <a:p>
            <a:endParaRPr lang="en-US" dirty="0"/>
          </a:p>
        </p:txBody>
      </p:sp>
      <p:sp>
        <p:nvSpPr>
          <p:cNvPr id="5" name="Title 4">
            <a:extLst>
              <a:ext uri="{FF2B5EF4-FFF2-40B4-BE49-F238E27FC236}">
                <a16:creationId xmlns:a16="http://schemas.microsoft.com/office/drawing/2014/main" xmlns="" id="{F7160820-0606-8445-8B1F-C9060FF16FEB}"/>
              </a:ext>
            </a:extLst>
          </p:cNvPr>
          <p:cNvSpPr>
            <a:spLocks noGrp="1"/>
          </p:cNvSpPr>
          <p:nvPr>
            <p:ph type="title"/>
          </p:nvPr>
        </p:nvSpPr>
        <p:spPr/>
        <p:txBody>
          <a:bodyPr/>
          <a:lstStyle/>
          <a:p>
            <a:r>
              <a:rPr lang="en-US" dirty="0"/>
              <a:t>Summing up the UDHR</a:t>
            </a:r>
          </a:p>
        </p:txBody>
      </p:sp>
    </p:spTree>
    <p:extLst>
      <p:ext uri="{BB962C8B-B14F-4D97-AF65-F5344CB8AC3E}">
        <p14:creationId xmlns:p14="http://schemas.microsoft.com/office/powerpoint/2010/main" val="1216111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BFEF475-42E9-D04E-8C0A-40973518DE98}"/>
              </a:ext>
            </a:extLst>
          </p:cNvPr>
          <p:cNvSpPr>
            <a:spLocks noGrp="1"/>
          </p:cNvSpPr>
          <p:nvPr>
            <p:ph type="sldNum" sz="quarter" idx="12"/>
          </p:nvPr>
        </p:nvSpPr>
        <p:spPr/>
        <p:txBody>
          <a:bodyPr/>
          <a:lstStyle/>
          <a:p>
            <a:fld id="{04260D4A-DEC1-45DD-8AB2-A3349BAAA59E}" type="slidenum">
              <a:rPr lang="en-US" smtClean="0"/>
              <a:pPr/>
              <a:t>25</a:t>
            </a:fld>
            <a:endParaRPr lang="en-US"/>
          </a:p>
        </p:txBody>
      </p:sp>
      <p:sp>
        <p:nvSpPr>
          <p:cNvPr id="4" name="Content Placeholder 3">
            <a:extLst>
              <a:ext uri="{FF2B5EF4-FFF2-40B4-BE49-F238E27FC236}">
                <a16:creationId xmlns:a16="http://schemas.microsoft.com/office/drawing/2014/main" xmlns="" id="{9D0351A0-481A-CE43-A7C2-77D34B527A28}"/>
              </a:ext>
            </a:extLst>
          </p:cNvPr>
          <p:cNvSpPr>
            <a:spLocks noGrp="1"/>
          </p:cNvSpPr>
          <p:nvPr>
            <p:ph sz="quarter" idx="14"/>
          </p:nvPr>
        </p:nvSpPr>
        <p:spPr/>
        <p:txBody>
          <a:bodyPr/>
          <a:lstStyle/>
          <a:p>
            <a:r>
              <a:rPr lang="en-US" dirty="0"/>
              <a:t>Look at the list we made during Exercise 1.2 (Living a good life). </a:t>
            </a:r>
          </a:p>
          <a:p>
            <a:r>
              <a:rPr lang="en-US" dirty="0"/>
              <a:t>Compare the list of what we identified as important for a good life with the list of rights in the UDHR.</a:t>
            </a:r>
          </a:p>
          <a:p>
            <a:pPr lvl="2"/>
            <a:r>
              <a:rPr lang="en-US" sz="2200" dirty="0"/>
              <a:t>What are the similarities? </a:t>
            </a:r>
          </a:p>
          <a:p>
            <a:pPr lvl="2"/>
            <a:r>
              <a:rPr lang="en-US" sz="2200" dirty="0"/>
              <a:t>What are the differences?</a:t>
            </a:r>
          </a:p>
        </p:txBody>
      </p:sp>
      <p:sp>
        <p:nvSpPr>
          <p:cNvPr id="5" name="Title 4">
            <a:extLst>
              <a:ext uri="{FF2B5EF4-FFF2-40B4-BE49-F238E27FC236}">
                <a16:creationId xmlns:a16="http://schemas.microsoft.com/office/drawing/2014/main" xmlns="" id="{6A0AD11C-D0FA-8048-9A91-D1F80E24E81D}"/>
              </a:ext>
            </a:extLst>
          </p:cNvPr>
          <p:cNvSpPr>
            <a:spLocks noGrp="1"/>
          </p:cNvSpPr>
          <p:nvPr>
            <p:ph type="title"/>
          </p:nvPr>
        </p:nvSpPr>
        <p:spPr/>
        <p:txBody>
          <a:bodyPr/>
          <a:lstStyle/>
          <a:p>
            <a:r>
              <a:rPr lang="en-US" dirty="0"/>
              <a:t>Exercise 2.1: Comparing lists</a:t>
            </a:r>
          </a:p>
        </p:txBody>
      </p:sp>
    </p:spTree>
    <p:extLst>
      <p:ext uri="{BB962C8B-B14F-4D97-AF65-F5344CB8AC3E}">
        <p14:creationId xmlns:p14="http://schemas.microsoft.com/office/powerpoint/2010/main" val="4236348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EE28A34D-D12F-BB46-86BC-908DED3293C5}"/>
              </a:ext>
            </a:extLst>
          </p:cNvPr>
          <p:cNvSpPr>
            <a:spLocks noGrp="1"/>
          </p:cNvSpPr>
          <p:nvPr>
            <p:ph type="sldNum" sz="quarter" idx="12"/>
          </p:nvPr>
        </p:nvSpPr>
        <p:spPr/>
        <p:txBody>
          <a:bodyPr/>
          <a:lstStyle/>
          <a:p>
            <a:fld id="{F169E07F-9A80-405D-B06A-876E4D356B83}" type="slidenum">
              <a:rPr lang="en-US" smtClean="0"/>
              <a:pPr/>
              <a:t>26</a:t>
            </a:fld>
            <a:endParaRPr lang="en-US"/>
          </a:p>
        </p:txBody>
      </p:sp>
      <p:sp>
        <p:nvSpPr>
          <p:cNvPr id="4" name="Title 3">
            <a:extLst>
              <a:ext uri="{FF2B5EF4-FFF2-40B4-BE49-F238E27FC236}">
                <a16:creationId xmlns:a16="http://schemas.microsoft.com/office/drawing/2014/main" xmlns="" id="{40EB1324-C5AA-524E-B907-5E4BB1B317FF}"/>
              </a:ext>
            </a:extLst>
          </p:cNvPr>
          <p:cNvSpPr>
            <a:spLocks noGrp="1"/>
          </p:cNvSpPr>
          <p:nvPr>
            <p:ph type="title"/>
          </p:nvPr>
        </p:nvSpPr>
        <p:spPr>
          <a:xfrm>
            <a:off x="507205" y="2313946"/>
            <a:ext cx="10621711" cy="1544376"/>
          </a:xfrm>
        </p:spPr>
        <p:txBody>
          <a:bodyPr/>
          <a:lstStyle/>
          <a:p>
            <a:pPr>
              <a:lnSpc>
                <a:spcPct val="100000"/>
              </a:lnSpc>
            </a:pPr>
            <a:r>
              <a:rPr lang="en-US" dirty="0"/>
              <a:t>Topic 3: The relationship between different</a:t>
            </a:r>
            <a:br>
              <a:rPr lang="en-US" dirty="0"/>
            </a:br>
            <a:r>
              <a:rPr lang="en-US" dirty="0"/>
              <a:t>rights</a:t>
            </a:r>
          </a:p>
        </p:txBody>
      </p:sp>
    </p:spTree>
    <p:extLst>
      <p:ext uri="{BB962C8B-B14F-4D97-AF65-F5344CB8AC3E}">
        <p14:creationId xmlns:p14="http://schemas.microsoft.com/office/powerpoint/2010/main" val="3296512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7CFFA9D-ED4F-6D4F-A8D6-10E470591F76}"/>
              </a:ext>
            </a:extLst>
          </p:cNvPr>
          <p:cNvSpPr>
            <a:spLocks noGrp="1"/>
          </p:cNvSpPr>
          <p:nvPr>
            <p:ph type="sldNum" sz="quarter" idx="12"/>
          </p:nvPr>
        </p:nvSpPr>
        <p:spPr/>
        <p:txBody>
          <a:bodyPr/>
          <a:lstStyle/>
          <a:p>
            <a:fld id="{04260D4A-DEC1-45DD-8AB2-A3349BAAA59E}" type="slidenum">
              <a:rPr lang="en-US" smtClean="0"/>
              <a:pPr/>
              <a:t>27</a:t>
            </a:fld>
            <a:endParaRPr lang="en-US"/>
          </a:p>
        </p:txBody>
      </p:sp>
      <p:sp>
        <p:nvSpPr>
          <p:cNvPr id="4" name="Content Placeholder 3">
            <a:extLst>
              <a:ext uri="{FF2B5EF4-FFF2-40B4-BE49-F238E27FC236}">
                <a16:creationId xmlns:a16="http://schemas.microsoft.com/office/drawing/2014/main" xmlns="" id="{876637DB-5C38-7C49-973E-0A6BFAEF80AB}"/>
              </a:ext>
            </a:extLst>
          </p:cNvPr>
          <p:cNvSpPr>
            <a:spLocks noGrp="1"/>
          </p:cNvSpPr>
          <p:nvPr>
            <p:ph sz="quarter" idx="14"/>
          </p:nvPr>
        </p:nvSpPr>
        <p:spPr/>
        <p:txBody>
          <a:bodyPr/>
          <a:lstStyle/>
          <a:p>
            <a:endParaRPr lang="en-US" dirty="0"/>
          </a:p>
          <a:p>
            <a:r>
              <a:rPr lang="en-US" dirty="0"/>
              <a:t>Choose one right from the UDHR that you feel is most important for living a good life.</a:t>
            </a:r>
          </a:p>
          <a:p>
            <a:r>
              <a:rPr lang="en-US" dirty="0"/>
              <a:t>Imagine that this right is the only one that is guaranteed. </a:t>
            </a:r>
          </a:p>
          <a:p>
            <a:r>
              <a:rPr lang="en-US" dirty="0"/>
              <a:t>Think about why this is the most important to you.</a:t>
            </a:r>
          </a:p>
          <a:p>
            <a:pPr lvl="2"/>
            <a:r>
              <a:rPr lang="en-US" sz="2200" dirty="0"/>
              <a:t>Consider: What other rights would this person need to fully enjoy this one right? </a:t>
            </a:r>
          </a:p>
          <a:p>
            <a:endParaRPr lang="en-US" dirty="0"/>
          </a:p>
        </p:txBody>
      </p:sp>
      <p:sp>
        <p:nvSpPr>
          <p:cNvPr id="5" name="Title 4">
            <a:extLst>
              <a:ext uri="{FF2B5EF4-FFF2-40B4-BE49-F238E27FC236}">
                <a16:creationId xmlns:a16="http://schemas.microsoft.com/office/drawing/2014/main" xmlns="" id="{7B1F623D-B2CC-9A4A-B39E-6989BB5CFAB6}"/>
              </a:ext>
            </a:extLst>
          </p:cNvPr>
          <p:cNvSpPr>
            <a:spLocks noGrp="1"/>
          </p:cNvSpPr>
          <p:nvPr>
            <p:ph type="title"/>
          </p:nvPr>
        </p:nvSpPr>
        <p:spPr/>
        <p:txBody>
          <a:bodyPr/>
          <a:lstStyle/>
          <a:p>
            <a:r>
              <a:rPr lang="en-US" dirty="0"/>
              <a:t>Exercise 3.1: How all human rights are linked - 1</a:t>
            </a:r>
          </a:p>
        </p:txBody>
      </p:sp>
    </p:spTree>
    <p:extLst>
      <p:ext uri="{BB962C8B-B14F-4D97-AF65-F5344CB8AC3E}">
        <p14:creationId xmlns:p14="http://schemas.microsoft.com/office/powerpoint/2010/main" val="877530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2C34520-5137-7E4E-8CEC-00D31E180482}"/>
              </a:ext>
            </a:extLst>
          </p:cNvPr>
          <p:cNvSpPr>
            <a:spLocks noGrp="1"/>
          </p:cNvSpPr>
          <p:nvPr>
            <p:ph type="sldNum" sz="quarter" idx="12"/>
          </p:nvPr>
        </p:nvSpPr>
        <p:spPr/>
        <p:txBody>
          <a:bodyPr/>
          <a:lstStyle/>
          <a:p>
            <a:fld id="{04260D4A-DEC1-45DD-8AB2-A3349BAAA59E}" type="slidenum">
              <a:rPr lang="en-US" smtClean="0"/>
              <a:pPr/>
              <a:t>28</a:t>
            </a:fld>
            <a:endParaRPr lang="en-US"/>
          </a:p>
        </p:txBody>
      </p:sp>
      <p:sp>
        <p:nvSpPr>
          <p:cNvPr id="4" name="Content Placeholder 3">
            <a:extLst>
              <a:ext uri="{FF2B5EF4-FFF2-40B4-BE49-F238E27FC236}">
                <a16:creationId xmlns:a16="http://schemas.microsoft.com/office/drawing/2014/main" xmlns="" id="{DAB0FF10-2ADB-D94B-B4ED-7D8F0DF9406D}"/>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Can you live “a good life” with only one or some human rights?</a:t>
            </a:r>
          </a:p>
        </p:txBody>
      </p:sp>
      <p:sp>
        <p:nvSpPr>
          <p:cNvPr id="5" name="Title 4">
            <a:extLst>
              <a:ext uri="{FF2B5EF4-FFF2-40B4-BE49-F238E27FC236}">
                <a16:creationId xmlns:a16="http://schemas.microsoft.com/office/drawing/2014/main" xmlns="" id="{3BF07398-A201-C14F-9F16-546617C09696}"/>
              </a:ext>
            </a:extLst>
          </p:cNvPr>
          <p:cNvSpPr>
            <a:spLocks noGrp="1"/>
          </p:cNvSpPr>
          <p:nvPr>
            <p:ph type="title"/>
          </p:nvPr>
        </p:nvSpPr>
        <p:spPr/>
        <p:txBody>
          <a:bodyPr/>
          <a:lstStyle/>
          <a:p>
            <a:r>
              <a:rPr lang="en-US" dirty="0"/>
              <a:t>Exercise 3.1: How all human rights are linked - 2</a:t>
            </a:r>
          </a:p>
        </p:txBody>
      </p:sp>
    </p:spTree>
    <p:extLst>
      <p:ext uri="{BB962C8B-B14F-4D97-AF65-F5344CB8AC3E}">
        <p14:creationId xmlns:p14="http://schemas.microsoft.com/office/powerpoint/2010/main" val="2223666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7B80028-9CCC-2C4D-B7F9-7DE3A89E9513}"/>
              </a:ext>
            </a:extLst>
          </p:cNvPr>
          <p:cNvSpPr>
            <a:spLocks noGrp="1"/>
          </p:cNvSpPr>
          <p:nvPr>
            <p:ph type="sldNum" sz="quarter" idx="12"/>
          </p:nvPr>
        </p:nvSpPr>
        <p:spPr/>
        <p:txBody>
          <a:bodyPr/>
          <a:lstStyle/>
          <a:p>
            <a:fld id="{04260D4A-DEC1-45DD-8AB2-A3349BAAA59E}" type="slidenum">
              <a:rPr lang="en-US" smtClean="0"/>
              <a:pPr/>
              <a:t>29</a:t>
            </a:fld>
            <a:endParaRPr lang="en-US"/>
          </a:p>
        </p:txBody>
      </p:sp>
      <p:sp>
        <p:nvSpPr>
          <p:cNvPr id="4" name="Content Placeholder 3">
            <a:extLst>
              <a:ext uri="{FF2B5EF4-FFF2-40B4-BE49-F238E27FC236}">
                <a16:creationId xmlns:a16="http://schemas.microsoft.com/office/drawing/2014/main" xmlns="" id="{DC8F30D0-F25A-B34F-802B-82CBF01D1BAF}"/>
              </a:ext>
            </a:extLst>
          </p:cNvPr>
          <p:cNvSpPr>
            <a:spLocks noGrp="1"/>
          </p:cNvSpPr>
          <p:nvPr>
            <p:ph sz="quarter" idx="14"/>
          </p:nvPr>
        </p:nvSpPr>
        <p:spPr/>
        <p:txBody>
          <a:bodyPr/>
          <a:lstStyle/>
          <a:p>
            <a:r>
              <a:rPr lang="en-US" dirty="0"/>
              <a:t>All rights are indivisible, interdependent and inter-related, whether they are civil, political, economic, social or cultural rights.</a:t>
            </a:r>
          </a:p>
          <a:p>
            <a:r>
              <a:rPr lang="en-US" dirty="0"/>
              <a:t>The enjoyment of one right is dependent on the possibility of being able to enjoy other rights.</a:t>
            </a:r>
          </a:p>
          <a:p>
            <a:r>
              <a:rPr lang="en-US" dirty="0"/>
              <a:t>Similarly, the denial of one right adversely affects other rights.</a:t>
            </a:r>
          </a:p>
        </p:txBody>
      </p:sp>
      <p:sp>
        <p:nvSpPr>
          <p:cNvPr id="5" name="Title 4">
            <a:extLst>
              <a:ext uri="{FF2B5EF4-FFF2-40B4-BE49-F238E27FC236}">
                <a16:creationId xmlns:a16="http://schemas.microsoft.com/office/drawing/2014/main" xmlns="" id="{CFCF10D8-50B9-E24D-9B20-93C0470AB59E}"/>
              </a:ext>
            </a:extLst>
          </p:cNvPr>
          <p:cNvSpPr>
            <a:spLocks noGrp="1"/>
          </p:cNvSpPr>
          <p:nvPr>
            <p:ph type="title"/>
          </p:nvPr>
        </p:nvSpPr>
        <p:spPr/>
        <p:txBody>
          <a:bodyPr/>
          <a:lstStyle/>
          <a:p>
            <a:r>
              <a:rPr lang="en-US" dirty="0"/>
              <a:t>Exercise 3.1: How all human rights are linked - 3</a:t>
            </a:r>
          </a:p>
        </p:txBody>
      </p:sp>
    </p:spTree>
    <p:extLst>
      <p:ext uri="{BB962C8B-B14F-4D97-AF65-F5344CB8AC3E}">
        <p14:creationId xmlns:p14="http://schemas.microsoft.com/office/powerpoint/2010/main" val="240227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9179F51-D437-1F4C-8EAD-ED6FA6252BFA}"/>
              </a:ext>
            </a:extLst>
          </p:cNvPr>
          <p:cNvSpPr>
            <a:spLocks noGrp="1"/>
          </p:cNvSpPr>
          <p:nvPr>
            <p:ph type="sldNum" sz="quarter" idx="12"/>
          </p:nvPr>
        </p:nvSpPr>
        <p:spPr/>
        <p:txBody>
          <a:bodyPr/>
          <a:lstStyle/>
          <a:p>
            <a:fld id="{04260D4A-DEC1-45DD-8AB2-A3349BAAA59E}" type="slidenum">
              <a:rPr lang="en-US" smtClean="0"/>
              <a:pPr/>
              <a:t>3</a:t>
            </a:fld>
            <a:endParaRPr lang="en-US"/>
          </a:p>
        </p:txBody>
      </p:sp>
      <p:sp>
        <p:nvSpPr>
          <p:cNvPr id="4" name="Content Placeholder 3">
            <a:extLst>
              <a:ext uri="{FF2B5EF4-FFF2-40B4-BE49-F238E27FC236}">
                <a16:creationId xmlns:a16="http://schemas.microsoft.com/office/drawing/2014/main" xmlns="" id="{63F448A5-EAD9-3D4B-9AA0-2B112E03FD3A}"/>
              </a:ext>
            </a:extLst>
          </p:cNvPr>
          <p:cNvSpPr>
            <a:spLocks noGrp="1"/>
          </p:cNvSpPr>
          <p:nvPr>
            <p:ph sz="quarter" idx="14"/>
          </p:nvPr>
        </p:nvSpPr>
        <p:spPr/>
        <p:txBody>
          <a:bodyPr/>
          <a:lstStyle/>
          <a:p>
            <a:r>
              <a:rPr lang="en-GB" dirty="0">
                <a:solidFill>
                  <a:srgbClr val="000000"/>
                </a:solidFill>
                <a:ea typeface="SimSun" panose="02010600030101010101" pitchFamily="2" charset="-122"/>
                <a:cs typeface="Arial" panose="020B0604020202020204" pitchFamily="34" charset="0"/>
              </a:rPr>
              <a:t>Language and terminology are used differently by different people in different contexts</a:t>
            </a:r>
            <a:r>
              <a:rPr lang="en-GB" dirty="0">
                <a:ea typeface="MS Mincho" panose="02020609040205080304" pitchFamily="49" charset="-128"/>
                <a:cs typeface="Arial" panose="020B0604020202020204" pitchFamily="34" charset="0"/>
              </a:rPr>
              <a:t>.</a:t>
            </a:r>
          </a:p>
          <a:p>
            <a:r>
              <a:rPr lang="en-US" dirty="0"/>
              <a:t>“Psychosocial disability” includes people who have received a mental health-related diagnosis or who self-identify with this term. </a:t>
            </a:r>
          </a:p>
          <a:p>
            <a:r>
              <a:rPr lang="en-US" dirty="0"/>
              <a:t>“Cognitive disability” and “intellectual disability” refer to people who have received a diagnosis related to their cognitive or intellectual function, including  dementia and autism.</a:t>
            </a:r>
          </a:p>
          <a:p>
            <a:r>
              <a:rPr lang="en-US" dirty="0"/>
              <a:t>The term “disability” highlights the barriers that hinder the full participation in society of people with actual or perceived impairments and the fact that they are protected under the CRPD. </a:t>
            </a:r>
          </a:p>
          <a:p>
            <a:pPr lvl="4"/>
            <a:r>
              <a:rPr lang="en-US" sz="2200" dirty="0"/>
              <a:t>The use of “disability” in this context does not imply that people have an impairment or a disorder. </a:t>
            </a:r>
          </a:p>
          <a:p>
            <a:endParaRPr lang="en-US" dirty="0"/>
          </a:p>
        </p:txBody>
      </p:sp>
      <p:sp>
        <p:nvSpPr>
          <p:cNvPr id="5" name="Title 4">
            <a:extLst>
              <a:ext uri="{FF2B5EF4-FFF2-40B4-BE49-F238E27FC236}">
                <a16:creationId xmlns:a16="http://schemas.microsoft.com/office/drawing/2014/main" xmlns="" id="{2468FFF6-EF76-7A4A-A2D1-8D66BF622425}"/>
              </a:ext>
            </a:extLst>
          </p:cNvPr>
          <p:cNvSpPr>
            <a:spLocks noGrp="1"/>
          </p:cNvSpPr>
          <p:nvPr>
            <p:ph type="title"/>
          </p:nvPr>
        </p:nvSpPr>
        <p:spPr>
          <a:xfrm>
            <a:off x="507205" y="506412"/>
            <a:ext cx="11174399" cy="432000"/>
          </a:xfrm>
        </p:spPr>
        <p:txBody>
          <a:bodyPr/>
          <a:lstStyle/>
          <a:p>
            <a:r>
              <a:rPr lang="en-US" dirty="0"/>
              <a:t>A few words about terminology in this training – 1 </a:t>
            </a:r>
          </a:p>
        </p:txBody>
      </p:sp>
    </p:spTree>
    <p:extLst>
      <p:ext uri="{BB962C8B-B14F-4D97-AF65-F5344CB8AC3E}">
        <p14:creationId xmlns:p14="http://schemas.microsoft.com/office/powerpoint/2010/main" val="4166798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0E1F2F48-2714-1949-8300-9202978893B9}"/>
              </a:ext>
            </a:extLst>
          </p:cNvPr>
          <p:cNvSpPr>
            <a:spLocks noGrp="1"/>
          </p:cNvSpPr>
          <p:nvPr>
            <p:ph type="sldNum" sz="quarter" idx="12"/>
          </p:nvPr>
        </p:nvSpPr>
        <p:spPr/>
        <p:txBody>
          <a:bodyPr/>
          <a:lstStyle/>
          <a:p>
            <a:fld id="{F169E07F-9A80-405D-B06A-876E4D356B83}" type="slidenum">
              <a:rPr lang="en-US" smtClean="0"/>
              <a:pPr/>
              <a:t>30</a:t>
            </a:fld>
            <a:endParaRPr lang="en-US"/>
          </a:p>
        </p:txBody>
      </p:sp>
      <p:sp>
        <p:nvSpPr>
          <p:cNvPr id="4" name="Title 3">
            <a:extLst>
              <a:ext uri="{FF2B5EF4-FFF2-40B4-BE49-F238E27FC236}">
                <a16:creationId xmlns:a16="http://schemas.microsoft.com/office/drawing/2014/main" xmlns="" id="{E49BBE4D-C4A8-F348-88EC-939A7F48A9EA}"/>
              </a:ext>
            </a:extLst>
          </p:cNvPr>
          <p:cNvSpPr>
            <a:spLocks noGrp="1"/>
          </p:cNvSpPr>
          <p:nvPr>
            <p:ph type="title"/>
          </p:nvPr>
        </p:nvSpPr>
        <p:spPr/>
        <p:txBody>
          <a:bodyPr/>
          <a:lstStyle/>
          <a:p>
            <a:pPr>
              <a:lnSpc>
                <a:spcPct val="100000"/>
              </a:lnSpc>
            </a:pPr>
            <a:r>
              <a:rPr lang="en-US" dirty="0"/>
              <a:t>Topic 4: Examples of human rights violations</a:t>
            </a:r>
          </a:p>
        </p:txBody>
      </p:sp>
    </p:spTree>
    <p:extLst>
      <p:ext uri="{BB962C8B-B14F-4D97-AF65-F5344CB8AC3E}">
        <p14:creationId xmlns:p14="http://schemas.microsoft.com/office/powerpoint/2010/main" val="1545117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F16D217-B8FC-474B-949C-C223D0A16F59}"/>
              </a:ext>
            </a:extLst>
          </p:cNvPr>
          <p:cNvSpPr>
            <a:spLocks noGrp="1"/>
          </p:cNvSpPr>
          <p:nvPr>
            <p:ph type="sldNum" sz="quarter" idx="12"/>
          </p:nvPr>
        </p:nvSpPr>
        <p:spPr/>
        <p:txBody>
          <a:bodyPr/>
          <a:lstStyle/>
          <a:p>
            <a:fld id="{04260D4A-DEC1-45DD-8AB2-A3349BAAA59E}" type="slidenum">
              <a:rPr lang="en-US" smtClean="0"/>
              <a:pPr/>
              <a:t>31</a:t>
            </a:fld>
            <a:endParaRPr lang="en-US"/>
          </a:p>
        </p:txBody>
      </p:sp>
      <p:sp>
        <p:nvSpPr>
          <p:cNvPr id="4" name="Content Placeholder 3">
            <a:extLst>
              <a:ext uri="{FF2B5EF4-FFF2-40B4-BE49-F238E27FC236}">
                <a16:creationId xmlns:a16="http://schemas.microsoft.com/office/drawing/2014/main" xmlns="" id="{27778951-D134-414C-959F-CB1F0F0C780B}"/>
              </a:ext>
            </a:extLst>
          </p:cNvPr>
          <p:cNvSpPr>
            <a:spLocks noGrp="1"/>
          </p:cNvSpPr>
          <p:nvPr>
            <p:ph sz="quarter" idx="14"/>
          </p:nvPr>
        </p:nvSpPr>
        <p:spPr/>
        <p:txBody>
          <a:bodyPr/>
          <a:lstStyle/>
          <a:p>
            <a:r>
              <a:rPr lang="en-US" b="1" dirty="0"/>
              <a:t>Who violates human rights?</a:t>
            </a:r>
          </a:p>
          <a:p>
            <a:pPr lvl="2"/>
            <a:r>
              <a:rPr lang="en-US" dirty="0"/>
              <a:t>Violations can be carried out by governments and officials, by organizations and corporations,  by service providers or by individuals.</a:t>
            </a:r>
          </a:p>
          <a:p>
            <a:r>
              <a:rPr lang="en-US" b="1" dirty="0"/>
              <a:t>When do human rights violations occur?</a:t>
            </a:r>
          </a:p>
          <a:p>
            <a:pPr lvl="2"/>
            <a:r>
              <a:rPr lang="en-US" dirty="0"/>
              <a:t>Violations occur when a person or group of people do not have all their human rights respected by others.</a:t>
            </a:r>
          </a:p>
          <a:p>
            <a:pPr lvl="2"/>
            <a:r>
              <a:rPr lang="en-US" dirty="0"/>
              <a:t>Any of the 30 rights in the UDHR are at risk of being violated and around the world.</a:t>
            </a:r>
          </a:p>
          <a:p>
            <a:r>
              <a:rPr lang="en-US" dirty="0"/>
              <a:t>Can you name any historical events that constitute violations of human rights?</a:t>
            </a:r>
          </a:p>
          <a:p>
            <a:endParaRPr lang="en-US" dirty="0"/>
          </a:p>
        </p:txBody>
      </p:sp>
      <p:sp>
        <p:nvSpPr>
          <p:cNvPr id="5" name="Title 4">
            <a:extLst>
              <a:ext uri="{FF2B5EF4-FFF2-40B4-BE49-F238E27FC236}">
                <a16:creationId xmlns:a16="http://schemas.microsoft.com/office/drawing/2014/main" xmlns="" id="{A71488A4-2754-1743-9EBD-F3BEA812188D}"/>
              </a:ext>
            </a:extLst>
          </p:cNvPr>
          <p:cNvSpPr>
            <a:spLocks noGrp="1"/>
          </p:cNvSpPr>
          <p:nvPr>
            <p:ph type="title"/>
          </p:nvPr>
        </p:nvSpPr>
        <p:spPr/>
        <p:txBody>
          <a:bodyPr/>
          <a:lstStyle/>
          <a:p>
            <a:r>
              <a:rPr lang="en-US" dirty="0"/>
              <a:t>Presentation: Human rights violations</a:t>
            </a:r>
          </a:p>
        </p:txBody>
      </p:sp>
    </p:spTree>
    <p:extLst>
      <p:ext uri="{BB962C8B-B14F-4D97-AF65-F5344CB8AC3E}">
        <p14:creationId xmlns:p14="http://schemas.microsoft.com/office/powerpoint/2010/main" val="2139146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778E5CD-91A2-EE45-8C30-EC89B4EC4A4B}"/>
              </a:ext>
            </a:extLst>
          </p:cNvPr>
          <p:cNvSpPr>
            <a:spLocks noGrp="1"/>
          </p:cNvSpPr>
          <p:nvPr>
            <p:ph type="sldNum" sz="quarter" idx="12"/>
          </p:nvPr>
        </p:nvSpPr>
        <p:spPr/>
        <p:txBody>
          <a:bodyPr/>
          <a:lstStyle/>
          <a:p>
            <a:fld id="{04260D4A-DEC1-45DD-8AB2-A3349BAAA59E}" type="slidenum">
              <a:rPr lang="en-US" smtClean="0"/>
              <a:pPr/>
              <a:t>32</a:t>
            </a:fld>
            <a:endParaRPr lang="en-US"/>
          </a:p>
        </p:txBody>
      </p:sp>
      <p:sp>
        <p:nvSpPr>
          <p:cNvPr id="3" name="Text Placeholder 2">
            <a:extLst>
              <a:ext uri="{FF2B5EF4-FFF2-40B4-BE49-F238E27FC236}">
                <a16:creationId xmlns:a16="http://schemas.microsoft.com/office/drawing/2014/main" xmlns="" id="{71B71BC5-54C0-2547-AD15-7AB9ECFAD9AA}"/>
              </a:ext>
            </a:extLst>
          </p:cNvPr>
          <p:cNvSpPr>
            <a:spLocks noGrp="1"/>
          </p:cNvSpPr>
          <p:nvPr>
            <p:ph type="body" sz="quarter" idx="13"/>
          </p:nvPr>
        </p:nvSpPr>
        <p:spPr/>
        <p:txBody>
          <a:bodyPr/>
          <a:lstStyle/>
          <a:p>
            <a:r>
              <a:rPr lang="en-US" dirty="0"/>
              <a:t>Major historical violations of human rights</a:t>
            </a:r>
          </a:p>
        </p:txBody>
      </p:sp>
      <p:sp>
        <p:nvSpPr>
          <p:cNvPr id="4" name="Content Placeholder 3">
            <a:extLst>
              <a:ext uri="{FF2B5EF4-FFF2-40B4-BE49-F238E27FC236}">
                <a16:creationId xmlns:a16="http://schemas.microsoft.com/office/drawing/2014/main" xmlns="" id="{97B06E3D-062C-674C-B3E7-378BB16538A0}"/>
              </a:ext>
            </a:extLst>
          </p:cNvPr>
          <p:cNvSpPr>
            <a:spLocks noGrp="1"/>
          </p:cNvSpPr>
          <p:nvPr>
            <p:ph sz="quarter" idx="14"/>
          </p:nvPr>
        </p:nvSpPr>
        <p:spPr/>
        <p:txBody>
          <a:bodyPr/>
          <a:lstStyle/>
          <a:p>
            <a:r>
              <a:rPr lang="en-US" dirty="0"/>
              <a:t>The slave trade</a:t>
            </a:r>
          </a:p>
          <a:p>
            <a:r>
              <a:rPr lang="en-US" dirty="0"/>
              <a:t>The Holocaust</a:t>
            </a:r>
          </a:p>
          <a:p>
            <a:r>
              <a:rPr lang="en-US" dirty="0"/>
              <a:t>The oppression of Maori people</a:t>
            </a:r>
          </a:p>
          <a:p>
            <a:r>
              <a:rPr lang="en-US" dirty="0"/>
              <a:t>The Apartheid in South Africa</a:t>
            </a:r>
          </a:p>
          <a:p>
            <a:r>
              <a:rPr lang="en-US" dirty="0"/>
              <a:t>The Cambodian genocide</a:t>
            </a:r>
          </a:p>
          <a:p>
            <a:r>
              <a:rPr lang="en-US" dirty="0"/>
              <a:t>The Rwandan genocide.</a:t>
            </a:r>
          </a:p>
          <a:p>
            <a:endParaRPr lang="en-US" dirty="0"/>
          </a:p>
        </p:txBody>
      </p:sp>
      <p:sp>
        <p:nvSpPr>
          <p:cNvPr id="5" name="Title 4">
            <a:extLst>
              <a:ext uri="{FF2B5EF4-FFF2-40B4-BE49-F238E27FC236}">
                <a16:creationId xmlns:a16="http://schemas.microsoft.com/office/drawing/2014/main" xmlns="" id="{26C1DBBD-C3C8-9F41-8104-25609DC8B44F}"/>
              </a:ext>
            </a:extLst>
          </p:cNvPr>
          <p:cNvSpPr>
            <a:spLocks noGrp="1"/>
          </p:cNvSpPr>
          <p:nvPr>
            <p:ph type="title"/>
          </p:nvPr>
        </p:nvSpPr>
        <p:spPr/>
        <p:txBody>
          <a:bodyPr/>
          <a:lstStyle/>
          <a:p>
            <a:r>
              <a:rPr lang="en-US" dirty="0"/>
              <a:t>Historical violations of human rights</a:t>
            </a:r>
          </a:p>
        </p:txBody>
      </p:sp>
    </p:spTree>
    <p:extLst>
      <p:ext uri="{BB962C8B-B14F-4D97-AF65-F5344CB8AC3E}">
        <p14:creationId xmlns:p14="http://schemas.microsoft.com/office/powerpoint/2010/main" val="2702963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18DB5AC-8A4D-DD41-93B5-FBF000E7A24F}"/>
              </a:ext>
            </a:extLst>
          </p:cNvPr>
          <p:cNvSpPr>
            <a:spLocks noGrp="1"/>
          </p:cNvSpPr>
          <p:nvPr>
            <p:ph type="sldNum" sz="quarter" idx="12"/>
          </p:nvPr>
        </p:nvSpPr>
        <p:spPr/>
        <p:txBody>
          <a:bodyPr/>
          <a:lstStyle/>
          <a:p>
            <a:fld id="{04260D4A-DEC1-45DD-8AB2-A3349BAAA59E}" type="slidenum">
              <a:rPr lang="en-US" smtClean="0"/>
              <a:pPr/>
              <a:t>33</a:t>
            </a:fld>
            <a:endParaRPr lang="en-US"/>
          </a:p>
        </p:txBody>
      </p:sp>
      <p:sp>
        <p:nvSpPr>
          <p:cNvPr id="4" name="Content Placeholder 3">
            <a:extLst>
              <a:ext uri="{FF2B5EF4-FFF2-40B4-BE49-F238E27FC236}">
                <a16:creationId xmlns:a16="http://schemas.microsoft.com/office/drawing/2014/main" xmlns="" id="{4AD62785-AA8D-E844-94A1-6F11BDF23E60}"/>
              </a:ext>
            </a:extLst>
          </p:cNvPr>
          <p:cNvSpPr>
            <a:spLocks noGrp="1"/>
          </p:cNvSpPr>
          <p:nvPr>
            <p:ph sz="quarter" idx="14"/>
          </p:nvPr>
        </p:nvSpPr>
        <p:spPr>
          <a:xfrm>
            <a:off x="507195" y="1042840"/>
            <a:ext cx="11174412" cy="4500000"/>
          </a:xfrm>
        </p:spPr>
        <p:txBody>
          <a:bodyPr/>
          <a:lstStyle/>
          <a:p>
            <a:r>
              <a:rPr lang="en-US" dirty="0"/>
              <a:t>Trading ships sailed from Europe to the west coast of Africa to trade goods for captured people – slaves - from African traders. </a:t>
            </a:r>
          </a:p>
          <a:p>
            <a:r>
              <a:rPr lang="en-US" dirty="0"/>
              <a:t>When the European traders’ ships were full, they would cross the Atlantic to the Americas, where the slaves were exchanged for rum, sugar or other luxury items. </a:t>
            </a:r>
          </a:p>
          <a:p>
            <a:r>
              <a:rPr lang="en-US" dirty="0"/>
              <a:t>The slaves worked on plantations in the Americas, producing goods for consumption in Europe. </a:t>
            </a:r>
          </a:p>
          <a:p>
            <a:r>
              <a:rPr lang="en-US" dirty="0"/>
              <a:t>The slaves were transported under horrific conditions and many died during the voyage. </a:t>
            </a:r>
          </a:p>
          <a:p>
            <a:r>
              <a:rPr lang="en-US" dirty="0"/>
              <a:t>The slaves were kept as property and were regularly bought and sold. They were frequently victims of violence and murder.</a:t>
            </a:r>
          </a:p>
          <a:p>
            <a:r>
              <a:rPr lang="en-US" dirty="0"/>
              <a:t>Although slavery has been abolished, modern forms of slavery still exist today. Many people around the world are subjected to forced </a:t>
            </a:r>
            <a:r>
              <a:rPr lang="en-US" dirty="0" err="1"/>
              <a:t>labour</a:t>
            </a:r>
            <a:r>
              <a:rPr lang="en-US" dirty="0"/>
              <a:t>. In addition, sex slavery, especially of young girls and women, is still a reality in many parts of the world.</a:t>
            </a:r>
          </a:p>
          <a:p>
            <a:r>
              <a:rPr lang="en-US" dirty="0"/>
              <a:t> </a:t>
            </a:r>
          </a:p>
          <a:p>
            <a:endParaRPr lang="en-US" dirty="0"/>
          </a:p>
        </p:txBody>
      </p:sp>
      <p:sp>
        <p:nvSpPr>
          <p:cNvPr id="5" name="Title 4">
            <a:extLst>
              <a:ext uri="{FF2B5EF4-FFF2-40B4-BE49-F238E27FC236}">
                <a16:creationId xmlns:a16="http://schemas.microsoft.com/office/drawing/2014/main" xmlns="" id="{E352E335-ABB0-FF4F-80F9-6DD8E74EF86E}"/>
              </a:ext>
            </a:extLst>
          </p:cNvPr>
          <p:cNvSpPr>
            <a:spLocks noGrp="1"/>
          </p:cNvSpPr>
          <p:nvPr>
            <p:ph type="title"/>
          </p:nvPr>
        </p:nvSpPr>
        <p:spPr/>
        <p:txBody>
          <a:bodyPr/>
          <a:lstStyle/>
          <a:p>
            <a:r>
              <a:rPr lang="en-US" dirty="0"/>
              <a:t>The Slave Trade (16</a:t>
            </a:r>
            <a:r>
              <a:rPr lang="en-US" baseline="30000" dirty="0"/>
              <a:t>th</a:t>
            </a:r>
            <a:r>
              <a:rPr lang="en-US" dirty="0"/>
              <a:t> to 19</a:t>
            </a:r>
            <a:r>
              <a:rPr lang="en-US" baseline="30000" dirty="0"/>
              <a:t>th</a:t>
            </a:r>
            <a:r>
              <a:rPr lang="en-US" dirty="0"/>
              <a:t> century)</a:t>
            </a:r>
          </a:p>
        </p:txBody>
      </p:sp>
    </p:spTree>
    <p:extLst>
      <p:ext uri="{BB962C8B-B14F-4D97-AF65-F5344CB8AC3E}">
        <p14:creationId xmlns:p14="http://schemas.microsoft.com/office/powerpoint/2010/main" val="614403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7793952-6838-524F-B088-28861A3A26D0}"/>
              </a:ext>
            </a:extLst>
          </p:cNvPr>
          <p:cNvSpPr>
            <a:spLocks noGrp="1"/>
          </p:cNvSpPr>
          <p:nvPr>
            <p:ph type="sldNum" sz="quarter" idx="12"/>
          </p:nvPr>
        </p:nvSpPr>
        <p:spPr/>
        <p:txBody>
          <a:bodyPr/>
          <a:lstStyle/>
          <a:p>
            <a:fld id="{04260D4A-DEC1-45DD-8AB2-A3349BAAA59E}" type="slidenum">
              <a:rPr lang="en-US" smtClean="0"/>
              <a:pPr/>
              <a:t>34</a:t>
            </a:fld>
            <a:endParaRPr lang="en-US"/>
          </a:p>
        </p:txBody>
      </p:sp>
      <p:sp>
        <p:nvSpPr>
          <p:cNvPr id="4" name="Content Placeholder 3">
            <a:extLst>
              <a:ext uri="{FF2B5EF4-FFF2-40B4-BE49-F238E27FC236}">
                <a16:creationId xmlns:a16="http://schemas.microsoft.com/office/drawing/2014/main" xmlns="" id="{BE575476-20B2-B546-A11C-0E549A2F965D}"/>
              </a:ext>
            </a:extLst>
          </p:cNvPr>
          <p:cNvSpPr>
            <a:spLocks noGrp="1"/>
          </p:cNvSpPr>
          <p:nvPr>
            <p:ph sz="quarter" idx="14"/>
          </p:nvPr>
        </p:nvSpPr>
        <p:spPr/>
        <p:txBody>
          <a:bodyPr/>
          <a:lstStyle/>
          <a:p>
            <a:r>
              <a:rPr lang="en-US" dirty="0"/>
              <a:t>The Holocaust was one of the main reasons why the UDHR was written. </a:t>
            </a:r>
          </a:p>
          <a:p>
            <a:r>
              <a:rPr lang="en-US" dirty="0"/>
              <a:t>The Holocaust of the Second World War resulted in the murder of 6 million Jewish people in Europe by the Nazi regime and its allies. </a:t>
            </a:r>
          </a:p>
          <a:p>
            <a:r>
              <a:rPr lang="en-US" dirty="0"/>
              <a:t>Most of the murders took place in “concentration camps” set up in Nazi-occupied territories. Other groups were also targeted and murdered, including people of different political backgrounds or of specific ethnic, cultural, sexual and religious identities. </a:t>
            </a:r>
          </a:p>
          <a:p>
            <a:r>
              <a:rPr lang="en-US" dirty="0"/>
              <a:t>The Nazi exterminations also involved the murder of some 250 000 to 275 000 people with disabilities, including </a:t>
            </a:r>
            <a:r>
              <a:rPr lang="en-US" b="1" dirty="0"/>
              <a:t>people with psychosocial and intellectual disabilities </a:t>
            </a:r>
            <a:r>
              <a:rPr lang="en-US" dirty="0"/>
              <a:t>living in institutions.</a:t>
            </a:r>
          </a:p>
        </p:txBody>
      </p:sp>
      <p:sp>
        <p:nvSpPr>
          <p:cNvPr id="5" name="Title 4">
            <a:extLst>
              <a:ext uri="{FF2B5EF4-FFF2-40B4-BE49-F238E27FC236}">
                <a16:creationId xmlns:a16="http://schemas.microsoft.com/office/drawing/2014/main" xmlns="" id="{112079B6-0677-F243-A557-77D30F7747BB}"/>
              </a:ext>
            </a:extLst>
          </p:cNvPr>
          <p:cNvSpPr>
            <a:spLocks noGrp="1"/>
          </p:cNvSpPr>
          <p:nvPr>
            <p:ph type="title"/>
          </p:nvPr>
        </p:nvSpPr>
        <p:spPr/>
        <p:txBody>
          <a:bodyPr/>
          <a:lstStyle/>
          <a:p>
            <a:r>
              <a:rPr lang="en-US" dirty="0"/>
              <a:t>The Holocaust (1933-1945)</a:t>
            </a:r>
          </a:p>
        </p:txBody>
      </p:sp>
    </p:spTree>
    <p:extLst>
      <p:ext uri="{BB962C8B-B14F-4D97-AF65-F5344CB8AC3E}">
        <p14:creationId xmlns:p14="http://schemas.microsoft.com/office/powerpoint/2010/main" val="38126174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BD65C51-E158-0645-9D3A-C9D145C68376}"/>
              </a:ext>
            </a:extLst>
          </p:cNvPr>
          <p:cNvSpPr>
            <a:spLocks noGrp="1"/>
          </p:cNvSpPr>
          <p:nvPr>
            <p:ph type="sldNum" sz="quarter" idx="12"/>
          </p:nvPr>
        </p:nvSpPr>
        <p:spPr/>
        <p:txBody>
          <a:bodyPr/>
          <a:lstStyle/>
          <a:p>
            <a:fld id="{04260D4A-DEC1-45DD-8AB2-A3349BAAA59E}" type="slidenum">
              <a:rPr lang="en-US" smtClean="0"/>
              <a:pPr/>
              <a:t>35</a:t>
            </a:fld>
            <a:endParaRPr lang="en-US"/>
          </a:p>
        </p:txBody>
      </p:sp>
      <p:sp>
        <p:nvSpPr>
          <p:cNvPr id="4" name="Content Placeholder 3">
            <a:extLst>
              <a:ext uri="{FF2B5EF4-FFF2-40B4-BE49-F238E27FC236}">
                <a16:creationId xmlns:a16="http://schemas.microsoft.com/office/drawing/2014/main" xmlns="" id="{0A1DA51A-B2CE-5C43-8D6D-DB29F2B877EB}"/>
              </a:ext>
            </a:extLst>
          </p:cNvPr>
          <p:cNvSpPr>
            <a:spLocks noGrp="1"/>
          </p:cNvSpPr>
          <p:nvPr>
            <p:ph sz="quarter" idx="14"/>
          </p:nvPr>
        </p:nvSpPr>
        <p:spPr/>
        <p:txBody>
          <a:bodyPr/>
          <a:lstStyle/>
          <a:p>
            <a:r>
              <a:rPr lang="en-US" dirty="0"/>
              <a:t>The arrival of white settlers in New Zealand led to the decline of the indigenous Maori population. </a:t>
            </a:r>
          </a:p>
          <a:p>
            <a:r>
              <a:rPr lang="en-US" dirty="0"/>
              <a:t>The colonial policy led to land deprivation and cultural assimilation. Deprived of their means of survival, many Maori people were forced to move to urban areas. </a:t>
            </a:r>
          </a:p>
          <a:p>
            <a:r>
              <a:rPr lang="en-US" dirty="0"/>
              <a:t>In 1881, government troops invaded the settlement of </a:t>
            </a:r>
            <a:r>
              <a:rPr lang="en-US" dirty="0" err="1"/>
              <a:t>Parihaka</a:t>
            </a:r>
            <a:r>
              <a:rPr lang="en-US" dirty="0"/>
              <a:t> which was a symbol of peaceful resistance against land confiscation.</a:t>
            </a:r>
          </a:p>
          <a:p>
            <a:r>
              <a:rPr lang="en-US" dirty="0"/>
              <a:t>Hundreds of men were sent to prison without trial while the village was destroyed and the inhabitants dispersed. </a:t>
            </a:r>
          </a:p>
        </p:txBody>
      </p:sp>
      <p:sp>
        <p:nvSpPr>
          <p:cNvPr id="5" name="Title 4">
            <a:extLst>
              <a:ext uri="{FF2B5EF4-FFF2-40B4-BE49-F238E27FC236}">
                <a16:creationId xmlns:a16="http://schemas.microsoft.com/office/drawing/2014/main" xmlns="" id="{CC3CF134-E498-F24C-BC34-C724E2062CAF}"/>
              </a:ext>
            </a:extLst>
          </p:cNvPr>
          <p:cNvSpPr>
            <a:spLocks noGrp="1"/>
          </p:cNvSpPr>
          <p:nvPr>
            <p:ph type="title"/>
          </p:nvPr>
        </p:nvSpPr>
        <p:spPr/>
        <p:txBody>
          <a:bodyPr/>
          <a:lstStyle/>
          <a:p>
            <a:r>
              <a:rPr lang="en-US" dirty="0"/>
              <a:t>The oppression of Maori people (19</a:t>
            </a:r>
            <a:r>
              <a:rPr lang="en-US" baseline="30000" dirty="0"/>
              <a:t>th</a:t>
            </a:r>
            <a:r>
              <a:rPr lang="en-US" dirty="0"/>
              <a:t> to 20</a:t>
            </a:r>
            <a:r>
              <a:rPr lang="en-US" baseline="30000" dirty="0"/>
              <a:t>th</a:t>
            </a:r>
            <a:r>
              <a:rPr lang="en-US" dirty="0"/>
              <a:t> century)</a:t>
            </a:r>
          </a:p>
        </p:txBody>
      </p:sp>
    </p:spTree>
    <p:extLst>
      <p:ext uri="{BB962C8B-B14F-4D97-AF65-F5344CB8AC3E}">
        <p14:creationId xmlns:p14="http://schemas.microsoft.com/office/powerpoint/2010/main" val="1324235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BCED0B3-CE80-A440-A05C-286A9FA4CB6B}"/>
              </a:ext>
            </a:extLst>
          </p:cNvPr>
          <p:cNvSpPr>
            <a:spLocks noGrp="1"/>
          </p:cNvSpPr>
          <p:nvPr>
            <p:ph type="sldNum" sz="quarter" idx="12"/>
          </p:nvPr>
        </p:nvSpPr>
        <p:spPr/>
        <p:txBody>
          <a:bodyPr/>
          <a:lstStyle/>
          <a:p>
            <a:fld id="{04260D4A-DEC1-45DD-8AB2-A3349BAAA59E}" type="slidenum">
              <a:rPr lang="en-US" smtClean="0"/>
              <a:pPr/>
              <a:t>36</a:t>
            </a:fld>
            <a:endParaRPr lang="en-US"/>
          </a:p>
        </p:txBody>
      </p:sp>
      <p:sp>
        <p:nvSpPr>
          <p:cNvPr id="4" name="Content Placeholder 3">
            <a:extLst>
              <a:ext uri="{FF2B5EF4-FFF2-40B4-BE49-F238E27FC236}">
                <a16:creationId xmlns:a16="http://schemas.microsoft.com/office/drawing/2014/main" xmlns="" id="{B6DD118D-DAFA-9E41-8CCF-48AA499DAD51}"/>
              </a:ext>
            </a:extLst>
          </p:cNvPr>
          <p:cNvSpPr>
            <a:spLocks noGrp="1"/>
          </p:cNvSpPr>
          <p:nvPr>
            <p:ph sz="quarter" idx="14"/>
          </p:nvPr>
        </p:nvSpPr>
        <p:spPr>
          <a:xfrm>
            <a:off x="507195" y="1109747"/>
            <a:ext cx="11174412" cy="4500000"/>
          </a:xfrm>
        </p:spPr>
        <p:txBody>
          <a:bodyPr/>
          <a:lstStyle/>
          <a:p>
            <a:r>
              <a:rPr lang="en-US" dirty="0"/>
              <a:t>Between 1948 and 1991 in South Africa the government enforced a collection of laws that resulted in the segregation of black and other non-white South Africans from the white population. Legislation classified inhabitants into four racial groups: “black", "white", "</a:t>
            </a:r>
            <a:r>
              <a:rPr lang="en-US" dirty="0" err="1"/>
              <a:t>coloured</a:t>
            </a:r>
            <a:r>
              <a:rPr lang="en-US" dirty="0"/>
              <a:t>” and "Indian".</a:t>
            </a:r>
          </a:p>
          <a:p>
            <a:r>
              <a:rPr lang="en-US" dirty="0"/>
              <a:t>These laws forced non-white South Africans to live in different areas from white people, go to different schools and use separate health-care facilities and other public services. </a:t>
            </a:r>
          </a:p>
          <a:p>
            <a:r>
              <a:rPr lang="en-US" dirty="0"/>
              <a:t>The non-white population was not allowed to vote or to have political representation in government. Non-white people were denied freedom of association and their right of citizenship.</a:t>
            </a:r>
          </a:p>
          <a:p>
            <a:r>
              <a:rPr lang="en-US" dirty="0"/>
              <a:t>Some 80% of the land in the country was set aside for the white minority. Mixed marriages between different racial groups were prohibited. </a:t>
            </a:r>
          </a:p>
          <a:p>
            <a:r>
              <a:rPr lang="en-US" dirty="0"/>
              <a:t>During this period there was also violent repression of non-white South Africans, with hundreds of people imprisoned or murdered.</a:t>
            </a:r>
          </a:p>
          <a:p>
            <a:endParaRPr lang="en-US" dirty="0"/>
          </a:p>
        </p:txBody>
      </p:sp>
      <p:sp>
        <p:nvSpPr>
          <p:cNvPr id="5" name="Title 4">
            <a:extLst>
              <a:ext uri="{FF2B5EF4-FFF2-40B4-BE49-F238E27FC236}">
                <a16:creationId xmlns:a16="http://schemas.microsoft.com/office/drawing/2014/main" xmlns="" id="{45AF8441-CD93-AC41-A8BD-35D28DD62F72}"/>
              </a:ext>
            </a:extLst>
          </p:cNvPr>
          <p:cNvSpPr>
            <a:spLocks noGrp="1"/>
          </p:cNvSpPr>
          <p:nvPr>
            <p:ph type="title"/>
          </p:nvPr>
        </p:nvSpPr>
        <p:spPr/>
        <p:txBody>
          <a:bodyPr/>
          <a:lstStyle/>
          <a:p>
            <a:r>
              <a:rPr lang="en-US" dirty="0"/>
              <a:t>The Apartheid in South Africa (1948-1991)</a:t>
            </a:r>
          </a:p>
        </p:txBody>
      </p:sp>
    </p:spTree>
    <p:extLst>
      <p:ext uri="{BB962C8B-B14F-4D97-AF65-F5344CB8AC3E}">
        <p14:creationId xmlns:p14="http://schemas.microsoft.com/office/powerpoint/2010/main" val="1807494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E2D377E-1CEE-CD46-B9FE-6790783FCA21}"/>
              </a:ext>
            </a:extLst>
          </p:cNvPr>
          <p:cNvSpPr>
            <a:spLocks noGrp="1"/>
          </p:cNvSpPr>
          <p:nvPr>
            <p:ph type="sldNum" sz="quarter" idx="12"/>
          </p:nvPr>
        </p:nvSpPr>
        <p:spPr/>
        <p:txBody>
          <a:bodyPr/>
          <a:lstStyle/>
          <a:p>
            <a:fld id="{04260D4A-DEC1-45DD-8AB2-A3349BAAA59E}" type="slidenum">
              <a:rPr lang="en-US" smtClean="0"/>
              <a:pPr/>
              <a:t>37</a:t>
            </a:fld>
            <a:endParaRPr lang="en-US"/>
          </a:p>
        </p:txBody>
      </p:sp>
      <p:sp>
        <p:nvSpPr>
          <p:cNvPr id="4" name="Content Placeholder 3">
            <a:extLst>
              <a:ext uri="{FF2B5EF4-FFF2-40B4-BE49-F238E27FC236}">
                <a16:creationId xmlns:a16="http://schemas.microsoft.com/office/drawing/2014/main" xmlns="" id="{A5217FEB-C50D-484D-9060-8AEF3CEF5C32}"/>
              </a:ext>
            </a:extLst>
          </p:cNvPr>
          <p:cNvSpPr>
            <a:spLocks noGrp="1"/>
          </p:cNvSpPr>
          <p:nvPr>
            <p:ph sz="quarter" idx="14"/>
          </p:nvPr>
        </p:nvSpPr>
        <p:spPr/>
        <p:txBody>
          <a:bodyPr/>
          <a:lstStyle/>
          <a:p>
            <a:r>
              <a:rPr lang="en-US" dirty="0"/>
              <a:t>Between 1975 and 1979 around three million people died at the hands of the Khmer Rouge regime in Cambodia. </a:t>
            </a:r>
          </a:p>
          <a:p>
            <a:r>
              <a:rPr lang="en-US" dirty="0"/>
              <a:t>The Khmer Rouge wanted to make everybody work on farms run by the state in order to produce enough food to make Cambodia independent of outside aid. </a:t>
            </a:r>
          </a:p>
          <a:p>
            <a:r>
              <a:rPr lang="en-US" dirty="0"/>
              <a:t>Children were separated from their parents and made to work in </a:t>
            </a:r>
            <a:r>
              <a:rPr lang="en-US" dirty="0" err="1"/>
              <a:t>labour</a:t>
            </a:r>
            <a:r>
              <a:rPr lang="en-US" dirty="0"/>
              <a:t> camps and adults were forced to move to rural areas to work in farms. </a:t>
            </a:r>
          </a:p>
          <a:p>
            <a:r>
              <a:rPr lang="en-US" dirty="0"/>
              <a:t>Many people died from starvation and forced </a:t>
            </a:r>
            <a:r>
              <a:rPr lang="en-US" dirty="0" err="1"/>
              <a:t>labour</a:t>
            </a:r>
            <a:r>
              <a:rPr lang="en-US" dirty="0"/>
              <a:t> at the farms. Opponents or suspected opponents to the regime, intellectuals, ethnic minorities and religious people were interrogated, tortured and killed. </a:t>
            </a:r>
          </a:p>
          <a:p>
            <a:r>
              <a:rPr lang="en-US" dirty="0"/>
              <a:t>Numerous Buddhist temples were destroyed.</a:t>
            </a:r>
          </a:p>
          <a:p>
            <a:endParaRPr lang="en-US" dirty="0"/>
          </a:p>
        </p:txBody>
      </p:sp>
      <p:sp>
        <p:nvSpPr>
          <p:cNvPr id="5" name="Title 4">
            <a:extLst>
              <a:ext uri="{FF2B5EF4-FFF2-40B4-BE49-F238E27FC236}">
                <a16:creationId xmlns:a16="http://schemas.microsoft.com/office/drawing/2014/main" xmlns="" id="{83F7B69B-F0B2-DE41-8126-815715A5797D}"/>
              </a:ext>
            </a:extLst>
          </p:cNvPr>
          <p:cNvSpPr>
            <a:spLocks noGrp="1"/>
          </p:cNvSpPr>
          <p:nvPr>
            <p:ph type="title"/>
          </p:nvPr>
        </p:nvSpPr>
        <p:spPr/>
        <p:txBody>
          <a:bodyPr/>
          <a:lstStyle/>
          <a:p>
            <a:r>
              <a:rPr lang="en-US" dirty="0"/>
              <a:t>The Cambodian genocide (1975-1979)</a:t>
            </a:r>
          </a:p>
        </p:txBody>
      </p:sp>
    </p:spTree>
    <p:extLst>
      <p:ext uri="{BB962C8B-B14F-4D97-AF65-F5344CB8AC3E}">
        <p14:creationId xmlns:p14="http://schemas.microsoft.com/office/powerpoint/2010/main" val="2303603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5F9221E-3DC9-094B-8CA4-25B2E1139474}"/>
              </a:ext>
            </a:extLst>
          </p:cNvPr>
          <p:cNvSpPr>
            <a:spLocks noGrp="1"/>
          </p:cNvSpPr>
          <p:nvPr>
            <p:ph type="sldNum" sz="quarter" idx="12"/>
          </p:nvPr>
        </p:nvSpPr>
        <p:spPr/>
        <p:txBody>
          <a:bodyPr/>
          <a:lstStyle/>
          <a:p>
            <a:fld id="{04260D4A-DEC1-45DD-8AB2-A3349BAAA59E}" type="slidenum">
              <a:rPr lang="en-US" smtClean="0"/>
              <a:pPr/>
              <a:t>38</a:t>
            </a:fld>
            <a:endParaRPr lang="en-US"/>
          </a:p>
        </p:txBody>
      </p:sp>
      <p:sp>
        <p:nvSpPr>
          <p:cNvPr id="4" name="Content Placeholder 3">
            <a:extLst>
              <a:ext uri="{FF2B5EF4-FFF2-40B4-BE49-F238E27FC236}">
                <a16:creationId xmlns:a16="http://schemas.microsoft.com/office/drawing/2014/main" xmlns="" id="{64BA5F68-F52A-4F45-A750-215471864C7A}"/>
              </a:ext>
            </a:extLst>
          </p:cNvPr>
          <p:cNvSpPr>
            <a:spLocks noGrp="1"/>
          </p:cNvSpPr>
          <p:nvPr>
            <p:ph sz="quarter" idx="14"/>
          </p:nvPr>
        </p:nvSpPr>
        <p:spPr/>
        <p:txBody>
          <a:bodyPr/>
          <a:lstStyle/>
          <a:p>
            <a:r>
              <a:rPr lang="en-US" dirty="0"/>
              <a:t>In 1994, during the civil war, 20% of the Rwandan population died in a conflict between two ethnic groups. </a:t>
            </a:r>
          </a:p>
          <a:p>
            <a:r>
              <a:rPr lang="en-US" dirty="0"/>
              <a:t>Tutsis and moderate Hutus were tortured and killed on a massive scale by members of the Hutu majority. The murders were perpetrated by officials as well as civilians encouraged by racist propaganda. </a:t>
            </a:r>
          </a:p>
          <a:p>
            <a:r>
              <a:rPr lang="en-US" dirty="0"/>
              <a:t>Women and girls were particularly targeted in the conflict as rape was systematically used against them. </a:t>
            </a:r>
          </a:p>
          <a:p>
            <a:r>
              <a:rPr lang="en-US" dirty="0"/>
              <a:t>Many Tutsi houses were also destroyed.</a:t>
            </a:r>
          </a:p>
          <a:p>
            <a:r>
              <a:rPr lang="en-US" dirty="0"/>
              <a:t>The international community failed to intervene promptly in the Rwandan genocide.</a:t>
            </a:r>
          </a:p>
        </p:txBody>
      </p:sp>
      <p:sp>
        <p:nvSpPr>
          <p:cNvPr id="5" name="Title 4">
            <a:extLst>
              <a:ext uri="{FF2B5EF4-FFF2-40B4-BE49-F238E27FC236}">
                <a16:creationId xmlns:a16="http://schemas.microsoft.com/office/drawing/2014/main" xmlns="" id="{A721E6EB-BDBB-5348-BA8F-DA56CED65025}"/>
              </a:ext>
            </a:extLst>
          </p:cNvPr>
          <p:cNvSpPr>
            <a:spLocks noGrp="1"/>
          </p:cNvSpPr>
          <p:nvPr>
            <p:ph type="title"/>
          </p:nvPr>
        </p:nvSpPr>
        <p:spPr/>
        <p:txBody>
          <a:bodyPr/>
          <a:lstStyle/>
          <a:p>
            <a:r>
              <a:rPr lang="en-US" dirty="0"/>
              <a:t>The Rwandan genocide (1994)</a:t>
            </a:r>
          </a:p>
        </p:txBody>
      </p:sp>
    </p:spTree>
    <p:extLst>
      <p:ext uri="{BB962C8B-B14F-4D97-AF65-F5344CB8AC3E}">
        <p14:creationId xmlns:p14="http://schemas.microsoft.com/office/powerpoint/2010/main" val="4034798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10707CD-E4D4-854A-AFFF-774732002AA0}"/>
              </a:ext>
            </a:extLst>
          </p:cNvPr>
          <p:cNvSpPr>
            <a:spLocks noGrp="1"/>
          </p:cNvSpPr>
          <p:nvPr>
            <p:ph type="sldNum" sz="quarter" idx="12"/>
          </p:nvPr>
        </p:nvSpPr>
        <p:spPr/>
        <p:txBody>
          <a:bodyPr/>
          <a:lstStyle/>
          <a:p>
            <a:fld id="{04260D4A-DEC1-45DD-8AB2-A3349BAAA59E}" type="slidenum">
              <a:rPr lang="en-US" smtClean="0"/>
              <a:pPr/>
              <a:t>39</a:t>
            </a:fld>
            <a:endParaRPr lang="en-US"/>
          </a:p>
        </p:txBody>
      </p:sp>
      <p:sp>
        <p:nvSpPr>
          <p:cNvPr id="4" name="Content Placeholder 3">
            <a:extLst>
              <a:ext uri="{FF2B5EF4-FFF2-40B4-BE49-F238E27FC236}">
                <a16:creationId xmlns:a16="http://schemas.microsoft.com/office/drawing/2014/main" xmlns="" id="{A4FFCA89-AA74-6C41-8347-93437FD90F29}"/>
              </a:ext>
            </a:extLst>
          </p:cNvPr>
          <p:cNvSpPr>
            <a:spLocks noGrp="1"/>
          </p:cNvSpPr>
          <p:nvPr>
            <p:ph sz="quarter" idx="14"/>
          </p:nvPr>
        </p:nvSpPr>
        <p:spPr/>
        <p:txBody>
          <a:bodyPr/>
          <a:lstStyle/>
          <a:p>
            <a:pPr marL="0" indent="0">
              <a:buNone/>
            </a:pPr>
            <a:r>
              <a:rPr lang="en-US" dirty="0"/>
              <a:t>Consider the chosen scenario: </a:t>
            </a:r>
          </a:p>
          <a:p>
            <a:pPr marL="0" indent="0">
              <a:buNone/>
            </a:pPr>
            <a:endParaRPr lang="en-US" dirty="0"/>
          </a:p>
          <a:p>
            <a:pPr marL="0" indent="0">
              <a:buNone/>
            </a:pPr>
            <a:endParaRPr lang="en-US" dirty="0"/>
          </a:p>
          <a:p>
            <a:pPr marL="0" indent="0" algn="ctr">
              <a:buNone/>
            </a:pPr>
            <a:r>
              <a:rPr lang="en-US" sz="2500" b="1" i="1" dirty="0"/>
              <a:t>Using your copy of the UDHR, can you identify what human rights have been violated in this case?</a:t>
            </a:r>
          </a:p>
          <a:p>
            <a:endParaRPr lang="en-US" dirty="0"/>
          </a:p>
        </p:txBody>
      </p:sp>
      <p:sp>
        <p:nvSpPr>
          <p:cNvPr id="5" name="Title 4">
            <a:extLst>
              <a:ext uri="{FF2B5EF4-FFF2-40B4-BE49-F238E27FC236}">
                <a16:creationId xmlns:a16="http://schemas.microsoft.com/office/drawing/2014/main" xmlns="" id="{94C8AFDF-51A9-214F-840C-3966D4960341}"/>
              </a:ext>
            </a:extLst>
          </p:cNvPr>
          <p:cNvSpPr>
            <a:spLocks noGrp="1"/>
          </p:cNvSpPr>
          <p:nvPr>
            <p:ph type="title"/>
          </p:nvPr>
        </p:nvSpPr>
        <p:spPr/>
        <p:txBody>
          <a:bodyPr/>
          <a:lstStyle/>
          <a:p>
            <a:r>
              <a:rPr lang="en-US" dirty="0"/>
              <a:t>Exercise 4.1: Scenarios on human rights violations</a:t>
            </a:r>
          </a:p>
        </p:txBody>
      </p:sp>
    </p:spTree>
    <p:extLst>
      <p:ext uri="{BB962C8B-B14F-4D97-AF65-F5344CB8AC3E}">
        <p14:creationId xmlns:p14="http://schemas.microsoft.com/office/powerpoint/2010/main" val="585275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28A2FB20-CC90-F843-9422-D53758BBD567}"/>
              </a:ext>
            </a:extLst>
          </p:cNvPr>
          <p:cNvSpPr>
            <a:spLocks noGrp="1"/>
          </p:cNvSpPr>
          <p:nvPr>
            <p:ph type="sldNum" sz="quarter" idx="12"/>
          </p:nvPr>
        </p:nvSpPr>
        <p:spPr/>
        <p:txBody>
          <a:bodyPr/>
          <a:lstStyle/>
          <a:p>
            <a:fld id="{04260D4A-DEC1-45DD-8AB2-A3349BAAA59E}" type="slidenum">
              <a:rPr lang="en-US" smtClean="0"/>
              <a:pPr/>
              <a:t>4</a:t>
            </a:fld>
            <a:endParaRPr lang="en-US"/>
          </a:p>
        </p:txBody>
      </p:sp>
      <p:sp>
        <p:nvSpPr>
          <p:cNvPr id="4" name="Content Placeholder 3">
            <a:extLst>
              <a:ext uri="{FF2B5EF4-FFF2-40B4-BE49-F238E27FC236}">
                <a16:creationId xmlns:a16="http://schemas.microsoft.com/office/drawing/2014/main" xmlns="" id="{33CC41E0-250C-854E-9DB6-9D416242DC58}"/>
              </a:ext>
            </a:extLst>
          </p:cNvPr>
          <p:cNvSpPr>
            <a:spLocks noGrp="1"/>
          </p:cNvSpPr>
          <p:nvPr>
            <p:ph sz="quarter" idx="14"/>
          </p:nvPr>
        </p:nvSpPr>
        <p:spPr/>
        <p:txBody>
          <a:bodyPr/>
          <a:lstStyle/>
          <a:p>
            <a:r>
              <a:rPr lang="en-US" dirty="0"/>
              <a:t>“People who are using” or “who have previously used” mental health and social services refer to people who do not necessarily identify as having a disability but who have a variety of experiences applicable to this training.</a:t>
            </a:r>
          </a:p>
          <a:p>
            <a:r>
              <a:rPr lang="en-US" dirty="0"/>
              <a:t>The term “mental health and social services” refers to a wide range of services provided by countries within the public, private and nongovernmental sectors. </a:t>
            </a:r>
          </a:p>
          <a:p>
            <a:r>
              <a:rPr lang="en-US" dirty="0"/>
              <a:t>Terminology has been chosen for inclusiveness. </a:t>
            </a:r>
          </a:p>
          <a:p>
            <a:pPr lvl="3"/>
            <a:r>
              <a:rPr lang="en-US" sz="2200" dirty="0"/>
              <a:t>It is a personal choice to self-identify with certain expressions or concepts, but human rights apply to everyone everywhere. </a:t>
            </a:r>
          </a:p>
          <a:p>
            <a:pPr lvl="3"/>
            <a:r>
              <a:rPr lang="en-US" sz="2200" dirty="0"/>
              <a:t>A diagnosis or disability should never define a person. </a:t>
            </a:r>
          </a:p>
          <a:p>
            <a:pPr lvl="3"/>
            <a:r>
              <a:rPr lang="en-US" sz="2200" dirty="0"/>
              <a:t>We are all individuals, with a unique social context, personality, goals, aspirations and relationships with others.</a:t>
            </a:r>
          </a:p>
          <a:p>
            <a:endParaRPr lang="en-US" dirty="0"/>
          </a:p>
        </p:txBody>
      </p:sp>
      <p:sp>
        <p:nvSpPr>
          <p:cNvPr id="5" name="Title 4">
            <a:extLst>
              <a:ext uri="{FF2B5EF4-FFF2-40B4-BE49-F238E27FC236}">
                <a16:creationId xmlns:a16="http://schemas.microsoft.com/office/drawing/2014/main" xmlns="" id="{2BDC5166-62AE-C942-A8F4-278F608DFDEC}"/>
              </a:ext>
            </a:extLst>
          </p:cNvPr>
          <p:cNvSpPr>
            <a:spLocks noGrp="1"/>
          </p:cNvSpPr>
          <p:nvPr>
            <p:ph type="title"/>
          </p:nvPr>
        </p:nvSpPr>
        <p:spPr/>
        <p:txBody>
          <a:bodyPr/>
          <a:lstStyle/>
          <a:p>
            <a:r>
              <a:rPr lang="en-US" dirty="0"/>
              <a:t>A few words about terminology in this training – 2</a:t>
            </a:r>
          </a:p>
        </p:txBody>
      </p:sp>
    </p:spTree>
    <p:extLst>
      <p:ext uri="{BB962C8B-B14F-4D97-AF65-F5344CB8AC3E}">
        <p14:creationId xmlns:p14="http://schemas.microsoft.com/office/powerpoint/2010/main" val="2459559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27AA6D68-E5CD-5841-A1F9-C81459A3661C}"/>
              </a:ext>
            </a:extLst>
          </p:cNvPr>
          <p:cNvSpPr>
            <a:spLocks noGrp="1"/>
          </p:cNvSpPr>
          <p:nvPr>
            <p:ph type="sldNum" sz="quarter" idx="12"/>
          </p:nvPr>
        </p:nvSpPr>
        <p:spPr/>
        <p:txBody>
          <a:bodyPr/>
          <a:lstStyle/>
          <a:p>
            <a:fld id="{04260D4A-DEC1-45DD-8AB2-A3349BAAA59E}" type="slidenum">
              <a:rPr lang="en-US" smtClean="0"/>
              <a:pPr/>
              <a:t>40</a:t>
            </a:fld>
            <a:endParaRPr lang="en-US"/>
          </a:p>
        </p:txBody>
      </p:sp>
      <p:sp>
        <p:nvSpPr>
          <p:cNvPr id="3" name="Text Placeholder 2">
            <a:extLst>
              <a:ext uri="{FF2B5EF4-FFF2-40B4-BE49-F238E27FC236}">
                <a16:creationId xmlns:a16="http://schemas.microsoft.com/office/drawing/2014/main" xmlns="" id="{56913A2D-B8A3-F443-8F0C-58B5E79A56F6}"/>
              </a:ext>
            </a:extLst>
          </p:cNvPr>
          <p:cNvSpPr>
            <a:spLocks noGrp="1"/>
          </p:cNvSpPr>
          <p:nvPr>
            <p:ph type="body" sz="quarter" idx="13"/>
          </p:nvPr>
        </p:nvSpPr>
        <p:spPr/>
        <p:txBody>
          <a:bodyPr/>
          <a:lstStyle/>
          <a:p>
            <a:r>
              <a:rPr lang="en-US" dirty="0"/>
              <a:t>Scenario 1: Mariko</a:t>
            </a:r>
          </a:p>
        </p:txBody>
      </p:sp>
      <p:sp>
        <p:nvSpPr>
          <p:cNvPr id="4" name="Content Placeholder 3">
            <a:extLst>
              <a:ext uri="{FF2B5EF4-FFF2-40B4-BE49-F238E27FC236}">
                <a16:creationId xmlns:a16="http://schemas.microsoft.com/office/drawing/2014/main" xmlns="" id="{BCFE57C0-4B0F-3948-9BBA-07181D0F5E9B}"/>
              </a:ext>
            </a:extLst>
          </p:cNvPr>
          <p:cNvSpPr>
            <a:spLocks noGrp="1"/>
          </p:cNvSpPr>
          <p:nvPr>
            <p:ph sz="quarter" idx="14"/>
          </p:nvPr>
        </p:nvSpPr>
        <p:spPr>
          <a:xfrm>
            <a:off x="507195" y="1511188"/>
            <a:ext cx="11174412" cy="2146412"/>
          </a:xfrm>
        </p:spPr>
        <p:txBody>
          <a:bodyPr/>
          <a:lstStyle/>
          <a:p>
            <a:pPr marL="0" indent="0">
              <a:buNone/>
            </a:pPr>
            <a:r>
              <a:rPr lang="en-US" dirty="0"/>
              <a:t>Mariko is a biology student and a leader of the university student union. A year ago, she wrote an article in the student newspaper calling for education reform and complaining about the government’s inaction in this field. Two days later she was arrested by policemen on the campus. She has been in prison since then. No reasons were stated for the arrest, she has not been able to contact a lawyer and there is no date for a future court hearing. </a:t>
            </a:r>
          </a:p>
          <a:p>
            <a:endParaRPr lang="en-US" dirty="0"/>
          </a:p>
        </p:txBody>
      </p:sp>
      <p:sp>
        <p:nvSpPr>
          <p:cNvPr id="5" name="Title 4">
            <a:extLst>
              <a:ext uri="{FF2B5EF4-FFF2-40B4-BE49-F238E27FC236}">
                <a16:creationId xmlns:a16="http://schemas.microsoft.com/office/drawing/2014/main" xmlns="" id="{39FEB574-41DF-5B4A-964B-43D09C54DE69}"/>
              </a:ext>
            </a:extLst>
          </p:cNvPr>
          <p:cNvSpPr>
            <a:spLocks noGrp="1"/>
          </p:cNvSpPr>
          <p:nvPr>
            <p:ph type="title"/>
          </p:nvPr>
        </p:nvSpPr>
        <p:spPr/>
        <p:txBody>
          <a:bodyPr/>
          <a:lstStyle/>
          <a:p>
            <a:r>
              <a:rPr lang="en-US" dirty="0"/>
              <a:t>Exercise 4.1: Scenarios on human rights violations - 1</a:t>
            </a:r>
          </a:p>
        </p:txBody>
      </p:sp>
    </p:spTree>
    <p:extLst>
      <p:ext uri="{BB962C8B-B14F-4D97-AF65-F5344CB8AC3E}">
        <p14:creationId xmlns:p14="http://schemas.microsoft.com/office/powerpoint/2010/main" val="1540940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1785758-E6CC-5144-B808-E1145A81EE44}"/>
              </a:ext>
            </a:extLst>
          </p:cNvPr>
          <p:cNvSpPr>
            <a:spLocks noGrp="1"/>
          </p:cNvSpPr>
          <p:nvPr>
            <p:ph type="sldNum" sz="quarter" idx="12"/>
          </p:nvPr>
        </p:nvSpPr>
        <p:spPr/>
        <p:txBody>
          <a:bodyPr/>
          <a:lstStyle/>
          <a:p>
            <a:fld id="{04260D4A-DEC1-45DD-8AB2-A3349BAAA59E}" type="slidenum">
              <a:rPr lang="en-US" smtClean="0"/>
              <a:pPr/>
              <a:t>41</a:t>
            </a:fld>
            <a:endParaRPr lang="en-US"/>
          </a:p>
        </p:txBody>
      </p:sp>
      <p:sp>
        <p:nvSpPr>
          <p:cNvPr id="3" name="Text Placeholder 2">
            <a:extLst>
              <a:ext uri="{FF2B5EF4-FFF2-40B4-BE49-F238E27FC236}">
                <a16:creationId xmlns:a16="http://schemas.microsoft.com/office/drawing/2014/main" xmlns="" id="{A96EA6D7-83BA-E044-AF15-E74A3B36EB96}"/>
              </a:ext>
            </a:extLst>
          </p:cNvPr>
          <p:cNvSpPr>
            <a:spLocks noGrp="1"/>
          </p:cNvSpPr>
          <p:nvPr>
            <p:ph type="body" sz="quarter" idx="13"/>
          </p:nvPr>
        </p:nvSpPr>
        <p:spPr/>
        <p:txBody>
          <a:bodyPr/>
          <a:lstStyle/>
          <a:p>
            <a:r>
              <a:rPr lang="en-US" dirty="0"/>
              <a:t>Scenario 2: Wei</a:t>
            </a:r>
          </a:p>
        </p:txBody>
      </p:sp>
      <p:sp>
        <p:nvSpPr>
          <p:cNvPr id="4" name="Content Placeholder 3">
            <a:extLst>
              <a:ext uri="{FF2B5EF4-FFF2-40B4-BE49-F238E27FC236}">
                <a16:creationId xmlns:a16="http://schemas.microsoft.com/office/drawing/2014/main" xmlns="" id="{ED270260-6AEE-384F-AAE9-88DE8148C1F0}"/>
              </a:ext>
            </a:extLst>
          </p:cNvPr>
          <p:cNvSpPr>
            <a:spLocks noGrp="1"/>
          </p:cNvSpPr>
          <p:nvPr>
            <p:ph sz="quarter" idx="14"/>
          </p:nvPr>
        </p:nvSpPr>
        <p:spPr/>
        <p:txBody>
          <a:bodyPr/>
          <a:lstStyle/>
          <a:p>
            <a:pPr marL="0" indent="0">
              <a:buNone/>
            </a:pPr>
            <a:endParaRPr lang="en-US" dirty="0"/>
          </a:p>
          <a:p>
            <a:pPr marL="0" indent="0">
              <a:buNone/>
            </a:pPr>
            <a:r>
              <a:rPr lang="en-US" dirty="0"/>
              <a:t>Wei is a 50-year-old man who lives in a small and remote town. Both his kidneys have significantly reduced in their functioning, and so he has to undergo dialysis three times a week. The nearest health facility is 200 </a:t>
            </a:r>
            <a:r>
              <a:rPr lang="en-US" dirty="0" err="1"/>
              <a:t>kilometres</a:t>
            </a:r>
            <a:r>
              <a:rPr lang="en-US" dirty="0"/>
              <a:t> away from where he lives. The cost of the service, medicines and the travel take a toll on his financial situation. Despite his health condition, his employer does not allow him to take time off from work. If he takes a day off, he suffers a cut to his salary.</a:t>
            </a:r>
          </a:p>
          <a:p>
            <a:endParaRPr lang="en-US" dirty="0"/>
          </a:p>
        </p:txBody>
      </p:sp>
      <p:sp>
        <p:nvSpPr>
          <p:cNvPr id="5" name="Title 4">
            <a:extLst>
              <a:ext uri="{FF2B5EF4-FFF2-40B4-BE49-F238E27FC236}">
                <a16:creationId xmlns:a16="http://schemas.microsoft.com/office/drawing/2014/main" xmlns="" id="{A9ED09E2-801B-FC4D-B6BF-EAEC644F8407}"/>
              </a:ext>
            </a:extLst>
          </p:cNvPr>
          <p:cNvSpPr>
            <a:spLocks noGrp="1"/>
          </p:cNvSpPr>
          <p:nvPr>
            <p:ph type="title"/>
          </p:nvPr>
        </p:nvSpPr>
        <p:spPr/>
        <p:txBody>
          <a:bodyPr/>
          <a:lstStyle/>
          <a:p>
            <a:r>
              <a:rPr lang="en-US" dirty="0"/>
              <a:t>Exercise 4.1: Scenarios on human rights violations - 2</a:t>
            </a:r>
          </a:p>
        </p:txBody>
      </p:sp>
    </p:spTree>
    <p:extLst>
      <p:ext uri="{BB962C8B-B14F-4D97-AF65-F5344CB8AC3E}">
        <p14:creationId xmlns:p14="http://schemas.microsoft.com/office/powerpoint/2010/main" val="41441069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7A59908-FAD0-E74A-BA1D-F408CAA572E1}"/>
              </a:ext>
            </a:extLst>
          </p:cNvPr>
          <p:cNvSpPr>
            <a:spLocks noGrp="1"/>
          </p:cNvSpPr>
          <p:nvPr>
            <p:ph type="sldNum" sz="quarter" idx="12"/>
          </p:nvPr>
        </p:nvSpPr>
        <p:spPr/>
        <p:txBody>
          <a:bodyPr/>
          <a:lstStyle/>
          <a:p>
            <a:fld id="{04260D4A-DEC1-45DD-8AB2-A3349BAAA59E}" type="slidenum">
              <a:rPr lang="en-US" smtClean="0"/>
              <a:pPr/>
              <a:t>42</a:t>
            </a:fld>
            <a:endParaRPr lang="en-US"/>
          </a:p>
        </p:txBody>
      </p:sp>
      <p:sp>
        <p:nvSpPr>
          <p:cNvPr id="3" name="Text Placeholder 2">
            <a:extLst>
              <a:ext uri="{FF2B5EF4-FFF2-40B4-BE49-F238E27FC236}">
                <a16:creationId xmlns:a16="http://schemas.microsoft.com/office/drawing/2014/main" xmlns="" id="{7AF7E795-F339-3143-8570-4DD00BB4AD54}"/>
              </a:ext>
            </a:extLst>
          </p:cNvPr>
          <p:cNvSpPr>
            <a:spLocks noGrp="1"/>
          </p:cNvSpPr>
          <p:nvPr>
            <p:ph type="body" sz="quarter" idx="13"/>
          </p:nvPr>
        </p:nvSpPr>
        <p:spPr/>
        <p:txBody>
          <a:bodyPr/>
          <a:lstStyle/>
          <a:p>
            <a:r>
              <a:rPr lang="en-US" dirty="0"/>
              <a:t>Scenario 3: Yonas</a:t>
            </a:r>
          </a:p>
        </p:txBody>
      </p:sp>
      <p:sp>
        <p:nvSpPr>
          <p:cNvPr id="4" name="Content Placeholder 3">
            <a:extLst>
              <a:ext uri="{FF2B5EF4-FFF2-40B4-BE49-F238E27FC236}">
                <a16:creationId xmlns:a16="http://schemas.microsoft.com/office/drawing/2014/main" xmlns="" id="{3AB4E2A5-7CAB-5B45-9428-0D2661D85453}"/>
              </a:ext>
            </a:extLst>
          </p:cNvPr>
          <p:cNvSpPr>
            <a:spLocks noGrp="1"/>
          </p:cNvSpPr>
          <p:nvPr>
            <p:ph sz="quarter" idx="14"/>
          </p:nvPr>
        </p:nvSpPr>
        <p:spPr/>
        <p:txBody>
          <a:bodyPr/>
          <a:lstStyle/>
          <a:p>
            <a:pPr marL="0" indent="0">
              <a:buNone/>
            </a:pPr>
            <a:endParaRPr lang="en-US" dirty="0"/>
          </a:p>
          <a:p>
            <a:pPr marL="0" indent="0">
              <a:buNone/>
            </a:pPr>
            <a:r>
              <a:rPr lang="en-US" dirty="0"/>
              <a:t>Yonas is a famous singer and musician. He is also an activist close to the opposition party and has on several occasions criticized the government in public. Recently, all his concerts have been cancelled. His passport has been confiscated and he is no longer allowed to travel abroad for personal or professional reasons. </a:t>
            </a:r>
          </a:p>
          <a:p>
            <a:pPr marL="0" indent="0">
              <a:buNone/>
            </a:pPr>
            <a:endParaRPr lang="en-US" dirty="0"/>
          </a:p>
        </p:txBody>
      </p:sp>
      <p:sp>
        <p:nvSpPr>
          <p:cNvPr id="5" name="Title 4">
            <a:extLst>
              <a:ext uri="{FF2B5EF4-FFF2-40B4-BE49-F238E27FC236}">
                <a16:creationId xmlns:a16="http://schemas.microsoft.com/office/drawing/2014/main" xmlns="" id="{3FBFA2A5-C620-FD4B-A889-5F0496CFAFC0}"/>
              </a:ext>
            </a:extLst>
          </p:cNvPr>
          <p:cNvSpPr>
            <a:spLocks noGrp="1"/>
          </p:cNvSpPr>
          <p:nvPr>
            <p:ph type="title"/>
          </p:nvPr>
        </p:nvSpPr>
        <p:spPr/>
        <p:txBody>
          <a:bodyPr/>
          <a:lstStyle/>
          <a:p>
            <a:r>
              <a:rPr lang="en-US" dirty="0"/>
              <a:t>Exercise 4.1 – Scenarios on human rights violations - 3</a:t>
            </a:r>
          </a:p>
        </p:txBody>
      </p:sp>
    </p:spTree>
    <p:extLst>
      <p:ext uri="{BB962C8B-B14F-4D97-AF65-F5344CB8AC3E}">
        <p14:creationId xmlns:p14="http://schemas.microsoft.com/office/powerpoint/2010/main" val="3424907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F08110F-0C8B-3144-94BF-D6A4A8296B49}"/>
              </a:ext>
            </a:extLst>
          </p:cNvPr>
          <p:cNvSpPr>
            <a:spLocks noGrp="1"/>
          </p:cNvSpPr>
          <p:nvPr>
            <p:ph type="sldNum" sz="quarter" idx="12"/>
          </p:nvPr>
        </p:nvSpPr>
        <p:spPr/>
        <p:txBody>
          <a:bodyPr/>
          <a:lstStyle/>
          <a:p>
            <a:fld id="{04260D4A-DEC1-45DD-8AB2-A3349BAAA59E}" type="slidenum">
              <a:rPr lang="en-US" smtClean="0"/>
              <a:pPr/>
              <a:t>43</a:t>
            </a:fld>
            <a:endParaRPr lang="en-US"/>
          </a:p>
        </p:txBody>
      </p:sp>
      <p:sp>
        <p:nvSpPr>
          <p:cNvPr id="3" name="Text Placeholder 2">
            <a:extLst>
              <a:ext uri="{FF2B5EF4-FFF2-40B4-BE49-F238E27FC236}">
                <a16:creationId xmlns:a16="http://schemas.microsoft.com/office/drawing/2014/main" xmlns="" id="{BCF19358-DF82-8241-8F68-CCAA9BB6959D}"/>
              </a:ext>
            </a:extLst>
          </p:cNvPr>
          <p:cNvSpPr>
            <a:spLocks noGrp="1"/>
          </p:cNvSpPr>
          <p:nvPr>
            <p:ph type="body" sz="quarter" idx="13"/>
          </p:nvPr>
        </p:nvSpPr>
        <p:spPr/>
        <p:txBody>
          <a:bodyPr/>
          <a:lstStyle/>
          <a:p>
            <a:r>
              <a:rPr lang="en-US" dirty="0"/>
              <a:t>Scenario 4: </a:t>
            </a:r>
            <a:r>
              <a:rPr lang="en-US" dirty="0" err="1"/>
              <a:t>Esma</a:t>
            </a:r>
            <a:endParaRPr lang="en-US" dirty="0"/>
          </a:p>
        </p:txBody>
      </p:sp>
      <p:sp>
        <p:nvSpPr>
          <p:cNvPr id="4" name="Content Placeholder 3">
            <a:extLst>
              <a:ext uri="{FF2B5EF4-FFF2-40B4-BE49-F238E27FC236}">
                <a16:creationId xmlns:a16="http://schemas.microsoft.com/office/drawing/2014/main" xmlns="" id="{C3043312-AF5D-6B49-B26C-1C24621E9366}"/>
              </a:ext>
            </a:extLst>
          </p:cNvPr>
          <p:cNvSpPr>
            <a:spLocks noGrp="1"/>
          </p:cNvSpPr>
          <p:nvPr>
            <p:ph sz="quarter" idx="14"/>
          </p:nvPr>
        </p:nvSpPr>
        <p:spPr/>
        <p:txBody>
          <a:bodyPr/>
          <a:lstStyle/>
          <a:p>
            <a:pPr marL="0" indent="0">
              <a:buNone/>
            </a:pPr>
            <a:endParaRPr lang="en-US" dirty="0"/>
          </a:p>
          <a:p>
            <a:pPr marL="0" indent="0">
              <a:buNone/>
            </a:pPr>
            <a:r>
              <a:rPr lang="en-US" dirty="0" err="1"/>
              <a:t>Esma</a:t>
            </a:r>
            <a:r>
              <a:rPr lang="en-US" dirty="0"/>
              <a:t> wants to marry a man of another religion and to adopt this man’s faith. As this is a persecuted minority religious group in her country, she is abducted and forcibly married to another man. He treats her like a servant and forces her to do things that she does not want to do. She has no way of escaping this situation. Because of the national law of the country regarding marriage, there are many things that she cannot do without his agreement, such as finding another place to live or complaining to the police. Divorce is also prohibited. </a:t>
            </a:r>
          </a:p>
          <a:p>
            <a:endParaRPr lang="en-US" dirty="0"/>
          </a:p>
        </p:txBody>
      </p:sp>
      <p:sp>
        <p:nvSpPr>
          <p:cNvPr id="5" name="Title 4">
            <a:extLst>
              <a:ext uri="{FF2B5EF4-FFF2-40B4-BE49-F238E27FC236}">
                <a16:creationId xmlns:a16="http://schemas.microsoft.com/office/drawing/2014/main" xmlns="" id="{8E41F5E7-F86F-A241-9FDB-5D7683B82D69}"/>
              </a:ext>
            </a:extLst>
          </p:cNvPr>
          <p:cNvSpPr>
            <a:spLocks noGrp="1"/>
          </p:cNvSpPr>
          <p:nvPr>
            <p:ph type="title"/>
          </p:nvPr>
        </p:nvSpPr>
        <p:spPr/>
        <p:txBody>
          <a:bodyPr/>
          <a:lstStyle/>
          <a:p>
            <a:r>
              <a:rPr lang="en-US" dirty="0"/>
              <a:t>Exercise 4.1: Scenarios on human rights violations - 4</a:t>
            </a:r>
          </a:p>
        </p:txBody>
      </p:sp>
    </p:spTree>
    <p:extLst>
      <p:ext uri="{BB962C8B-B14F-4D97-AF65-F5344CB8AC3E}">
        <p14:creationId xmlns:p14="http://schemas.microsoft.com/office/powerpoint/2010/main" val="3043702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247EC13-2120-5741-8C9E-49D871EC6737}"/>
              </a:ext>
            </a:extLst>
          </p:cNvPr>
          <p:cNvSpPr>
            <a:spLocks noGrp="1"/>
          </p:cNvSpPr>
          <p:nvPr>
            <p:ph type="sldNum" sz="quarter" idx="12"/>
          </p:nvPr>
        </p:nvSpPr>
        <p:spPr/>
        <p:txBody>
          <a:bodyPr/>
          <a:lstStyle/>
          <a:p>
            <a:fld id="{04260D4A-DEC1-45DD-8AB2-A3349BAAA59E}" type="slidenum">
              <a:rPr lang="en-US" smtClean="0"/>
              <a:pPr/>
              <a:t>44</a:t>
            </a:fld>
            <a:endParaRPr lang="en-US"/>
          </a:p>
        </p:txBody>
      </p:sp>
      <p:sp>
        <p:nvSpPr>
          <p:cNvPr id="3" name="Text Placeholder 2">
            <a:extLst>
              <a:ext uri="{FF2B5EF4-FFF2-40B4-BE49-F238E27FC236}">
                <a16:creationId xmlns:a16="http://schemas.microsoft.com/office/drawing/2014/main" xmlns="" id="{35596D8E-5642-B24B-A044-B07F0E6A8D7C}"/>
              </a:ext>
            </a:extLst>
          </p:cNvPr>
          <p:cNvSpPr>
            <a:spLocks noGrp="1"/>
          </p:cNvSpPr>
          <p:nvPr>
            <p:ph type="body" sz="quarter" idx="13"/>
          </p:nvPr>
        </p:nvSpPr>
        <p:spPr/>
        <p:txBody>
          <a:bodyPr/>
          <a:lstStyle/>
          <a:p>
            <a:r>
              <a:rPr lang="en-US" dirty="0"/>
              <a:t>Scenario 5: David</a:t>
            </a:r>
          </a:p>
        </p:txBody>
      </p:sp>
      <p:sp>
        <p:nvSpPr>
          <p:cNvPr id="4" name="Content Placeholder 3">
            <a:extLst>
              <a:ext uri="{FF2B5EF4-FFF2-40B4-BE49-F238E27FC236}">
                <a16:creationId xmlns:a16="http://schemas.microsoft.com/office/drawing/2014/main" xmlns="" id="{C16F3555-0440-6E4E-BE55-D40BE7A4F439}"/>
              </a:ext>
            </a:extLst>
          </p:cNvPr>
          <p:cNvSpPr>
            <a:spLocks noGrp="1"/>
          </p:cNvSpPr>
          <p:nvPr>
            <p:ph sz="quarter" idx="14"/>
          </p:nvPr>
        </p:nvSpPr>
        <p:spPr/>
        <p:txBody>
          <a:bodyPr/>
          <a:lstStyle/>
          <a:p>
            <a:pPr marL="0" indent="0">
              <a:buNone/>
            </a:pPr>
            <a:endParaRPr lang="en-US" dirty="0"/>
          </a:p>
          <a:p>
            <a:pPr marL="0" indent="0">
              <a:buNone/>
            </a:pPr>
            <a:r>
              <a:rPr lang="en-US" dirty="0"/>
              <a:t>David is a human rights defender and is trying to create a human rights advocacy NGO in his country. Two months ago, he was arrested and sentenced to the death penalty for treason because he criticized the government. Since being put in prison, he has been repeatedly humiliated and tortured. The letters he receives in prison are opened by prison officials before they are transmitted to him and in some cases they are even confiscated.</a:t>
            </a:r>
          </a:p>
          <a:p>
            <a:endParaRPr lang="en-US" dirty="0"/>
          </a:p>
        </p:txBody>
      </p:sp>
      <p:sp>
        <p:nvSpPr>
          <p:cNvPr id="5" name="Title 4">
            <a:extLst>
              <a:ext uri="{FF2B5EF4-FFF2-40B4-BE49-F238E27FC236}">
                <a16:creationId xmlns:a16="http://schemas.microsoft.com/office/drawing/2014/main" xmlns="" id="{9279C83F-0FB9-CF4C-B9B5-871CA31D8B79}"/>
              </a:ext>
            </a:extLst>
          </p:cNvPr>
          <p:cNvSpPr>
            <a:spLocks noGrp="1"/>
          </p:cNvSpPr>
          <p:nvPr>
            <p:ph type="title"/>
          </p:nvPr>
        </p:nvSpPr>
        <p:spPr/>
        <p:txBody>
          <a:bodyPr/>
          <a:lstStyle/>
          <a:p>
            <a:r>
              <a:rPr lang="en-US" dirty="0"/>
              <a:t>Exercise 4.1: Scenarios on human rights violations - 5</a:t>
            </a:r>
          </a:p>
        </p:txBody>
      </p:sp>
    </p:spTree>
    <p:extLst>
      <p:ext uri="{BB962C8B-B14F-4D97-AF65-F5344CB8AC3E}">
        <p14:creationId xmlns:p14="http://schemas.microsoft.com/office/powerpoint/2010/main" val="2313498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AC87BA1-332D-0946-A9C5-940877579BEA}"/>
              </a:ext>
            </a:extLst>
          </p:cNvPr>
          <p:cNvSpPr>
            <a:spLocks noGrp="1"/>
          </p:cNvSpPr>
          <p:nvPr>
            <p:ph type="sldNum" sz="quarter" idx="12"/>
          </p:nvPr>
        </p:nvSpPr>
        <p:spPr/>
        <p:txBody>
          <a:bodyPr/>
          <a:lstStyle/>
          <a:p>
            <a:fld id="{04260D4A-DEC1-45DD-8AB2-A3349BAAA59E}" type="slidenum">
              <a:rPr lang="en-US" smtClean="0"/>
              <a:pPr/>
              <a:t>45</a:t>
            </a:fld>
            <a:endParaRPr lang="en-US"/>
          </a:p>
        </p:txBody>
      </p:sp>
      <p:sp>
        <p:nvSpPr>
          <p:cNvPr id="3" name="Text Placeholder 2">
            <a:extLst>
              <a:ext uri="{FF2B5EF4-FFF2-40B4-BE49-F238E27FC236}">
                <a16:creationId xmlns:a16="http://schemas.microsoft.com/office/drawing/2014/main" xmlns="" id="{B11DCCF0-BB55-6146-ABD9-42B3D3717A9B}"/>
              </a:ext>
            </a:extLst>
          </p:cNvPr>
          <p:cNvSpPr>
            <a:spLocks noGrp="1"/>
          </p:cNvSpPr>
          <p:nvPr>
            <p:ph type="body" sz="quarter" idx="13"/>
          </p:nvPr>
        </p:nvSpPr>
        <p:spPr/>
        <p:txBody>
          <a:bodyPr/>
          <a:lstStyle/>
          <a:p>
            <a:r>
              <a:rPr lang="en-US" dirty="0"/>
              <a:t>Scenario 6: </a:t>
            </a:r>
            <a:r>
              <a:rPr lang="en-US" dirty="0" err="1"/>
              <a:t>Adsila</a:t>
            </a:r>
            <a:endParaRPr lang="en-US" dirty="0"/>
          </a:p>
        </p:txBody>
      </p:sp>
      <p:sp>
        <p:nvSpPr>
          <p:cNvPr id="4" name="Content Placeholder 3">
            <a:extLst>
              <a:ext uri="{FF2B5EF4-FFF2-40B4-BE49-F238E27FC236}">
                <a16:creationId xmlns:a16="http://schemas.microsoft.com/office/drawing/2014/main" xmlns="" id="{CFEDFBB0-5CF1-0F4C-91B8-E4BC33C73FA5}"/>
              </a:ext>
            </a:extLst>
          </p:cNvPr>
          <p:cNvSpPr>
            <a:spLocks noGrp="1"/>
          </p:cNvSpPr>
          <p:nvPr>
            <p:ph sz="quarter" idx="14"/>
          </p:nvPr>
        </p:nvSpPr>
        <p:spPr/>
        <p:txBody>
          <a:bodyPr/>
          <a:lstStyle/>
          <a:p>
            <a:pPr marL="0" indent="0">
              <a:buNone/>
            </a:pPr>
            <a:endParaRPr lang="en-US" dirty="0"/>
          </a:p>
          <a:p>
            <a:pPr marL="0" indent="0">
              <a:buNone/>
            </a:pPr>
            <a:r>
              <a:rPr lang="en-US" dirty="0" err="1"/>
              <a:t>Adsila</a:t>
            </a:r>
            <a:r>
              <a:rPr lang="en-US" dirty="0"/>
              <a:t> is a young woman with a cognitive disability. She was wandering on the street making fast-paced and repeated bodily movements which led the police to approach her. When she failed to respond to questioning, she was arrested, which she actively resisted.</a:t>
            </a:r>
          </a:p>
          <a:p>
            <a:pPr marL="0" indent="0">
              <a:buNone/>
            </a:pPr>
            <a:r>
              <a:rPr lang="en-US" dirty="0"/>
              <a:t>She was later transferred to a psychiatric hospital where she was forced to take high doses of psychotropic drugs which made here extremely unwell. She was bullied and attacked by a member of the staff and several male patients. She has no way to challenge her detention.</a:t>
            </a:r>
          </a:p>
          <a:p>
            <a:endParaRPr lang="en-US" dirty="0"/>
          </a:p>
        </p:txBody>
      </p:sp>
      <p:sp>
        <p:nvSpPr>
          <p:cNvPr id="5" name="Title 4">
            <a:extLst>
              <a:ext uri="{FF2B5EF4-FFF2-40B4-BE49-F238E27FC236}">
                <a16:creationId xmlns:a16="http://schemas.microsoft.com/office/drawing/2014/main" xmlns="" id="{5916560B-73E1-3246-BBFC-56839A409DC6}"/>
              </a:ext>
            </a:extLst>
          </p:cNvPr>
          <p:cNvSpPr>
            <a:spLocks noGrp="1"/>
          </p:cNvSpPr>
          <p:nvPr>
            <p:ph type="title"/>
          </p:nvPr>
        </p:nvSpPr>
        <p:spPr/>
        <p:txBody>
          <a:bodyPr/>
          <a:lstStyle/>
          <a:p>
            <a:r>
              <a:rPr lang="en-US" dirty="0"/>
              <a:t>Exercise 4.1: Scenarios on human rights violations - 6</a:t>
            </a:r>
          </a:p>
        </p:txBody>
      </p:sp>
    </p:spTree>
    <p:extLst>
      <p:ext uri="{BB962C8B-B14F-4D97-AF65-F5344CB8AC3E}">
        <p14:creationId xmlns:p14="http://schemas.microsoft.com/office/powerpoint/2010/main" val="17057430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26373E9-95DC-194D-9B7B-1EE9FCD8B299}"/>
              </a:ext>
            </a:extLst>
          </p:cNvPr>
          <p:cNvSpPr>
            <a:spLocks noGrp="1"/>
          </p:cNvSpPr>
          <p:nvPr>
            <p:ph type="sldNum" sz="quarter" idx="12"/>
          </p:nvPr>
        </p:nvSpPr>
        <p:spPr/>
        <p:txBody>
          <a:bodyPr/>
          <a:lstStyle/>
          <a:p>
            <a:fld id="{04260D4A-DEC1-45DD-8AB2-A3349BAAA59E}" type="slidenum">
              <a:rPr lang="en-US" smtClean="0"/>
              <a:pPr/>
              <a:t>46</a:t>
            </a:fld>
            <a:endParaRPr lang="en-US"/>
          </a:p>
        </p:txBody>
      </p:sp>
      <p:sp>
        <p:nvSpPr>
          <p:cNvPr id="3" name="Text Placeholder 2">
            <a:extLst>
              <a:ext uri="{FF2B5EF4-FFF2-40B4-BE49-F238E27FC236}">
                <a16:creationId xmlns:a16="http://schemas.microsoft.com/office/drawing/2014/main" xmlns="" id="{57F12117-E2AC-6843-9C09-9F7FFB74CC29}"/>
              </a:ext>
            </a:extLst>
          </p:cNvPr>
          <p:cNvSpPr>
            <a:spLocks noGrp="1"/>
          </p:cNvSpPr>
          <p:nvPr>
            <p:ph type="body" sz="quarter" idx="13"/>
          </p:nvPr>
        </p:nvSpPr>
        <p:spPr/>
        <p:txBody>
          <a:bodyPr/>
          <a:lstStyle/>
          <a:p>
            <a:r>
              <a:rPr lang="en-US" dirty="0"/>
              <a:t>Scenario 7: Jaya</a:t>
            </a:r>
          </a:p>
        </p:txBody>
      </p:sp>
      <p:sp>
        <p:nvSpPr>
          <p:cNvPr id="4" name="Content Placeholder 3">
            <a:extLst>
              <a:ext uri="{FF2B5EF4-FFF2-40B4-BE49-F238E27FC236}">
                <a16:creationId xmlns:a16="http://schemas.microsoft.com/office/drawing/2014/main" xmlns="" id="{AE86087A-3C89-C54C-9BC8-B201B5D37010}"/>
              </a:ext>
            </a:extLst>
          </p:cNvPr>
          <p:cNvSpPr>
            <a:spLocks noGrp="1"/>
          </p:cNvSpPr>
          <p:nvPr>
            <p:ph sz="quarter" idx="14"/>
          </p:nvPr>
        </p:nvSpPr>
        <p:spPr/>
        <p:txBody>
          <a:bodyPr/>
          <a:lstStyle/>
          <a:p>
            <a:pPr marL="0" indent="0">
              <a:buNone/>
            </a:pPr>
            <a:endParaRPr lang="en-US" dirty="0"/>
          </a:p>
          <a:p>
            <a:pPr marL="0" indent="0">
              <a:buNone/>
            </a:pPr>
            <a:r>
              <a:rPr lang="en-US" dirty="0"/>
              <a:t>Jaya is a 24-year-old woman, who is pregnant. On a visit to the health </a:t>
            </a:r>
            <a:r>
              <a:rPr lang="en-US" dirty="0" err="1"/>
              <a:t>centre</a:t>
            </a:r>
            <a:r>
              <a:rPr lang="en-US" dirty="0"/>
              <a:t>, the doctor informs her that she is HIV-positive. Hearing this news, her husband calls her a “prostitute” and tells her to leave the house without her possessions. </a:t>
            </a:r>
          </a:p>
          <a:p>
            <a:pPr marL="0" indent="0">
              <a:buNone/>
            </a:pPr>
            <a:r>
              <a:rPr lang="en-US" dirty="0"/>
              <a:t>The law of her country does not allow Jaya to fight her husband in court to get her belongings back. No one comes forward to help her or provide shelter to her, because of the fear of “being infected”. Jaya does not have access to social support even though she is destitute. </a:t>
            </a:r>
          </a:p>
          <a:p>
            <a:endParaRPr lang="en-US" dirty="0"/>
          </a:p>
        </p:txBody>
      </p:sp>
      <p:sp>
        <p:nvSpPr>
          <p:cNvPr id="5" name="Title 4">
            <a:extLst>
              <a:ext uri="{FF2B5EF4-FFF2-40B4-BE49-F238E27FC236}">
                <a16:creationId xmlns:a16="http://schemas.microsoft.com/office/drawing/2014/main" xmlns="" id="{B6E70749-0ACE-F74A-AC76-E8BA85DB3DDF}"/>
              </a:ext>
            </a:extLst>
          </p:cNvPr>
          <p:cNvSpPr>
            <a:spLocks noGrp="1"/>
          </p:cNvSpPr>
          <p:nvPr>
            <p:ph type="title"/>
          </p:nvPr>
        </p:nvSpPr>
        <p:spPr/>
        <p:txBody>
          <a:bodyPr/>
          <a:lstStyle/>
          <a:p>
            <a:r>
              <a:rPr lang="en-US" dirty="0"/>
              <a:t>Exercise 4.1: Scenarios on human rights violations - 7</a:t>
            </a:r>
          </a:p>
        </p:txBody>
      </p:sp>
    </p:spTree>
    <p:extLst>
      <p:ext uri="{BB962C8B-B14F-4D97-AF65-F5344CB8AC3E}">
        <p14:creationId xmlns:p14="http://schemas.microsoft.com/office/powerpoint/2010/main" val="2286695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247C207-0B0A-8843-B100-7843EB45D2E7}"/>
              </a:ext>
            </a:extLst>
          </p:cNvPr>
          <p:cNvSpPr>
            <a:spLocks noGrp="1"/>
          </p:cNvSpPr>
          <p:nvPr>
            <p:ph type="sldNum" sz="quarter" idx="12"/>
          </p:nvPr>
        </p:nvSpPr>
        <p:spPr/>
        <p:txBody>
          <a:bodyPr/>
          <a:lstStyle/>
          <a:p>
            <a:fld id="{04260D4A-DEC1-45DD-8AB2-A3349BAAA59E}" type="slidenum">
              <a:rPr lang="en-US" smtClean="0"/>
              <a:pPr/>
              <a:t>47</a:t>
            </a:fld>
            <a:endParaRPr lang="en-US"/>
          </a:p>
        </p:txBody>
      </p:sp>
      <p:sp>
        <p:nvSpPr>
          <p:cNvPr id="3" name="Text Placeholder 2">
            <a:extLst>
              <a:ext uri="{FF2B5EF4-FFF2-40B4-BE49-F238E27FC236}">
                <a16:creationId xmlns:a16="http://schemas.microsoft.com/office/drawing/2014/main" xmlns="" id="{54E1995C-E53B-B94E-9B2D-BE0EBFAA66AF}"/>
              </a:ext>
            </a:extLst>
          </p:cNvPr>
          <p:cNvSpPr>
            <a:spLocks noGrp="1"/>
          </p:cNvSpPr>
          <p:nvPr>
            <p:ph type="body" sz="quarter" idx="13"/>
          </p:nvPr>
        </p:nvSpPr>
        <p:spPr/>
        <p:txBody>
          <a:bodyPr/>
          <a:lstStyle/>
          <a:p>
            <a:r>
              <a:rPr lang="en-US" dirty="0"/>
              <a:t>Scenario 8: Ramon</a:t>
            </a:r>
          </a:p>
        </p:txBody>
      </p:sp>
      <p:sp>
        <p:nvSpPr>
          <p:cNvPr id="4" name="Content Placeholder 3">
            <a:extLst>
              <a:ext uri="{FF2B5EF4-FFF2-40B4-BE49-F238E27FC236}">
                <a16:creationId xmlns:a16="http://schemas.microsoft.com/office/drawing/2014/main" xmlns="" id="{892CD729-C8EE-734F-A14D-A926A502A858}"/>
              </a:ext>
            </a:extLst>
          </p:cNvPr>
          <p:cNvSpPr>
            <a:spLocks noGrp="1"/>
          </p:cNvSpPr>
          <p:nvPr>
            <p:ph sz="quarter" idx="14"/>
          </p:nvPr>
        </p:nvSpPr>
        <p:spPr/>
        <p:txBody>
          <a:bodyPr/>
          <a:lstStyle/>
          <a:p>
            <a:pPr marL="0" indent="0">
              <a:buNone/>
            </a:pPr>
            <a:r>
              <a:rPr lang="en-US" dirty="0"/>
              <a:t>Ramon is a 25-year-old man who comes from an impoverished family. He was taken out of school by his parents at a very young age so that he could earn a living by washing cups and dishes in a roadside tea shop. When he was 20, he started his own tea stall and started earning well. However, he became increasingly distressed and started to hear threatening voices. </a:t>
            </a:r>
          </a:p>
          <a:p>
            <a:pPr marL="0" indent="0">
              <a:buNone/>
            </a:pPr>
            <a:r>
              <a:rPr lang="en-US" dirty="0"/>
              <a:t>Subsequently, Ramon was diagnosed with schizophrenia. No mental health services were available near Ramon’s home town, so his parents felt they had no choice but to admit him against his will into a State mental hospital in the capital, which was free of charge. </a:t>
            </a:r>
          </a:p>
          <a:p>
            <a:pPr marL="0" indent="0">
              <a:buNone/>
            </a:pPr>
            <a:r>
              <a:rPr lang="en-US" dirty="0"/>
              <a:t>At the state hospital, Ramon is regularly beaten, made to wear a uniform and to live in a closed ward in unhygienic conditions. After nearly a year he is finally discharged. He applies for a job as an errand boy in a local government office and is selected for the position. However, when the office head hears about his mental health diagnosis, he dismisses Ramon.</a:t>
            </a:r>
          </a:p>
          <a:p>
            <a:endParaRPr lang="en-US" dirty="0"/>
          </a:p>
        </p:txBody>
      </p:sp>
      <p:sp>
        <p:nvSpPr>
          <p:cNvPr id="5" name="Title 4">
            <a:extLst>
              <a:ext uri="{FF2B5EF4-FFF2-40B4-BE49-F238E27FC236}">
                <a16:creationId xmlns:a16="http://schemas.microsoft.com/office/drawing/2014/main" xmlns="" id="{9E4598B6-EFD6-A34F-AFD3-ECBAA2B43C0E}"/>
              </a:ext>
            </a:extLst>
          </p:cNvPr>
          <p:cNvSpPr>
            <a:spLocks noGrp="1"/>
          </p:cNvSpPr>
          <p:nvPr>
            <p:ph type="title"/>
          </p:nvPr>
        </p:nvSpPr>
        <p:spPr/>
        <p:txBody>
          <a:bodyPr/>
          <a:lstStyle/>
          <a:p>
            <a:r>
              <a:rPr lang="en-US" dirty="0"/>
              <a:t>Exercise 4.1: Scenarios on human rights violations - 8</a:t>
            </a:r>
          </a:p>
        </p:txBody>
      </p:sp>
    </p:spTree>
    <p:extLst>
      <p:ext uri="{BB962C8B-B14F-4D97-AF65-F5344CB8AC3E}">
        <p14:creationId xmlns:p14="http://schemas.microsoft.com/office/powerpoint/2010/main" val="42185971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426A4D82-5570-304C-A142-866EFF654A3E}"/>
              </a:ext>
            </a:extLst>
          </p:cNvPr>
          <p:cNvSpPr>
            <a:spLocks noGrp="1"/>
          </p:cNvSpPr>
          <p:nvPr>
            <p:ph type="sldNum" sz="quarter" idx="12"/>
          </p:nvPr>
        </p:nvSpPr>
        <p:spPr/>
        <p:txBody>
          <a:bodyPr/>
          <a:lstStyle/>
          <a:p>
            <a:fld id="{F169E07F-9A80-405D-B06A-876E4D356B83}" type="slidenum">
              <a:rPr lang="en-US" smtClean="0"/>
              <a:pPr/>
              <a:t>48</a:t>
            </a:fld>
            <a:endParaRPr lang="en-US"/>
          </a:p>
        </p:txBody>
      </p:sp>
      <p:sp>
        <p:nvSpPr>
          <p:cNvPr id="4" name="Title 3">
            <a:extLst>
              <a:ext uri="{FF2B5EF4-FFF2-40B4-BE49-F238E27FC236}">
                <a16:creationId xmlns:a16="http://schemas.microsoft.com/office/drawing/2014/main" xmlns="" id="{0648BB95-060F-5F4A-96CE-9E8CC80DA815}"/>
              </a:ext>
            </a:extLst>
          </p:cNvPr>
          <p:cNvSpPr>
            <a:spLocks noGrp="1"/>
          </p:cNvSpPr>
          <p:nvPr>
            <p:ph type="title"/>
          </p:nvPr>
        </p:nvSpPr>
        <p:spPr/>
        <p:txBody>
          <a:bodyPr/>
          <a:lstStyle/>
          <a:p>
            <a:pPr>
              <a:lnSpc>
                <a:spcPct val="100000"/>
              </a:lnSpc>
            </a:pPr>
            <a:r>
              <a:rPr lang="en-US" dirty="0"/>
              <a:t>Topic 5: Groups/segments of the population at risk of human rights violations</a:t>
            </a:r>
          </a:p>
        </p:txBody>
      </p:sp>
    </p:spTree>
    <p:extLst>
      <p:ext uri="{BB962C8B-B14F-4D97-AF65-F5344CB8AC3E}">
        <p14:creationId xmlns:p14="http://schemas.microsoft.com/office/powerpoint/2010/main" val="28986347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C2622574-A6F2-3549-B7DF-D4DC544E024C}"/>
              </a:ext>
            </a:extLst>
          </p:cNvPr>
          <p:cNvSpPr>
            <a:spLocks noGrp="1"/>
          </p:cNvSpPr>
          <p:nvPr>
            <p:ph type="sldNum" sz="quarter" idx="12"/>
          </p:nvPr>
        </p:nvSpPr>
        <p:spPr/>
        <p:txBody>
          <a:bodyPr/>
          <a:lstStyle/>
          <a:p>
            <a:fld id="{04260D4A-DEC1-45DD-8AB2-A3349BAAA59E}" type="slidenum">
              <a:rPr lang="en-US" smtClean="0"/>
              <a:pPr/>
              <a:t>49</a:t>
            </a:fld>
            <a:endParaRPr lang="en-US"/>
          </a:p>
        </p:txBody>
      </p:sp>
      <p:sp>
        <p:nvSpPr>
          <p:cNvPr id="4" name="Content Placeholder 3">
            <a:extLst>
              <a:ext uri="{FF2B5EF4-FFF2-40B4-BE49-F238E27FC236}">
                <a16:creationId xmlns:a16="http://schemas.microsoft.com/office/drawing/2014/main" xmlns="" id="{04C4D967-9681-A640-BA66-8D31E032D2B8}"/>
              </a:ext>
            </a:extLst>
          </p:cNvPr>
          <p:cNvSpPr>
            <a:spLocks noGrp="1"/>
          </p:cNvSpPr>
          <p:nvPr>
            <p:ph sz="quarter" idx="14"/>
          </p:nvPr>
        </p:nvSpPr>
        <p:spPr/>
        <p:txBody>
          <a:bodyPr/>
          <a:lstStyle/>
          <a:p>
            <a:pPr marL="0" indent="0">
              <a:buNone/>
            </a:pPr>
            <a:endParaRPr lang="en-US" dirty="0"/>
          </a:p>
          <a:p>
            <a:r>
              <a:rPr lang="en-US" dirty="0"/>
              <a:t>Certain groups of people or segments of the population are more at risk than others of experiencing social exclusion, discrimination and other human rights violations. </a:t>
            </a:r>
          </a:p>
          <a:p>
            <a:r>
              <a:rPr lang="en-US" dirty="0"/>
              <a:t>They are sometimes called “marginalized” or “vulnerable” groups (though the term “vulnerability” in this context does not imply fragility, weakness or deficiency vis-a-vis the individuals or groups concerned). </a:t>
            </a:r>
          </a:p>
        </p:txBody>
      </p:sp>
      <p:sp>
        <p:nvSpPr>
          <p:cNvPr id="5" name="Title 4">
            <a:extLst>
              <a:ext uri="{FF2B5EF4-FFF2-40B4-BE49-F238E27FC236}">
                <a16:creationId xmlns:a16="http://schemas.microsoft.com/office/drawing/2014/main" xmlns="" id="{878CCBB6-2373-814D-AF20-F7DEE207CDDE}"/>
              </a:ext>
            </a:extLst>
          </p:cNvPr>
          <p:cNvSpPr>
            <a:spLocks noGrp="1"/>
          </p:cNvSpPr>
          <p:nvPr>
            <p:ph type="title"/>
          </p:nvPr>
        </p:nvSpPr>
        <p:spPr/>
        <p:txBody>
          <a:bodyPr/>
          <a:lstStyle/>
          <a:p>
            <a:r>
              <a:rPr lang="en-US" dirty="0"/>
              <a:t>Presentation: Groups/segments of the population at risk of human rights violations – 1 </a:t>
            </a:r>
          </a:p>
        </p:txBody>
      </p:sp>
    </p:spTree>
    <p:extLst>
      <p:ext uri="{BB962C8B-B14F-4D97-AF65-F5344CB8AC3E}">
        <p14:creationId xmlns:p14="http://schemas.microsoft.com/office/powerpoint/2010/main" val="3218626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50111AE-9CB3-EB4A-A2B2-222DB6C60267}"/>
              </a:ext>
            </a:extLst>
          </p:cNvPr>
          <p:cNvSpPr>
            <a:spLocks noGrp="1"/>
          </p:cNvSpPr>
          <p:nvPr>
            <p:ph type="sldNum" sz="quarter" idx="12"/>
          </p:nvPr>
        </p:nvSpPr>
        <p:spPr/>
        <p:txBody>
          <a:bodyPr/>
          <a:lstStyle/>
          <a:p>
            <a:fld id="{04260D4A-DEC1-45DD-8AB2-A3349BAAA59E}" type="slidenum">
              <a:rPr lang="en-US" smtClean="0"/>
              <a:pPr/>
              <a:t>5</a:t>
            </a:fld>
            <a:endParaRPr lang="en-US"/>
          </a:p>
        </p:txBody>
      </p:sp>
      <p:sp>
        <p:nvSpPr>
          <p:cNvPr id="3" name="Text Placeholder 2">
            <a:extLst>
              <a:ext uri="{FF2B5EF4-FFF2-40B4-BE49-F238E27FC236}">
                <a16:creationId xmlns:a16="http://schemas.microsoft.com/office/drawing/2014/main" xmlns="" id="{E72C5F12-21BC-704A-A386-686B082F7873}"/>
              </a:ext>
            </a:extLst>
          </p:cNvPr>
          <p:cNvSpPr>
            <a:spLocks noGrp="1"/>
          </p:cNvSpPr>
          <p:nvPr>
            <p:ph type="body" sz="quarter" idx="13"/>
          </p:nvPr>
        </p:nvSpPr>
        <p:spPr/>
        <p:txBody>
          <a:bodyPr/>
          <a:lstStyle/>
          <a:p>
            <a:r>
              <a:rPr lang="en-US" dirty="0"/>
              <a:t>At the end of the training, participants will be able to: </a:t>
            </a:r>
          </a:p>
        </p:txBody>
      </p:sp>
      <p:sp>
        <p:nvSpPr>
          <p:cNvPr id="4" name="Content Placeholder 3">
            <a:extLst>
              <a:ext uri="{FF2B5EF4-FFF2-40B4-BE49-F238E27FC236}">
                <a16:creationId xmlns:a16="http://schemas.microsoft.com/office/drawing/2014/main" xmlns="" id="{ECC38F5A-E003-4641-9DE1-DC84362400C9}"/>
              </a:ext>
            </a:extLst>
          </p:cNvPr>
          <p:cNvSpPr>
            <a:spLocks noGrp="1"/>
          </p:cNvSpPr>
          <p:nvPr>
            <p:ph sz="quarter" idx="14"/>
          </p:nvPr>
        </p:nvSpPr>
        <p:spPr/>
        <p:txBody>
          <a:bodyPr/>
          <a:lstStyle/>
          <a:p>
            <a:r>
              <a:rPr lang="en-US" dirty="0"/>
              <a:t>understand what human rights are, and the links between the different rights;</a:t>
            </a:r>
          </a:p>
          <a:p>
            <a:r>
              <a:rPr lang="en-US" dirty="0"/>
              <a:t>understand the origins and content of the Universal Declaration of Human Rights and how the rights it contains are still relevant today;</a:t>
            </a:r>
          </a:p>
          <a:p>
            <a:r>
              <a:rPr lang="en-US" dirty="0"/>
              <a:t>recognize human rights violations in specific situations;</a:t>
            </a:r>
          </a:p>
          <a:p>
            <a:r>
              <a:rPr lang="en-US" dirty="0"/>
              <a:t>understand what puts some people at higher risk of human rights violations; </a:t>
            </a:r>
          </a:p>
          <a:p>
            <a:r>
              <a:rPr lang="en-US" dirty="0"/>
              <a:t>identify who defends human rights;</a:t>
            </a:r>
          </a:p>
          <a:p>
            <a:r>
              <a:rPr lang="en-US" dirty="0"/>
              <a:t>identify how mental health workers and other professionals, people with psychosocial disabilities or intellectual or cognitive disabilities, families, care partners and other supporters can be agents of change and defenders of human rights.</a:t>
            </a:r>
          </a:p>
          <a:p>
            <a:endParaRPr lang="en-US" dirty="0"/>
          </a:p>
        </p:txBody>
      </p:sp>
      <p:sp>
        <p:nvSpPr>
          <p:cNvPr id="5" name="Title 4">
            <a:extLst>
              <a:ext uri="{FF2B5EF4-FFF2-40B4-BE49-F238E27FC236}">
                <a16:creationId xmlns:a16="http://schemas.microsoft.com/office/drawing/2014/main" xmlns="" id="{E54A7942-A8A6-C046-8B42-90372B2CB12A}"/>
              </a:ext>
            </a:extLst>
          </p:cNvPr>
          <p:cNvSpPr>
            <a:spLocks noGrp="1"/>
          </p:cNvSpPr>
          <p:nvPr>
            <p:ph type="title"/>
          </p:nvPr>
        </p:nvSpPr>
        <p:spPr/>
        <p:txBody>
          <a:bodyPr/>
          <a:lstStyle/>
          <a:p>
            <a:r>
              <a:rPr lang="en-US" dirty="0"/>
              <a:t>What we aim to achieve during this module</a:t>
            </a:r>
          </a:p>
        </p:txBody>
      </p:sp>
    </p:spTree>
    <p:extLst>
      <p:ext uri="{BB962C8B-B14F-4D97-AF65-F5344CB8AC3E}">
        <p14:creationId xmlns:p14="http://schemas.microsoft.com/office/powerpoint/2010/main" val="17640440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566D6E7-708F-2D4F-AA88-BF81A431B901}"/>
              </a:ext>
            </a:extLst>
          </p:cNvPr>
          <p:cNvSpPr>
            <a:spLocks noGrp="1"/>
          </p:cNvSpPr>
          <p:nvPr>
            <p:ph type="sldNum" sz="quarter" idx="12"/>
          </p:nvPr>
        </p:nvSpPr>
        <p:spPr/>
        <p:txBody>
          <a:bodyPr/>
          <a:lstStyle/>
          <a:p>
            <a:fld id="{04260D4A-DEC1-45DD-8AB2-A3349BAAA59E}" type="slidenum">
              <a:rPr lang="en-US" smtClean="0"/>
              <a:pPr/>
              <a:t>50</a:t>
            </a:fld>
            <a:endParaRPr lang="en-US"/>
          </a:p>
        </p:txBody>
      </p:sp>
      <p:sp>
        <p:nvSpPr>
          <p:cNvPr id="4" name="Content Placeholder 3">
            <a:extLst>
              <a:ext uri="{FF2B5EF4-FFF2-40B4-BE49-F238E27FC236}">
                <a16:creationId xmlns:a16="http://schemas.microsoft.com/office/drawing/2014/main" xmlns="" id="{7FD96011-ABD0-5F4A-AE02-7F9992A573E5}"/>
              </a:ext>
            </a:extLst>
          </p:cNvPr>
          <p:cNvSpPr>
            <a:spLocks noGrp="1"/>
          </p:cNvSpPr>
          <p:nvPr>
            <p:ph sz="quarter" idx="14"/>
          </p:nvPr>
        </p:nvSpPr>
        <p:spPr/>
        <p:txBody>
          <a:bodyPr/>
          <a:lstStyle/>
          <a:p>
            <a:pPr marL="0" indent="0">
              <a:buNone/>
            </a:pPr>
            <a:r>
              <a:rPr lang="en-US" dirty="0"/>
              <a:t>Examples include: </a:t>
            </a:r>
          </a:p>
          <a:p>
            <a:pPr lvl="2">
              <a:spcAft>
                <a:spcPts val="500"/>
              </a:spcAft>
            </a:pPr>
            <a:r>
              <a:rPr lang="en-US" sz="2200" dirty="0"/>
              <a:t>women</a:t>
            </a:r>
          </a:p>
          <a:p>
            <a:pPr lvl="2">
              <a:spcAft>
                <a:spcPts val="500"/>
              </a:spcAft>
            </a:pPr>
            <a:r>
              <a:rPr lang="en-US" sz="2200" dirty="0"/>
              <a:t>refugees</a:t>
            </a:r>
          </a:p>
          <a:p>
            <a:pPr lvl="2">
              <a:spcAft>
                <a:spcPts val="500"/>
              </a:spcAft>
            </a:pPr>
            <a:r>
              <a:rPr lang="en-US" sz="2200" dirty="0"/>
              <a:t>indigenous people</a:t>
            </a:r>
          </a:p>
          <a:p>
            <a:pPr lvl="2">
              <a:spcAft>
                <a:spcPts val="500"/>
              </a:spcAft>
            </a:pPr>
            <a:r>
              <a:rPr lang="en-US" sz="2200" dirty="0"/>
              <a:t>people who are lesbian, gay, bisexual, transgender, intersex or questioning (LGBTIQ)</a:t>
            </a:r>
          </a:p>
          <a:p>
            <a:pPr lvl="2">
              <a:spcAft>
                <a:spcPts val="500"/>
              </a:spcAft>
            </a:pPr>
            <a:r>
              <a:rPr lang="en-US" sz="2200" dirty="0"/>
              <a:t>children</a:t>
            </a:r>
          </a:p>
          <a:p>
            <a:pPr lvl="2">
              <a:spcAft>
                <a:spcPts val="500"/>
              </a:spcAft>
            </a:pPr>
            <a:r>
              <a:rPr lang="en-US" sz="2200" dirty="0"/>
              <a:t>people with HIV/AIDS</a:t>
            </a:r>
          </a:p>
          <a:p>
            <a:pPr lvl="2">
              <a:spcAft>
                <a:spcPts val="500"/>
              </a:spcAft>
            </a:pPr>
            <a:r>
              <a:rPr lang="en-US" sz="2200" dirty="0"/>
              <a:t>children and adults with disabilities (particularly those with psychosocial, intellectual or cognitive disabilities)</a:t>
            </a:r>
          </a:p>
          <a:p>
            <a:pPr lvl="2">
              <a:spcAft>
                <a:spcPts val="500"/>
              </a:spcAft>
            </a:pPr>
            <a:r>
              <a:rPr lang="en-US" sz="2200" dirty="0"/>
              <a:t>older people</a:t>
            </a:r>
          </a:p>
          <a:p>
            <a:pPr lvl="2">
              <a:spcAft>
                <a:spcPts val="500"/>
              </a:spcAft>
            </a:pPr>
            <a:r>
              <a:rPr lang="en-US" sz="2200" dirty="0"/>
              <a:t>migrants.</a:t>
            </a:r>
          </a:p>
          <a:p>
            <a:endParaRPr lang="en-US" dirty="0"/>
          </a:p>
        </p:txBody>
      </p:sp>
      <p:sp>
        <p:nvSpPr>
          <p:cNvPr id="5" name="Title 4">
            <a:extLst>
              <a:ext uri="{FF2B5EF4-FFF2-40B4-BE49-F238E27FC236}">
                <a16:creationId xmlns:a16="http://schemas.microsoft.com/office/drawing/2014/main" xmlns="" id="{AEBC170A-DB92-B845-A376-C29673906BFB}"/>
              </a:ext>
            </a:extLst>
          </p:cNvPr>
          <p:cNvSpPr>
            <a:spLocks noGrp="1"/>
          </p:cNvSpPr>
          <p:nvPr>
            <p:ph type="title"/>
          </p:nvPr>
        </p:nvSpPr>
        <p:spPr/>
        <p:txBody>
          <a:bodyPr/>
          <a:lstStyle/>
          <a:p>
            <a:r>
              <a:rPr lang="en-US" dirty="0"/>
              <a:t>Groups/segments of the population at risk of human rights violations - 2</a:t>
            </a:r>
          </a:p>
        </p:txBody>
      </p:sp>
    </p:spTree>
    <p:extLst>
      <p:ext uri="{BB962C8B-B14F-4D97-AF65-F5344CB8AC3E}">
        <p14:creationId xmlns:p14="http://schemas.microsoft.com/office/powerpoint/2010/main" val="2566754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48C467B-4D81-0A4E-8736-44AD037587AB}"/>
              </a:ext>
            </a:extLst>
          </p:cNvPr>
          <p:cNvSpPr>
            <a:spLocks noGrp="1"/>
          </p:cNvSpPr>
          <p:nvPr>
            <p:ph type="sldNum" sz="quarter" idx="12"/>
          </p:nvPr>
        </p:nvSpPr>
        <p:spPr/>
        <p:txBody>
          <a:bodyPr/>
          <a:lstStyle/>
          <a:p>
            <a:fld id="{04260D4A-DEC1-45DD-8AB2-A3349BAAA59E}" type="slidenum">
              <a:rPr lang="en-US" smtClean="0"/>
              <a:pPr/>
              <a:t>51</a:t>
            </a:fld>
            <a:endParaRPr lang="en-US"/>
          </a:p>
        </p:txBody>
      </p:sp>
      <p:sp>
        <p:nvSpPr>
          <p:cNvPr id="4" name="Content Placeholder 3">
            <a:extLst>
              <a:ext uri="{FF2B5EF4-FFF2-40B4-BE49-F238E27FC236}">
                <a16:creationId xmlns:a16="http://schemas.microsoft.com/office/drawing/2014/main" xmlns="" id="{481F4FE2-D7F4-3A40-AC2C-25C53B4BA1DB}"/>
              </a:ext>
            </a:extLst>
          </p:cNvPr>
          <p:cNvSpPr>
            <a:spLocks noGrp="1"/>
          </p:cNvSpPr>
          <p:nvPr>
            <p:ph sz="quarter" idx="14"/>
          </p:nvPr>
        </p:nvSpPr>
        <p:spPr/>
        <p:txBody>
          <a:bodyPr/>
          <a:lstStyle/>
          <a:p>
            <a:endParaRPr lang="en-US" dirty="0"/>
          </a:p>
          <a:p>
            <a:r>
              <a:rPr lang="en-US" dirty="0"/>
              <a:t>Sometimes groups/segments of the population subjected to human rights violations represent a significant part of the population (e.g. women). </a:t>
            </a:r>
          </a:p>
          <a:p>
            <a:r>
              <a:rPr lang="en-US" dirty="0"/>
              <a:t>People may belong to more than one at-risk group or segment of the population which can expose them to even more human rights violations, including multiple and intersecting forms of discrimination. </a:t>
            </a:r>
          </a:p>
          <a:p>
            <a:r>
              <a:rPr lang="en-US" dirty="0"/>
              <a:t>There can also be important differences between individuals within these groups.</a:t>
            </a:r>
          </a:p>
          <a:p>
            <a:r>
              <a:rPr lang="en-US" dirty="0"/>
              <a:t>Groups that might be considered at risk of human rights violations can also experience power and advantage, and can demonstrate resilience. </a:t>
            </a:r>
          </a:p>
        </p:txBody>
      </p:sp>
      <p:sp>
        <p:nvSpPr>
          <p:cNvPr id="5" name="Title 4">
            <a:extLst>
              <a:ext uri="{FF2B5EF4-FFF2-40B4-BE49-F238E27FC236}">
                <a16:creationId xmlns:a16="http://schemas.microsoft.com/office/drawing/2014/main" xmlns="" id="{13BAE032-A0F3-8B48-9B0B-AB048BA47C66}"/>
              </a:ext>
            </a:extLst>
          </p:cNvPr>
          <p:cNvSpPr>
            <a:spLocks noGrp="1"/>
          </p:cNvSpPr>
          <p:nvPr>
            <p:ph type="title"/>
          </p:nvPr>
        </p:nvSpPr>
        <p:spPr/>
        <p:txBody>
          <a:bodyPr/>
          <a:lstStyle/>
          <a:p>
            <a:r>
              <a:rPr lang="en-US" dirty="0"/>
              <a:t>Groups/segments of the population at risk of human rights violations - 3</a:t>
            </a:r>
          </a:p>
        </p:txBody>
      </p:sp>
    </p:spTree>
    <p:extLst>
      <p:ext uri="{BB962C8B-B14F-4D97-AF65-F5344CB8AC3E}">
        <p14:creationId xmlns:p14="http://schemas.microsoft.com/office/powerpoint/2010/main" val="5039466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DCE6A3C-950F-7748-893B-1F5920676E10}"/>
              </a:ext>
            </a:extLst>
          </p:cNvPr>
          <p:cNvSpPr>
            <a:spLocks noGrp="1"/>
          </p:cNvSpPr>
          <p:nvPr>
            <p:ph type="sldNum" sz="quarter" idx="12"/>
          </p:nvPr>
        </p:nvSpPr>
        <p:spPr/>
        <p:txBody>
          <a:bodyPr/>
          <a:lstStyle/>
          <a:p>
            <a:fld id="{04260D4A-DEC1-45DD-8AB2-A3349BAAA59E}" type="slidenum">
              <a:rPr lang="en-US" smtClean="0"/>
              <a:pPr/>
              <a:t>52</a:t>
            </a:fld>
            <a:endParaRPr lang="en-US"/>
          </a:p>
        </p:txBody>
      </p:sp>
      <p:sp>
        <p:nvSpPr>
          <p:cNvPr id="4" name="Content Placeholder 3">
            <a:extLst>
              <a:ext uri="{FF2B5EF4-FFF2-40B4-BE49-F238E27FC236}">
                <a16:creationId xmlns:a16="http://schemas.microsoft.com/office/drawing/2014/main" xmlns="" id="{4BF4DF01-45AB-F448-BFF2-2C14E7153298}"/>
              </a:ext>
            </a:extLst>
          </p:cNvPr>
          <p:cNvSpPr>
            <a:spLocks noGrp="1"/>
          </p:cNvSpPr>
          <p:nvPr>
            <p:ph sz="quarter" idx="14"/>
          </p:nvPr>
        </p:nvSpPr>
        <p:spPr/>
        <p:txBody>
          <a:bodyPr/>
          <a:lstStyle/>
          <a:p>
            <a:endParaRPr lang="en-US" dirty="0"/>
          </a:p>
          <a:p>
            <a:pPr marL="0" indent="0" algn="ctr">
              <a:buNone/>
            </a:pPr>
            <a:r>
              <a:rPr lang="en-US" sz="2500" b="1" i="1" dirty="0"/>
              <a:t>Which groups/segments of society can be particularly at risk of human rights violations in your country?</a:t>
            </a:r>
          </a:p>
          <a:p>
            <a:pPr marL="0" indent="0" algn="ctr">
              <a:buNone/>
            </a:pPr>
            <a:endParaRPr lang="en-US" sz="2500" b="1" i="1" dirty="0"/>
          </a:p>
          <a:p>
            <a:pPr marL="0" indent="0" algn="ctr">
              <a:buNone/>
            </a:pPr>
            <a:r>
              <a:rPr lang="en-US" sz="2500" b="1" i="1" dirty="0"/>
              <a:t>What makes these groups/segments of the population at high risk of having their human rights violated? </a:t>
            </a:r>
          </a:p>
          <a:p>
            <a:pPr marL="0" indent="0" algn="ctr">
              <a:buNone/>
            </a:pPr>
            <a:endParaRPr lang="en-US" sz="2500" b="1" i="1" dirty="0"/>
          </a:p>
          <a:p>
            <a:pPr marL="0" indent="0" algn="ctr">
              <a:buNone/>
            </a:pPr>
            <a:r>
              <a:rPr lang="en-US" sz="2500" b="1" i="1" dirty="0"/>
              <a:t>What overarching/shared experiences do these groups have in common?</a:t>
            </a:r>
          </a:p>
          <a:p>
            <a:pPr marL="0" indent="0">
              <a:buNone/>
            </a:pPr>
            <a:endParaRPr lang="en-US" dirty="0"/>
          </a:p>
        </p:txBody>
      </p:sp>
      <p:sp>
        <p:nvSpPr>
          <p:cNvPr id="5" name="Title 4">
            <a:extLst>
              <a:ext uri="{FF2B5EF4-FFF2-40B4-BE49-F238E27FC236}">
                <a16:creationId xmlns:a16="http://schemas.microsoft.com/office/drawing/2014/main" xmlns="" id="{9E9B38BF-1043-6B44-90D1-37A80C93E8E8}"/>
              </a:ext>
            </a:extLst>
          </p:cNvPr>
          <p:cNvSpPr>
            <a:spLocks noGrp="1"/>
          </p:cNvSpPr>
          <p:nvPr>
            <p:ph type="title"/>
          </p:nvPr>
        </p:nvSpPr>
        <p:spPr/>
        <p:txBody>
          <a:bodyPr/>
          <a:lstStyle/>
          <a:p>
            <a:r>
              <a:rPr lang="en-US" dirty="0"/>
              <a:t>Groups/segments of the population at risk of human rights violations - 4</a:t>
            </a:r>
          </a:p>
        </p:txBody>
      </p:sp>
    </p:spTree>
    <p:extLst>
      <p:ext uri="{BB962C8B-B14F-4D97-AF65-F5344CB8AC3E}">
        <p14:creationId xmlns:p14="http://schemas.microsoft.com/office/powerpoint/2010/main" val="8568871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3A8049B-4A91-4A43-8559-83997673BCCE}"/>
              </a:ext>
            </a:extLst>
          </p:cNvPr>
          <p:cNvSpPr>
            <a:spLocks noGrp="1"/>
          </p:cNvSpPr>
          <p:nvPr>
            <p:ph type="sldNum" sz="quarter" idx="12"/>
          </p:nvPr>
        </p:nvSpPr>
        <p:spPr/>
        <p:txBody>
          <a:bodyPr/>
          <a:lstStyle/>
          <a:p>
            <a:fld id="{04260D4A-DEC1-45DD-8AB2-A3349BAAA59E}" type="slidenum">
              <a:rPr lang="en-US" smtClean="0"/>
              <a:pPr/>
              <a:t>53</a:t>
            </a:fld>
            <a:endParaRPr lang="en-US"/>
          </a:p>
        </p:txBody>
      </p:sp>
      <p:sp>
        <p:nvSpPr>
          <p:cNvPr id="4" name="Content Placeholder 3">
            <a:extLst>
              <a:ext uri="{FF2B5EF4-FFF2-40B4-BE49-F238E27FC236}">
                <a16:creationId xmlns:a16="http://schemas.microsoft.com/office/drawing/2014/main" xmlns="" id="{F7898566-EAFF-A744-A56B-E0D37A034681}"/>
              </a:ext>
            </a:extLst>
          </p:cNvPr>
          <p:cNvSpPr>
            <a:spLocks noGrp="1"/>
          </p:cNvSpPr>
          <p:nvPr>
            <p:ph sz="quarter" idx="14"/>
          </p:nvPr>
        </p:nvSpPr>
        <p:spPr/>
        <p:txBody>
          <a:bodyPr/>
          <a:lstStyle/>
          <a:p>
            <a:r>
              <a:rPr lang="en-US" dirty="0"/>
              <a:t> These groups or segments of the population share common challenges.</a:t>
            </a:r>
          </a:p>
          <a:p>
            <a:r>
              <a:rPr lang="en-US" dirty="0"/>
              <a:t>Key challenges in common include:</a:t>
            </a:r>
          </a:p>
          <a:p>
            <a:pPr lvl="3">
              <a:spcAft>
                <a:spcPts val="500"/>
              </a:spcAft>
            </a:pPr>
            <a:r>
              <a:rPr lang="en-US" dirty="0"/>
              <a:t>discrimination in all areas of their lives;</a:t>
            </a:r>
          </a:p>
          <a:p>
            <a:pPr lvl="3">
              <a:spcAft>
                <a:spcPts val="500"/>
              </a:spcAft>
            </a:pPr>
            <a:r>
              <a:rPr lang="en-US" dirty="0"/>
              <a:t>violence, abuse and neglect;</a:t>
            </a:r>
          </a:p>
          <a:p>
            <a:pPr lvl="3">
              <a:spcAft>
                <a:spcPts val="500"/>
              </a:spcAft>
            </a:pPr>
            <a:r>
              <a:rPr lang="en-US" dirty="0"/>
              <a:t>restrictions in exercising civil and political rights;</a:t>
            </a:r>
          </a:p>
          <a:p>
            <a:pPr lvl="3">
              <a:spcAft>
                <a:spcPts val="500"/>
              </a:spcAft>
            </a:pPr>
            <a:r>
              <a:rPr lang="en-US" dirty="0"/>
              <a:t>exclusion from participating fully in society;</a:t>
            </a:r>
          </a:p>
          <a:p>
            <a:pPr lvl="3">
              <a:spcAft>
                <a:spcPts val="500"/>
              </a:spcAft>
            </a:pPr>
            <a:r>
              <a:rPr lang="en-US" dirty="0"/>
              <a:t>reduced access to social services, including housing;</a:t>
            </a:r>
          </a:p>
          <a:p>
            <a:pPr lvl="3">
              <a:spcAft>
                <a:spcPts val="500"/>
              </a:spcAft>
            </a:pPr>
            <a:r>
              <a:rPr lang="en-US" dirty="0"/>
              <a:t>reduced access to health care and support;</a:t>
            </a:r>
          </a:p>
          <a:p>
            <a:pPr lvl="3">
              <a:spcAft>
                <a:spcPts val="500"/>
              </a:spcAft>
            </a:pPr>
            <a:r>
              <a:rPr lang="en-US" dirty="0"/>
              <a:t>reduced access to emergency relief services;</a:t>
            </a:r>
          </a:p>
          <a:p>
            <a:pPr lvl="3">
              <a:spcAft>
                <a:spcPts val="500"/>
              </a:spcAft>
            </a:pPr>
            <a:r>
              <a:rPr lang="en-US" dirty="0"/>
              <a:t>lack of educational opportunities;</a:t>
            </a:r>
          </a:p>
          <a:p>
            <a:pPr lvl="3">
              <a:spcAft>
                <a:spcPts val="500"/>
              </a:spcAft>
            </a:pPr>
            <a:r>
              <a:rPr lang="en-US" dirty="0"/>
              <a:t>exclusion from, or reduced access to, income-generation and employment opportunities;</a:t>
            </a:r>
          </a:p>
          <a:p>
            <a:pPr lvl="3">
              <a:spcAft>
                <a:spcPts val="500"/>
              </a:spcAft>
            </a:pPr>
            <a:r>
              <a:rPr lang="en-US" dirty="0"/>
              <a:t>increased rates of illness and premature death.</a:t>
            </a:r>
          </a:p>
          <a:p>
            <a:endParaRPr lang="en-US" dirty="0"/>
          </a:p>
        </p:txBody>
      </p:sp>
      <p:sp>
        <p:nvSpPr>
          <p:cNvPr id="5" name="Title 4">
            <a:extLst>
              <a:ext uri="{FF2B5EF4-FFF2-40B4-BE49-F238E27FC236}">
                <a16:creationId xmlns:a16="http://schemas.microsoft.com/office/drawing/2014/main" xmlns="" id="{8ECCAE5D-3666-314E-B865-8D5C10668880}"/>
              </a:ext>
            </a:extLst>
          </p:cNvPr>
          <p:cNvSpPr>
            <a:spLocks noGrp="1"/>
          </p:cNvSpPr>
          <p:nvPr>
            <p:ph type="title"/>
          </p:nvPr>
        </p:nvSpPr>
        <p:spPr/>
        <p:txBody>
          <a:bodyPr/>
          <a:lstStyle/>
          <a:p>
            <a:r>
              <a:rPr lang="en-US" dirty="0"/>
              <a:t>Groups/segments of the population at risk of human rights violations - 5</a:t>
            </a:r>
          </a:p>
        </p:txBody>
      </p:sp>
    </p:spTree>
    <p:extLst>
      <p:ext uri="{BB962C8B-B14F-4D97-AF65-F5344CB8AC3E}">
        <p14:creationId xmlns:p14="http://schemas.microsoft.com/office/powerpoint/2010/main" val="58642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8B7C73D-43F4-4D42-B0C3-F693C3C79DEE}"/>
              </a:ext>
            </a:extLst>
          </p:cNvPr>
          <p:cNvSpPr>
            <a:spLocks noGrp="1"/>
          </p:cNvSpPr>
          <p:nvPr>
            <p:ph type="sldNum" sz="quarter" idx="12"/>
          </p:nvPr>
        </p:nvSpPr>
        <p:spPr/>
        <p:txBody>
          <a:bodyPr/>
          <a:lstStyle/>
          <a:p>
            <a:fld id="{04260D4A-DEC1-45DD-8AB2-A3349BAAA59E}" type="slidenum">
              <a:rPr lang="en-US" smtClean="0"/>
              <a:pPr/>
              <a:t>54</a:t>
            </a:fld>
            <a:endParaRPr lang="en-US"/>
          </a:p>
        </p:txBody>
      </p:sp>
      <p:sp>
        <p:nvSpPr>
          <p:cNvPr id="3" name="Text Placeholder 2">
            <a:extLst>
              <a:ext uri="{FF2B5EF4-FFF2-40B4-BE49-F238E27FC236}">
                <a16:creationId xmlns:a16="http://schemas.microsoft.com/office/drawing/2014/main" xmlns="" id="{1B7064DF-EBA6-F74E-B1A1-12CA806A0659}"/>
              </a:ext>
            </a:extLst>
          </p:cNvPr>
          <p:cNvSpPr>
            <a:spLocks noGrp="1"/>
          </p:cNvSpPr>
          <p:nvPr>
            <p:ph type="body" sz="quarter" idx="13"/>
          </p:nvPr>
        </p:nvSpPr>
        <p:spPr>
          <a:xfrm>
            <a:off x="507207" y="1362252"/>
            <a:ext cx="11174400" cy="360000"/>
          </a:xfrm>
        </p:spPr>
        <p:txBody>
          <a:bodyPr/>
          <a:lstStyle/>
          <a:p>
            <a:r>
              <a:rPr lang="en-US" dirty="0"/>
              <a:t>Discrimination in all areas of their lives</a:t>
            </a:r>
          </a:p>
        </p:txBody>
      </p:sp>
      <p:sp>
        <p:nvSpPr>
          <p:cNvPr id="4" name="Content Placeholder 3">
            <a:extLst>
              <a:ext uri="{FF2B5EF4-FFF2-40B4-BE49-F238E27FC236}">
                <a16:creationId xmlns:a16="http://schemas.microsoft.com/office/drawing/2014/main" xmlns="" id="{C6641371-C97D-0A4E-AD77-BCDA7578FC9D}"/>
              </a:ext>
            </a:extLst>
          </p:cNvPr>
          <p:cNvSpPr>
            <a:spLocks noGrp="1"/>
          </p:cNvSpPr>
          <p:nvPr>
            <p:ph sz="quarter" idx="14"/>
          </p:nvPr>
        </p:nvSpPr>
        <p:spPr>
          <a:xfrm>
            <a:off x="507195" y="1932709"/>
            <a:ext cx="11174412" cy="4078479"/>
          </a:xfrm>
        </p:spPr>
        <p:txBody>
          <a:bodyPr/>
          <a:lstStyle/>
          <a:p>
            <a:r>
              <a:rPr lang="en-US" dirty="0"/>
              <a:t>Some groups/segments of the population face discriminations in all areas of their lives: education, work, family life, leisure, etc.</a:t>
            </a:r>
          </a:p>
          <a:p>
            <a:r>
              <a:rPr lang="en-US" dirty="0"/>
              <a:t>Discrimination is caused by complex factors which interact with each other – such as the lack of education and ignorance in parts of the general population. </a:t>
            </a:r>
          </a:p>
          <a:p>
            <a:r>
              <a:rPr lang="en-US" dirty="0"/>
              <a:t>Power imbalances between different groups in society also play a role in creating and perpetuating discrimination. </a:t>
            </a:r>
          </a:p>
          <a:p>
            <a:r>
              <a:rPr lang="en-US" dirty="0"/>
              <a:t>Some people may belong to more than one at-risk group/segment of the population and, in consequence, face multiple and intersecting forms of discrimination.</a:t>
            </a:r>
          </a:p>
        </p:txBody>
      </p:sp>
      <p:sp>
        <p:nvSpPr>
          <p:cNvPr id="5" name="Title 4">
            <a:extLst>
              <a:ext uri="{FF2B5EF4-FFF2-40B4-BE49-F238E27FC236}">
                <a16:creationId xmlns:a16="http://schemas.microsoft.com/office/drawing/2014/main" xmlns="" id="{C2817A92-AD4C-7B48-9252-8661A3BBF9AE}"/>
              </a:ext>
            </a:extLst>
          </p:cNvPr>
          <p:cNvSpPr>
            <a:spLocks noGrp="1"/>
          </p:cNvSpPr>
          <p:nvPr>
            <p:ph type="title"/>
          </p:nvPr>
        </p:nvSpPr>
        <p:spPr/>
        <p:txBody>
          <a:bodyPr/>
          <a:lstStyle/>
          <a:p>
            <a:r>
              <a:rPr lang="en-US" dirty="0"/>
              <a:t>Groups/segments of the population at risk of human rights violations - 6 </a:t>
            </a:r>
          </a:p>
        </p:txBody>
      </p:sp>
    </p:spTree>
    <p:extLst>
      <p:ext uri="{BB962C8B-B14F-4D97-AF65-F5344CB8AC3E}">
        <p14:creationId xmlns:p14="http://schemas.microsoft.com/office/powerpoint/2010/main" val="2276060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AA7A263-A90B-9546-847F-EA4D4CB068CC}"/>
              </a:ext>
            </a:extLst>
          </p:cNvPr>
          <p:cNvSpPr>
            <a:spLocks noGrp="1"/>
          </p:cNvSpPr>
          <p:nvPr>
            <p:ph type="sldNum" sz="quarter" idx="12"/>
          </p:nvPr>
        </p:nvSpPr>
        <p:spPr/>
        <p:txBody>
          <a:bodyPr/>
          <a:lstStyle/>
          <a:p>
            <a:fld id="{04260D4A-DEC1-45DD-8AB2-A3349BAAA59E}" type="slidenum">
              <a:rPr lang="en-US" smtClean="0"/>
              <a:pPr/>
              <a:t>55</a:t>
            </a:fld>
            <a:endParaRPr lang="en-US"/>
          </a:p>
        </p:txBody>
      </p:sp>
      <p:sp>
        <p:nvSpPr>
          <p:cNvPr id="3" name="Text Placeholder 2">
            <a:extLst>
              <a:ext uri="{FF2B5EF4-FFF2-40B4-BE49-F238E27FC236}">
                <a16:creationId xmlns:a16="http://schemas.microsoft.com/office/drawing/2014/main" xmlns="" id="{967AC67A-3190-1E47-87C9-899462FC5B1D}"/>
              </a:ext>
            </a:extLst>
          </p:cNvPr>
          <p:cNvSpPr>
            <a:spLocks noGrp="1"/>
          </p:cNvSpPr>
          <p:nvPr>
            <p:ph type="body" sz="quarter" idx="13"/>
          </p:nvPr>
        </p:nvSpPr>
        <p:spPr>
          <a:xfrm>
            <a:off x="507207" y="1424596"/>
            <a:ext cx="11174400" cy="360000"/>
          </a:xfrm>
        </p:spPr>
        <p:txBody>
          <a:bodyPr/>
          <a:lstStyle/>
          <a:p>
            <a:r>
              <a:rPr lang="en-US" dirty="0"/>
              <a:t>Violence, abuse and neglect</a:t>
            </a:r>
          </a:p>
        </p:txBody>
      </p:sp>
      <p:sp>
        <p:nvSpPr>
          <p:cNvPr id="4" name="Content Placeholder 3">
            <a:extLst>
              <a:ext uri="{FF2B5EF4-FFF2-40B4-BE49-F238E27FC236}">
                <a16:creationId xmlns:a16="http://schemas.microsoft.com/office/drawing/2014/main" xmlns="" id="{3503F2D4-0408-7246-A611-647D3C0FB3DA}"/>
              </a:ext>
            </a:extLst>
          </p:cNvPr>
          <p:cNvSpPr>
            <a:spLocks noGrp="1"/>
          </p:cNvSpPr>
          <p:nvPr>
            <p:ph sz="quarter" idx="14"/>
          </p:nvPr>
        </p:nvSpPr>
        <p:spPr>
          <a:xfrm>
            <a:off x="507195" y="1953490"/>
            <a:ext cx="11174412" cy="4057697"/>
          </a:xfrm>
        </p:spPr>
        <p:txBody>
          <a:bodyPr/>
          <a:lstStyle/>
          <a:p>
            <a:r>
              <a:rPr lang="en-US" dirty="0"/>
              <a:t>At-risk groups or segments of the population are more likely to experience violence, abuse and neglect. </a:t>
            </a:r>
          </a:p>
          <a:p>
            <a:r>
              <a:rPr lang="en-US" dirty="0"/>
              <a:t>Studies have shown that domestic violence against women is widespread all across the world. </a:t>
            </a:r>
          </a:p>
          <a:p>
            <a:r>
              <a:rPr lang="en-US" dirty="0"/>
              <a:t>People with disabilities experience high rates of violence, abuse and neglect. </a:t>
            </a:r>
          </a:p>
          <a:p>
            <a:r>
              <a:rPr lang="en-US" dirty="0"/>
              <a:t>People with psychosocial disabilities are the most at risk of violence among people with disabilities.</a:t>
            </a:r>
          </a:p>
        </p:txBody>
      </p:sp>
      <p:sp>
        <p:nvSpPr>
          <p:cNvPr id="5" name="Title 4">
            <a:extLst>
              <a:ext uri="{FF2B5EF4-FFF2-40B4-BE49-F238E27FC236}">
                <a16:creationId xmlns:a16="http://schemas.microsoft.com/office/drawing/2014/main" xmlns="" id="{75997B05-43D5-F843-B673-64E7DD58416B}"/>
              </a:ext>
            </a:extLst>
          </p:cNvPr>
          <p:cNvSpPr>
            <a:spLocks noGrp="1"/>
          </p:cNvSpPr>
          <p:nvPr>
            <p:ph type="title"/>
          </p:nvPr>
        </p:nvSpPr>
        <p:spPr/>
        <p:txBody>
          <a:bodyPr/>
          <a:lstStyle/>
          <a:p>
            <a:r>
              <a:rPr lang="en-US" dirty="0"/>
              <a:t>Groups/segments of the population at risk of human rights violations - 7 </a:t>
            </a:r>
          </a:p>
        </p:txBody>
      </p:sp>
    </p:spTree>
    <p:extLst>
      <p:ext uri="{BB962C8B-B14F-4D97-AF65-F5344CB8AC3E}">
        <p14:creationId xmlns:p14="http://schemas.microsoft.com/office/powerpoint/2010/main" val="36751126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2A61C32-44EC-CF48-B3D4-F3F3948BF2C0}"/>
              </a:ext>
            </a:extLst>
          </p:cNvPr>
          <p:cNvSpPr>
            <a:spLocks noGrp="1"/>
          </p:cNvSpPr>
          <p:nvPr>
            <p:ph type="sldNum" sz="quarter" idx="12"/>
          </p:nvPr>
        </p:nvSpPr>
        <p:spPr/>
        <p:txBody>
          <a:bodyPr/>
          <a:lstStyle/>
          <a:p>
            <a:fld id="{04260D4A-DEC1-45DD-8AB2-A3349BAAA59E}" type="slidenum">
              <a:rPr lang="en-US" smtClean="0"/>
              <a:pPr/>
              <a:t>56</a:t>
            </a:fld>
            <a:endParaRPr lang="en-US"/>
          </a:p>
        </p:txBody>
      </p:sp>
      <p:sp>
        <p:nvSpPr>
          <p:cNvPr id="3" name="Text Placeholder 2">
            <a:extLst>
              <a:ext uri="{FF2B5EF4-FFF2-40B4-BE49-F238E27FC236}">
                <a16:creationId xmlns:a16="http://schemas.microsoft.com/office/drawing/2014/main" xmlns="" id="{EBAD4312-8259-E44D-81C3-459B7F640CB9}"/>
              </a:ext>
            </a:extLst>
          </p:cNvPr>
          <p:cNvSpPr>
            <a:spLocks noGrp="1"/>
          </p:cNvSpPr>
          <p:nvPr>
            <p:ph type="body" sz="quarter" idx="13"/>
          </p:nvPr>
        </p:nvSpPr>
        <p:spPr>
          <a:xfrm>
            <a:off x="507207" y="1445377"/>
            <a:ext cx="11174400" cy="360000"/>
          </a:xfrm>
        </p:spPr>
        <p:txBody>
          <a:bodyPr/>
          <a:lstStyle/>
          <a:p>
            <a:r>
              <a:rPr lang="en-US" dirty="0"/>
              <a:t>Restrictions in exercising civil and political rights</a:t>
            </a:r>
          </a:p>
        </p:txBody>
      </p:sp>
      <p:sp>
        <p:nvSpPr>
          <p:cNvPr id="4" name="Content Placeholder 3">
            <a:extLst>
              <a:ext uri="{FF2B5EF4-FFF2-40B4-BE49-F238E27FC236}">
                <a16:creationId xmlns:a16="http://schemas.microsoft.com/office/drawing/2014/main" xmlns="" id="{66117C74-21E1-2947-8377-E18637C7598C}"/>
              </a:ext>
            </a:extLst>
          </p:cNvPr>
          <p:cNvSpPr>
            <a:spLocks noGrp="1"/>
          </p:cNvSpPr>
          <p:nvPr>
            <p:ph sz="quarter" idx="14"/>
          </p:nvPr>
        </p:nvSpPr>
        <p:spPr>
          <a:xfrm>
            <a:off x="507195" y="1995054"/>
            <a:ext cx="11174412" cy="4016133"/>
          </a:xfrm>
        </p:spPr>
        <p:txBody>
          <a:bodyPr/>
          <a:lstStyle/>
          <a:p>
            <a:endParaRPr lang="en-US" dirty="0"/>
          </a:p>
          <a:p>
            <a:r>
              <a:rPr lang="en-US" dirty="0"/>
              <a:t>Throughout history, certain communities have been denied voting rights and the right to stand for government positions. </a:t>
            </a:r>
          </a:p>
          <a:p>
            <a:r>
              <a:rPr lang="en-US" dirty="0"/>
              <a:t>If people cannot exercise their civil and political rights they are unable to defend themselves, their interests and the interests of their community.</a:t>
            </a:r>
          </a:p>
          <a:p>
            <a:endParaRPr lang="en-US" dirty="0"/>
          </a:p>
        </p:txBody>
      </p:sp>
      <p:sp>
        <p:nvSpPr>
          <p:cNvPr id="5" name="Title 4">
            <a:extLst>
              <a:ext uri="{FF2B5EF4-FFF2-40B4-BE49-F238E27FC236}">
                <a16:creationId xmlns:a16="http://schemas.microsoft.com/office/drawing/2014/main" xmlns="" id="{F1E93623-F85B-7842-8EC6-D7195AFCFE02}"/>
              </a:ext>
            </a:extLst>
          </p:cNvPr>
          <p:cNvSpPr>
            <a:spLocks noGrp="1"/>
          </p:cNvSpPr>
          <p:nvPr>
            <p:ph type="title"/>
          </p:nvPr>
        </p:nvSpPr>
        <p:spPr/>
        <p:txBody>
          <a:bodyPr/>
          <a:lstStyle/>
          <a:p>
            <a:r>
              <a:rPr lang="en-US" dirty="0"/>
              <a:t>Groups/segments of the population at risk of human rights violations - 8</a:t>
            </a:r>
          </a:p>
        </p:txBody>
      </p:sp>
    </p:spTree>
    <p:extLst>
      <p:ext uri="{BB962C8B-B14F-4D97-AF65-F5344CB8AC3E}">
        <p14:creationId xmlns:p14="http://schemas.microsoft.com/office/powerpoint/2010/main" val="19806244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77BFAB9-73E1-A44A-B22E-62BD2EE1CC21}"/>
              </a:ext>
            </a:extLst>
          </p:cNvPr>
          <p:cNvSpPr>
            <a:spLocks noGrp="1"/>
          </p:cNvSpPr>
          <p:nvPr>
            <p:ph type="sldNum" sz="quarter" idx="12"/>
          </p:nvPr>
        </p:nvSpPr>
        <p:spPr/>
        <p:txBody>
          <a:bodyPr/>
          <a:lstStyle/>
          <a:p>
            <a:fld id="{04260D4A-DEC1-45DD-8AB2-A3349BAAA59E}" type="slidenum">
              <a:rPr lang="en-US" smtClean="0"/>
              <a:pPr/>
              <a:t>57</a:t>
            </a:fld>
            <a:endParaRPr lang="en-US"/>
          </a:p>
        </p:txBody>
      </p:sp>
      <p:sp>
        <p:nvSpPr>
          <p:cNvPr id="3" name="Text Placeholder 2">
            <a:extLst>
              <a:ext uri="{FF2B5EF4-FFF2-40B4-BE49-F238E27FC236}">
                <a16:creationId xmlns:a16="http://schemas.microsoft.com/office/drawing/2014/main" xmlns="" id="{A08A2564-E0C8-854E-882F-EDFB79758C80}"/>
              </a:ext>
            </a:extLst>
          </p:cNvPr>
          <p:cNvSpPr>
            <a:spLocks noGrp="1"/>
          </p:cNvSpPr>
          <p:nvPr>
            <p:ph type="body" sz="quarter" idx="13"/>
          </p:nvPr>
        </p:nvSpPr>
        <p:spPr>
          <a:xfrm>
            <a:off x="507207" y="1424596"/>
            <a:ext cx="11174400" cy="360000"/>
          </a:xfrm>
        </p:spPr>
        <p:txBody>
          <a:bodyPr/>
          <a:lstStyle/>
          <a:p>
            <a:r>
              <a:rPr lang="en-US" dirty="0"/>
              <a:t>Exclusion from participating fully in society</a:t>
            </a:r>
          </a:p>
        </p:txBody>
      </p:sp>
      <p:sp>
        <p:nvSpPr>
          <p:cNvPr id="4" name="Content Placeholder 3">
            <a:extLst>
              <a:ext uri="{FF2B5EF4-FFF2-40B4-BE49-F238E27FC236}">
                <a16:creationId xmlns:a16="http://schemas.microsoft.com/office/drawing/2014/main" xmlns="" id="{F19412C5-BEEC-0B4A-9237-1B0CC7CE23EA}"/>
              </a:ext>
            </a:extLst>
          </p:cNvPr>
          <p:cNvSpPr>
            <a:spLocks noGrp="1"/>
          </p:cNvSpPr>
          <p:nvPr>
            <p:ph sz="quarter" idx="14"/>
          </p:nvPr>
        </p:nvSpPr>
        <p:spPr>
          <a:xfrm>
            <a:off x="507195" y="2000596"/>
            <a:ext cx="11174412" cy="4010592"/>
          </a:xfrm>
        </p:spPr>
        <p:txBody>
          <a:bodyPr/>
          <a:lstStyle/>
          <a:p>
            <a:r>
              <a:rPr lang="en-US" dirty="0"/>
              <a:t>Some people or groups may be prevented from accessing mainstream services which are available to the public.</a:t>
            </a:r>
          </a:p>
          <a:p>
            <a:r>
              <a:rPr lang="en-US" dirty="0"/>
              <a:t>People with sensory or physical disabilities may experience many accessibility problems in relation to their environment. </a:t>
            </a:r>
          </a:p>
          <a:p>
            <a:r>
              <a:rPr lang="en-US" dirty="0"/>
              <a:t>People with disabilities may also be forced to live in institutions. </a:t>
            </a:r>
          </a:p>
          <a:p>
            <a:pPr marL="0" indent="0">
              <a:buNone/>
            </a:pPr>
            <a:endParaRPr lang="en-US" dirty="0"/>
          </a:p>
        </p:txBody>
      </p:sp>
      <p:sp>
        <p:nvSpPr>
          <p:cNvPr id="5" name="Title 4">
            <a:extLst>
              <a:ext uri="{FF2B5EF4-FFF2-40B4-BE49-F238E27FC236}">
                <a16:creationId xmlns:a16="http://schemas.microsoft.com/office/drawing/2014/main" xmlns="" id="{F5F54ADE-B9EF-5F48-A6CB-540EFFA63C8D}"/>
              </a:ext>
            </a:extLst>
          </p:cNvPr>
          <p:cNvSpPr>
            <a:spLocks noGrp="1"/>
          </p:cNvSpPr>
          <p:nvPr>
            <p:ph type="title"/>
          </p:nvPr>
        </p:nvSpPr>
        <p:spPr/>
        <p:txBody>
          <a:bodyPr/>
          <a:lstStyle/>
          <a:p>
            <a:r>
              <a:rPr lang="en-US" dirty="0"/>
              <a:t>Groups/segments of the population at risk of human rights violations - 9</a:t>
            </a:r>
          </a:p>
        </p:txBody>
      </p:sp>
    </p:spTree>
    <p:extLst>
      <p:ext uri="{BB962C8B-B14F-4D97-AF65-F5344CB8AC3E}">
        <p14:creationId xmlns:p14="http://schemas.microsoft.com/office/powerpoint/2010/main" val="339371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E2811CF-36DE-6D49-9593-299F993F2DFA}"/>
              </a:ext>
            </a:extLst>
          </p:cNvPr>
          <p:cNvSpPr>
            <a:spLocks noGrp="1"/>
          </p:cNvSpPr>
          <p:nvPr>
            <p:ph type="sldNum" sz="quarter" idx="12"/>
          </p:nvPr>
        </p:nvSpPr>
        <p:spPr/>
        <p:txBody>
          <a:bodyPr/>
          <a:lstStyle/>
          <a:p>
            <a:fld id="{04260D4A-DEC1-45DD-8AB2-A3349BAAA59E}" type="slidenum">
              <a:rPr lang="en-US" smtClean="0"/>
              <a:pPr/>
              <a:t>58</a:t>
            </a:fld>
            <a:endParaRPr lang="en-US"/>
          </a:p>
        </p:txBody>
      </p:sp>
      <p:sp>
        <p:nvSpPr>
          <p:cNvPr id="3" name="Text Placeholder 2">
            <a:extLst>
              <a:ext uri="{FF2B5EF4-FFF2-40B4-BE49-F238E27FC236}">
                <a16:creationId xmlns:a16="http://schemas.microsoft.com/office/drawing/2014/main" xmlns="" id="{EE772678-1532-3D46-A7F3-246FCDBE2A52}"/>
              </a:ext>
            </a:extLst>
          </p:cNvPr>
          <p:cNvSpPr>
            <a:spLocks noGrp="1"/>
          </p:cNvSpPr>
          <p:nvPr>
            <p:ph type="body" sz="quarter" idx="13"/>
          </p:nvPr>
        </p:nvSpPr>
        <p:spPr>
          <a:xfrm>
            <a:off x="507207" y="1403816"/>
            <a:ext cx="11174400" cy="360000"/>
          </a:xfrm>
        </p:spPr>
        <p:txBody>
          <a:bodyPr/>
          <a:lstStyle/>
          <a:p>
            <a:r>
              <a:rPr lang="en-US" dirty="0"/>
              <a:t>Reduced access to social services, including housing</a:t>
            </a:r>
          </a:p>
        </p:txBody>
      </p:sp>
      <p:sp>
        <p:nvSpPr>
          <p:cNvPr id="4" name="Content Placeholder 3">
            <a:extLst>
              <a:ext uri="{FF2B5EF4-FFF2-40B4-BE49-F238E27FC236}">
                <a16:creationId xmlns:a16="http://schemas.microsoft.com/office/drawing/2014/main" xmlns="" id="{9FD5C337-5B5A-2D44-A812-2454E520EE90}"/>
              </a:ext>
            </a:extLst>
          </p:cNvPr>
          <p:cNvSpPr>
            <a:spLocks noGrp="1"/>
          </p:cNvSpPr>
          <p:nvPr>
            <p:ph sz="quarter" idx="14"/>
          </p:nvPr>
        </p:nvSpPr>
        <p:spPr>
          <a:xfrm>
            <a:off x="507195" y="1953490"/>
            <a:ext cx="11174412" cy="4057697"/>
          </a:xfrm>
        </p:spPr>
        <p:txBody>
          <a:bodyPr/>
          <a:lstStyle/>
          <a:p>
            <a:r>
              <a:rPr lang="en-US" dirty="0"/>
              <a:t>Some groups are denied or face significant barriers to accessing social services. </a:t>
            </a:r>
          </a:p>
          <a:p>
            <a:r>
              <a:rPr lang="en-US" dirty="0"/>
              <a:t>Options may be limited due to the social and economic circumstances, and may be further restricted and reduced by the discrimination and exclusion that they face.</a:t>
            </a:r>
          </a:p>
          <a:p>
            <a:pPr lvl="2"/>
            <a:r>
              <a:rPr lang="en-US" dirty="0"/>
              <a:t>E.g. Housing options for people with psychosocial, intellectual or cognitive disabilities may be limited or non-existent. </a:t>
            </a:r>
          </a:p>
          <a:p>
            <a:r>
              <a:rPr lang="en-US" dirty="0"/>
              <a:t>Many end up in psychiatric hospitals or other institutions</a:t>
            </a:r>
          </a:p>
          <a:p>
            <a:endParaRPr lang="en-US" dirty="0"/>
          </a:p>
        </p:txBody>
      </p:sp>
      <p:sp>
        <p:nvSpPr>
          <p:cNvPr id="5" name="Title 4">
            <a:extLst>
              <a:ext uri="{FF2B5EF4-FFF2-40B4-BE49-F238E27FC236}">
                <a16:creationId xmlns:a16="http://schemas.microsoft.com/office/drawing/2014/main" xmlns="" id="{090840D6-8B4B-6442-80F9-2711EDD98CFE}"/>
              </a:ext>
            </a:extLst>
          </p:cNvPr>
          <p:cNvSpPr>
            <a:spLocks noGrp="1"/>
          </p:cNvSpPr>
          <p:nvPr>
            <p:ph type="title"/>
          </p:nvPr>
        </p:nvSpPr>
        <p:spPr/>
        <p:txBody>
          <a:bodyPr/>
          <a:lstStyle/>
          <a:p>
            <a:r>
              <a:rPr lang="en-US" dirty="0"/>
              <a:t>Groups/segments of the population at risk of human rights violations - 10</a:t>
            </a:r>
          </a:p>
        </p:txBody>
      </p:sp>
    </p:spTree>
    <p:extLst>
      <p:ext uri="{BB962C8B-B14F-4D97-AF65-F5344CB8AC3E}">
        <p14:creationId xmlns:p14="http://schemas.microsoft.com/office/powerpoint/2010/main" val="36299031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C2F9448-35B5-E847-B6DC-C28480D79B5B}"/>
              </a:ext>
            </a:extLst>
          </p:cNvPr>
          <p:cNvSpPr>
            <a:spLocks noGrp="1"/>
          </p:cNvSpPr>
          <p:nvPr>
            <p:ph type="sldNum" sz="quarter" idx="12"/>
          </p:nvPr>
        </p:nvSpPr>
        <p:spPr/>
        <p:txBody>
          <a:bodyPr/>
          <a:lstStyle/>
          <a:p>
            <a:fld id="{04260D4A-DEC1-45DD-8AB2-A3349BAAA59E}" type="slidenum">
              <a:rPr lang="en-US" smtClean="0"/>
              <a:pPr/>
              <a:t>59</a:t>
            </a:fld>
            <a:endParaRPr lang="en-US"/>
          </a:p>
        </p:txBody>
      </p:sp>
      <p:sp>
        <p:nvSpPr>
          <p:cNvPr id="3" name="Text Placeholder 2">
            <a:extLst>
              <a:ext uri="{FF2B5EF4-FFF2-40B4-BE49-F238E27FC236}">
                <a16:creationId xmlns:a16="http://schemas.microsoft.com/office/drawing/2014/main" xmlns="" id="{2482AFDE-83A0-834F-B150-135C60B71672}"/>
              </a:ext>
            </a:extLst>
          </p:cNvPr>
          <p:cNvSpPr>
            <a:spLocks noGrp="1"/>
          </p:cNvSpPr>
          <p:nvPr>
            <p:ph type="body" sz="quarter" idx="13"/>
          </p:nvPr>
        </p:nvSpPr>
        <p:spPr>
          <a:xfrm>
            <a:off x="507207" y="1403814"/>
            <a:ext cx="11174400" cy="360000"/>
          </a:xfrm>
        </p:spPr>
        <p:txBody>
          <a:bodyPr/>
          <a:lstStyle/>
          <a:p>
            <a:r>
              <a:rPr lang="en-US" dirty="0"/>
              <a:t>Reduced access to healthcare and support</a:t>
            </a:r>
          </a:p>
        </p:txBody>
      </p:sp>
      <p:sp>
        <p:nvSpPr>
          <p:cNvPr id="4" name="Content Placeholder 3">
            <a:extLst>
              <a:ext uri="{FF2B5EF4-FFF2-40B4-BE49-F238E27FC236}">
                <a16:creationId xmlns:a16="http://schemas.microsoft.com/office/drawing/2014/main" xmlns="" id="{A49EC901-894C-3A4B-B066-AC340646C4AB}"/>
              </a:ext>
            </a:extLst>
          </p:cNvPr>
          <p:cNvSpPr>
            <a:spLocks noGrp="1"/>
          </p:cNvSpPr>
          <p:nvPr>
            <p:ph sz="quarter" idx="14"/>
          </p:nvPr>
        </p:nvSpPr>
        <p:spPr>
          <a:xfrm>
            <a:off x="507195" y="1974272"/>
            <a:ext cx="11174412" cy="4036915"/>
          </a:xfrm>
        </p:spPr>
        <p:txBody>
          <a:bodyPr/>
          <a:lstStyle/>
          <a:p>
            <a:r>
              <a:rPr lang="en-US" dirty="0"/>
              <a:t>When people are denied access to health services, receive treatment of a lesser quality or their health complaints are not taken seriously, this has a significant impact on their morbidity and mortality.</a:t>
            </a:r>
          </a:p>
          <a:p>
            <a:r>
              <a:rPr lang="en-US" dirty="0"/>
              <a:t>Indigenous people suffer from poorer health than non-indigenous people as a result of many factors including:</a:t>
            </a:r>
          </a:p>
          <a:p>
            <a:pPr lvl="3">
              <a:spcAft>
                <a:spcPts val="500"/>
              </a:spcAft>
            </a:pPr>
            <a:r>
              <a:rPr lang="en-US" dirty="0"/>
              <a:t>lack of access to quality health services</a:t>
            </a:r>
          </a:p>
          <a:p>
            <a:pPr lvl="3">
              <a:spcAft>
                <a:spcPts val="500"/>
              </a:spcAft>
            </a:pPr>
            <a:r>
              <a:rPr lang="en-US" dirty="0"/>
              <a:t>forced displacement</a:t>
            </a:r>
          </a:p>
          <a:p>
            <a:pPr lvl="3">
              <a:spcAft>
                <a:spcPts val="500"/>
              </a:spcAft>
            </a:pPr>
            <a:r>
              <a:rPr lang="en-US" dirty="0"/>
              <a:t>lack of access to education and social services</a:t>
            </a:r>
          </a:p>
          <a:p>
            <a:pPr lvl="3">
              <a:spcAft>
                <a:spcPts val="500"/>
              </a:spcAft>
            </a:pPr>
            <a:r>
              <a:rPr lang="en-US" dirty="0"/>
              <a:t>destruction of indigenous economies and sociopolitical structures</a:t>
            </a:r>
          </a:p>
          <a:p>
            <a:pPr lvl="3">
              <a:spcAft>
                <a:spcPts val="500"/>
              </a:spcAft>
            </a:pPr>
            <a:r>
              <a:rPr lang="en-US" dirty="0"/>
              <a:t>loss and degradation of customary lands and resources</a:t>
            </a:r>
          </a:p>
          <a:p>
            <a:pPr lvl="3">
              <a:spcAft>
                <a:spcPts val="500"/>
              </a:spcAft>
            </a:pPr>
            <a:r>
              <a:rPr lang="en-US" dirty="0"/>
              <a:t>exclusion of traditional practices and knowledge</a:t>
            </a:r>
          </a:p>
          <a:p>
            <a:pPr lvl="3">
              <a:spcAft>
                <a:spcPts val="500"/>
              </a:spcAft>
            </a:pPr>
            <a:r>
              <a:rPr lang="en-US" dirty="0"/>
              <a:t>mistrust of the health-care system</a:t>
            </a:r>
          </a:p>
        </p:txBody>
      </p:sp>
      <p:sp>
        <p:nvSpPr>
          <p:cNvPr id="5" name="Title 4">
            <a:extLst>
              <a:ext uri="{FF2B5EF4-FFF2-40B4-BE49-F238E27FC236}">
                <a16:creationId xmlns:a16="http://schemas.microsoft.com/office/drawing/2014/main" xmlns="" id="{21FAD359-9408-3D4E-96CF-7AB20985FCBD}"/>
              </a:ext>
            </a:extLst>
          </p:cNvPr>
          <p:cNvSpPr>
            <a:spLocks noGrp="1"/>
          </p:cNvSpPr>
          <p:nvPr>
            <p:ph type="title"/>
          </p:nvPr>
        </p:nvSpPr>
        <p:spPr/>
        <p:txBody>
          <a:bodyPr/>
          <a:lstStyle/>
          <a:p>
            <a:r>
              <a:rPr lang="en-US" dirty="0"/>
              <a:t>Groups/segments of the population at risk of human rights violations - 11</a:t>
            </a:r>
          </a:p>
        </p:txBody>
      </p:sp>
    </p:spTree>
    <p:extLst>
      <p:ext uri="{BB962C8B-B14F-4D97-AF65-F5344CB8AC3E}">
        <p14:creationId xmlns:p14="http://schemas.microsoft.com/office/powerpoint/2010/main" val="137791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56A9871-EED7-4545-8772-C14702ACB2C1}"/>
              </a:ext>
            </a:extLst>
          </p:cNvPr>
          <p:cNvSpPr>
            <a:spLocks noGrp="1"/>
          </p:cNvSpPr>
          <p:nvPr>
            <p:ph type="sldNum" sz="quarter" idx="12"/>
          </p:nvPr>
        </p:nvSpPr>
        <p:spPr/>
        <p:txBody>
          <a:bodyPr/>
          <a:lstStyle/>
          <a:p>
            <a:fld id="{04260D4A-DEC1-45DD-8AB2-A3349BAAA59E}" type="slidenum">
              <a:rPr lang="en-US" smtClean="0"/>
              <a:pPr/>
              <a:t>6</a:t>
            </a:fld>
            <a:endParaRPr lang="en-US"/>
          </a:p>
        </p:txBody>
      </p:sp>
      <p:sp>
        <p:nvSpPr>
          <p:cNvPr id="4" name="Content Placeholder 3">
            <a:extLst>
              <a:ext uri="{FF2B5EF4-FFF2-40B4-BE49-F238E27FC236}">
                <a16:creationId xmlns:a16="http://schemas.microsoft.com/office/drawing/2014/main" xmlns="" id="{B93F3B01-E1FC-7B49-AE90-A4816915D601}"/>
              </a:ext>
            </a:extLst>
          </p:cNvPr>
          <p:cNvSpPr>
            <a:spLocks noGrp="1"/>
          </p:cNvSpPr>
          <p:nvPr>
            <p:ph sz="quarter" idx="14"/>
          </p:nvPr>
        </p:nvSpPr>
        <p:spPr>
          <a:xfrm>
            <a:off x="507195" y="1175521"/>
            <a:ext cx="11174412" cy="4500000"/>
          </a:xfrm>
        </p:spPr>
        <p:txBody>
          <a:bodyPr/>
          <a:lstStyle/>
          <a:p>
            <a:r>
              <a:rPr lang="en-US" b="1" dirty="0"/>
              <a:t>Topic 1</a:t>
            </a:r>
            <a:r>
              <a:rPr lang="en-US" dirty="0"/>
              <a:t>: Human rights and living a good life</a:t>
            </a:r>
          </a:p>
          <a:p>
            <a:r>
              <a:rPr lang="en-US" b="1" dirty="0"/>
              <a:t>Topic 2</a:t>
            </a:r>
            <a:r>
              <a:rPr lang="en-US" dirty="0"/>
              <a:t>: What are human rights?</a:t>
            </a:r>
          </a:p>
          <a:p>
            <a:r>
              <a:rPr lang="en-US" b="1" dirty="0"/>
              <a:t>Topic 3</a:t>
            </a:r>
            <a:r>
              <a:rPr lang="en-US" dirty="0"/>
              <a:t>: The relationship between different rights</a:t>
            </a:r>
          </a:p>
          <a:p>
            <a:r>
              <a:rPr lang="en-US" b="1" dirty="0"/>
              <a:t>Topic 4</a:t>
            </a:r>
            <a:r>
              <a:rPr lang="en-US" dirty="0"/>
              <a:t>: Examples of human rights violations</a:t>
            </a:r>
          </a:p>
          <a:p>
            <a:r>
              <a:rPr lang="en-US" b="1" dirty="0"/>
              <a:t>Topic 5</a:t>
            </a:r>
            <a:r>
              <a:rPr lang="en-US" dirty="0"/>
              <a:t>: Groups of the population at risk of human rights violations</a:t>
            </a:r>
          </a:p>
          <a:p>
            <a:r>
              <a:rPr lang="en-US" b="1" dirty="0"/>
              <a:t>Topic 6</a:t>
            </a:r>
            <a:r>
              <a:rPr lang="en-US" dirty="0"/>
              <a:t>: Consequences of human rights violations</a:t>
            </a:r>
          </a:p>
          <a:p>
            <a:r>
              <a:rPr lang="en-US" b="1" dirty="0"/>
              <a:t>Topic 7</a:t>
            </a:r>
            <a:r>
              <a:rPr lang="en-US" dirty="0"/>
              <a:t>: Respecting, protecting and fulfilling human rights</a:t>
            </a:r>
          </a:p>
          <a:p>
            <a:r>
              <a:rPr lang="en-US" b="1" dirty="0"/>
              <a:t>Topic 8</a:t>
            </a:r>
            <a:r>
              <a:rPr lang="en-US" dirty="0"/>
              <a:t>: Empowering people to defend human rights </a:t>
            </a:r>
          </a:p>
          <a:p>
            <a:r>
              <a:rPr lang="en-US" b="1" dirty="0"/>
              <a:t>Topic 9</a:t>
            </a:r>
            <a:r>
              <a:rPr lang="en-US" dirty="0"/>
              <a:t>: Human rights advocacy</a:t>
            </a:r>
          </a:p>
          <a:p>
            <a:endParaRPr lang="en-US" dirty="0"/>
          </a:p>
        </p:txBody>
      </p:sp>
      <p:sp>
        <p:nvSpPr>
          <p:cNvPr id="5" name="Title 4">
            <a:extLst>
              <a:ext uri="{FF2B5EF4-FFF2-40B4-BE49-F238E27FC236}">
                <a16:creationId xmlns:a16="http://schemas.microsoft.com/office/drawing/2014/main" xmlns="" id="{0EC1C1F7-B244-9F4A-A4A0-8D46EC71D929}"/>
              </a:ext>
            </a:extLst>
          </p:cNvPr>
          <p:cNvSpPr>
            <a:spLocks noGrp="1"/>
          </p:cNvSpPr>
          <p:nvPr>
            <p:ph type="title"/>
          </p:nvPr>
        </p:nvSpPr>
        <p:spPr/>
        <p:txBody>
          <a:bodyPr/>
          <a:lstStyle/>
          <a:p>
            <a:r>
              <a:rPr lang="en-US" dirty="0"/>
              <a:t>Topics covered in this module</a:t>
            </a:r>
          </a:p>
        </p:txBody>
      </p:sp>
    </p:spTree>
    <p:extLst>
      <p:ext uri="{BB962C8B-B14F-4D97-AF65-F5344CB8AC3E}">
        <p14:creationId xmlns:p14="http://schemas.microsoft.com/office/powerpoint/2010/main" val="21971218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F174D8E-5E65-2946-90B6-49A8676677D9}"/>
              </a:ext>
            </a:extLst>
          </p:cNvPr>
          <p:cNvSpPr>
            <a:spLocks noGrp="1"/>
          </p:cNvSpPr>
          <p:nvPr>
            <p:ph type="sldNum" sz="quarter" idx="12"/>
          </p:nvPr>
        </p:nvSpPr>
        <p:spPr/>
        <p:txBody>
          <a:bodyPr/>
          <a:lstStyle/>
          <a:p>
            <a:fld id="{04260D4A-DEC1-45DD-8AB2-A3349BAAA59E}" type="slidenum">
              <a:rPr lang="en-US" smtClean="0"/>
              <a:pPr/>
              <a:t>60</a:t>
            </a:fld>
            <a:endParaRPr lang="en-US"/>
          </a:p>
        </p:txBody>
      </p:sp>
      <p:sp>
        <p:nvSpPr>
          <p:cNvPr id="3" name="Text Placeholder 2">
            <a:extLst>
              <a:ext uri="{FF2B5EF4-FFF2-40B4-BE49-F238E27FC236}">
                <a16:creationId xmlns:a16="http://schemas.microsoft.com/office/drawing/2014/main" xmlns="" id="{8A58A0A7-D5E4-1D40-94EF-502D1B0A9F44}"/>
              </a:ext>
            </a:extLst>
          </p:cNvPr>
          <p:cNvSpPr>
            <a:spLocks noGrp="1"/>
          </p:cNvSpPr>
          <p:nvPr>
            <p:ph type="body" sz="quarter" idx="13"/>
          </p:nvPr>
        </p:nvSpPr>
        <p:spPr>
          <a:xfrm>
            <a:off x="507207" y="1403816"/>
            <a:ext cx="11174400" cy="360000"/>
          </a:xfrm>
        </p:spPr>
        <p:txBody>
          <a:bodyPr/>
          <a:lstStyle/>
          <a:p>
            <a:r>
              <a:rPr lang="en-US" dirty="0"/>
              <a:t>Reduced access to emergency relief services</a:t>
            </a:r>
          </a:p>
        </p:txBody>
      </p:sp>
      <p:sp>
        <p:nvSpPr>
          <p:cNvPr id="4" name="Content Placeholder 3">
            <a:extLst>
              <a:ext uri="{FF2B5EF4-FFF2-40B4-BE49-F238E27FC236}">
                <a16:creationId xmlns:a16="http://schemas.microsoft.com/office/drawing/2014/main" xmlns="" id="{42DA9ADD-97CA-5547-A3DC-DD688957BA3F}"/>
              </a:ext>
            </a:extLst>
          </p:cNvPr>
          <p:cNvSpPr>
            <a:spLocks noGrp="1"/>
          </p:cNvSpPr>
          <p:nvPr>
            <p:ph sz="quarter" idx="14"/>
          </p:nvPr>
        </p:nvSpPr>
        <p:spPr>
          <a:xfrm>
            <a:off x="507195" y="1911926"/>
            <a:ext cx="11174412" cy="4099261"/>
          </a:xfrm>
        </p:spPr>
        <p:txBody>
          <a:bodyPr/>
          <a:lstStyle/>
          <a:p>
            <a:r>
              <a:rPr lang="en-US" dirty="0"/>
              <a:t>Some groups may be excluded from relief operations after natural disasters or violent events. </a:t>
            </a:r>
          </a:p>
          <a:p>
            <a:r>
              <a:rPr lang="en-US" dirty="0"/>
              <a:t>Injury and death can quickly occur.</a:t>
            </a:r>
          </a:p>
          <a:p>
            <a:endParaRPr lang="en-US" dirty="0"/>
          </a:p>
        </p:txBody>
      </p:sp>
      <p:sp>
        <p:nvSpPr>
          <p:cNvPr id="5" name="Title 4">
            <a:extLst>
              <a:ext uri="{FF2B5EF4-FFF2-40B4-BE49-F238E27FC236}">
                <a16:creationId xmlns:a16="http://schemas.microsoft.com/office/drawing/2014/main" xmlns="" id="{8C6A78E6-3A82-4346-B874-C747A5759C05}"/>
              </a:ext>
            </a:extLst>
          </p:cNvPr>
          <p:cNvSpPr>
            <a:spLocks noGrp="1"/>
          </p:cNvSpPr>
          <p:nvPr>
            <p:ph type="title"/>
          </p:nvPr>
        </p:nvSpPr>
        <p:spPr/>
        <p:txBody>
          <a:bodyPr/>
          <a:lstStyle/>
          <a:p>
            <a:r>
              <a:rPr lang="en-US" dirty="0"/>
              <a:t>Groups/segments of the population at risk of human rights violations - 12</a:t>
            </a:r>
          </a:p>
        </p:txBody>
      </p:sp>
    </p:spTree>
    <p:extLst>
      <p:ext uri="{BB962C8B-B14F-4D97-AF65-F5344CB8AC3E}">
        <p14:creationId xmlns:p14="http://schemas.microsoft.com/office/powerpoint/2010/main" val="13572280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CC653380-DBF2-2049-8EBD-92D3CE14F138}"/>
              </a:ext>
            </a:extLst>
          </p:cNvPr>
          <p:cNvSpPr>
            <a:spLocks noGrp="1"/>
          </p:cNvSpPr>
          <p:nvPr>
            <p:ph type="sldNum" sz="quarter" idx="12"/>
          </p:nvPr>
        </p:nvSpPr>
        <p:spPr/>
        <p:txBody>
          <a:bodyPr/>
          <a:lstStyle/>
          <a:p>
            <a:fld id="{04260D4A-DEC1-45DD-8AB2-A3349BAAA59E}" type="slidenum">
              <a:rPr lang="en-US" smtClean="0"/>
              <a:pPr/>
              <a:t>61</a:t>
            </a:fld>
            <a:endParaRPr lang="en-US"/>
          </a:p>
        </p:txBody>
      </p:sp>
      <p:sp>
        <p:nvSpPr>
          <p:cNvPr id="3" name="Text Placeholder 2">
            <a:extLst>
              <a:ext uri="{FF2B5EF4-FFF2-40B4-BE49-F238E27FC236}">
                <a16:creationId xmlns:a16="http://schemas.microsoft.com/office/drawing/2014/main" xmlns="" id="{562A73D8-BB01-824A-B5E3-7634414D2CC0}"/>
              </a:ext>
            </a:extLst>
          </p:cNvPr>
          <p:cNvSpPr>
            <a:spLocks noGrp="1"/>
          </p:cNvSpPr>
          <p:nvPr>
            <p:ph type="body" sz="quarter" idx="13"/>
          </p:nvPr>
        </p:nvSpPr>
        <p:spPr>
          <a:xfrm>
            <a:off x="507207" y="1403815"/>
            <a:ext cx="11174400" cy="360000"/>
          </a:xfrm>
        </p:spPr>
        <p:txBody>
          <a:bodyPr/>
          <a:lstStyle/>
          <a:p>
            <a:r>
              <a:rPr lang="en-US" dirty="0"/>
              <a:t>Lack of educational opportunities</a:t>
            </a:r>
          </a:p>
        </p:txBody>
      </p:sp>
      <p:sp>
        <p:nvSpPr>
          <p:cNvPr id="4" name="Content Placeholder 3">
            <a:extLst>
              <a:ext uri="{FF2B5EF4-FFF2-40B4-BE49-F238E27FC236}">
                <a16:creationId xmlns:a16="http://schemas.microsoft.com/office/drawing/2014/main" xmlns="" id="{458F6373-B568-9C42-9946-9EBEBA36519E}"/>
              </a:ext>
            </a:extLst>
          </p:cNvPr>
          <p:cNvSpPr>
            <a:spLocks noGrp="1"/>
          </p:cNvSpPr>
          <p:nvPr>
            <p:ph sz="quarter" idx="14"/>
          </p:nvPr>
        </p:nvSpPr>
        <p:spPr>
          <a:xfrm>
            <a:off x="507195" y="1979814"/>
            <a:ext cx="11174412" cy="4031374"/>
          </a:xfrm>
        </p:spPr>
        <p:txBody>
          <a:bodyPr/>
          <a:lstStyle/>
          <a:p>
            <a:r>
              <a:rPr lang="en-US" dirty="0"/>
              <a:t>Without access to good education it is difficult for people to rise out of poverty and disadvantaged circumstances. </a:t>
            </a:r>
          </a:p>
          <a:p>
            <a:r>
              <a:rPr lang="en-US" dirty="0"/>
              <a:t>In some countries, girls in particular are denied educational opportunities. </a:t>
            </a:r>
          </a:p>
          <a:p>
            <a:r>
              <a:rPr lang="en-US" dirty="0"/>
              <a:t>Children with intellectual or psychosocial disabilities may be prevented from going to the same schools as others, thus often leaving them with no – or little – education.</a:t>
            </a:r>
          </a:p>
          <a:p>
            <a:endParaRPr lang="en-US" dirty="0"/>
          </a:p>
        </p:txBody>
      </p:sp>
      <p:sp>
        <p:nvSpPr>
          <p:cNvPr id="5" name="Title 4">
            <a:extLst>
              <a:ext uri="{FF2B5EF4-FFF2-40B4-BE49-F238E27FC236}">
                <a16:creationId xmlns:a16="http://schemas.microsoft.com/office/drawing/2014/main" xmlns="" id="{D76A7F40-B994-9546-ACB6-25E29882D6EC}"/>
              </a:ext>
            </a:extLst>
          </p:cNvPr>
          <p:cNvSpPr>
            <a:spLocks noGrp="1"/>
          </p:cNvSpPr>
          <p:nvPr>
            <p:ph type="title"/>
          </p:nvPr>
        </p:nvSpPr>
        <p:spPr/>
        <p:txBody>
          <a:bodyPr/>
          <a:lstStyle/>
          <a:p>
            <a:r>
              <a:rPr lang="en-US" dirty="0"/>
              <a:t>Groups/segments of the population at risk of human rights violations - 13</a:t>
            </a:r>
          </a:p>
        </p:txBody>
      </p:sp>
    </p:spTree>
    <p:extLst>
      <p:ext uri="{BB962C8B-B14F-4D97-AF65-F5344CB8AC3E}">
        <p14:creationId xmlns:p14="http://schemas.microsoft.com/office/powerpoint/2010/main" val="649556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19A721B-015E-B94F-A4C5-AFF7F9398805}"/>
              </a:ext>
            </a:extLst>
          </p:cNvPr>
          <p:cNvSpPr>
            <a:spLocks noGrp="1"/>
          </p:cNvSpPr>
          <p:nvPr>
            <p:ph type="sldNum" sz="quarter" idx="12"/>
          </p:nvPr>
        </p:nvSpPr>
        <p:spPr/>
        <p:txBody>
          <a:bodyPr/>
          <a:lstStyle/>
          <a:p>
            <a:fld id="{04260D4A-DEC1-45DD-8AB2-A3349BAAA59E}" type="slidenum">
              <a:rPr lang="en-US" smtClean="0"/>
              <a:pPr/>
              <a:t>62</a:t>
            </a:fld>
            <a:endParaRPr lang="en-US"/>
          </a:p>
        </p:txBody>
      </p:sp>
      <p:sp>
        <p:nvSpPr>
          <p:cNvPr id="3" name="Text Placeholder 2">
            <a:extLst>
              <a:ext uri="{FF2B5EF4-FFF2-40B4-BE49-F238E27FC236}">
                <a16:creationId xmlns:a16="http://schemas.microsoft.com/office/drawing/2014/main" xmlns="" id="{1D953DFE-E188-864E-B214-1A483DC5D3DE}"/>
              </a:ext>
            </a:extLst>
          </p:cNvPr>
          <p:cNvSpPr>
            <a:spLocks noGrp="1"/>
          </p:cNvSpPr>
          <p:nvPr>
            <p:ph type="body" sz="quarter" idx="13"/>
          </p:nvPr>
        </p:nvSpPr>
        <p:spPr>
          <a:xfrm>
            <a:off x="507207" y="1403814"/>
            <a:ext cx="11174400" cy="360000"/>
          </a:xfrm>
        </p:spPr>
        <p:txBody>
          <a:bodyPr/>
          <a:lstStyle/>
          <a:p>
            <a:r>
              <a:rPr lang="en-US" dirty="0"/>
              <a:t>Exclusion from or reduced access to income-generation and employment opportunities</a:t>
            </a:r>
          </a:p>
        </p:txBody>
      </p:sp>
      <p:sp>
        <p:nvSpPr>
          <p:cNvPr id="4" name="Content Placeholder 3">
            <a:extLst>
              <a:ext uri="{FF2B5EF4-FFF2-40B4-BE49-F238E27FC236}">
                <a16:creationId xmlns:a16="http://schemas.microsoft.com/office/drawing/2014/main" xmlns="" id="{F467D6D0-33B4-FB4B-AD35-8796B2C0CA72}"/>
              </a:ext>
            </a:extLst>
          </p:cNvPr>
          <p:cNvSpPr>
            <a:spLocks noGrp="1"/>
          </p:cNvSpPr>
          <p:nvPr>
            <p:ph sz="quarter" idx="14"/>
          </p:nvPr>
        </p:nvSpPr>
        <p:spPr>
          <a:xfrm>
            <a:off x="507195" y="1932708"/>
            <a:ext cx="11174412" cy="4078479"/>
          </a:xfrm>
        </p:spPr>
        <p:txBody>
          <a:bodyPr/>
          <a:lstStyle/>
          <a:p>
            <a:r>
              <a:rPr lang="en-US" dirty="0"/>
              <a:t>Some groups and segments of the population have historically been denied equal access to employment and income.</a:t>
            </a:r>
          </a:p>
          <a:p>
            <a:r>
              <a:rPr lang="en-US" dirty="0"/>
              <a:t>This can result in people being unable to participate fully in the life of their communities. </a:t>
            </a:r>
          </a:p>
          <a:p>
            <a:r>
              <a:rPr lang="en-US" dirty="0"/>
              <a:t>Unable to earn an income, people can quickly descend into poverty.</a:t>
            </a:r>
          </a:p>
          <a:p>
            <a:pPr marL="0" indent="0">
              <a:buNone/>
            </a:pPr>
            <a:endParaRPr lang="en-US" dirty="0"/>
          </a:p>
        </p:txBody>
      </p:sp>
      <p:sp>
        <p:nvSpPr>
          <p:cNvPr id="5" name="Title 4">
            <a:extLst>
              <a:ext uri="{FF2B5EF4-FFF2-40B4-BE49-F238E27FC236}">
                <a16:creationId xmlns:a16="http://schemas.microsoft.com/office/drawing/2014/main" xmlns="" id="{686A5A21-2841-3C48-9BBA-2DF735D78524}"/>
              </a:ext>
            </a:extLst>
          </p:cNvPr>
          <p:cNvSpPr>
            <a:spLocks noGrp="1"/>
          </p:cNvSpPr>
          <p:nvPr>
            <p:ph type="title"/>
          </p:nvPr>
        </p:nvSpPr>
        <p:spPr/>
        <p:txBody>
          <a:bodyPr/>
          <a:lstStyle/>
          <a:p>
            <a:r>
              <a:rPr lang="en-US" dirty="0"/>
              <a:t>Groups/segments of the population at risk of human rights violations - 14</a:t>
            </a:r>
          </a:p>
        </p:txBody>
      </p:sp>
    </p:spTree>
    <p:extLst>
      <p:ext uri="{BB962C8B-B14F-4D97-AF65-F5344CB8AC3E}">
        <p14:creationId xmlns:p14="http://schemas.microsoft.com/office/powerpoint/2010/main" val="12240892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CFA3358-C29E-B14F-9E9D-6FFF42987100}"/>
              </a:ext>
            </a:extLst>
          </p:cNvPr>
          <p:cNvSpPr>
            <a:spLocks noGrp="1"/>
          </p:cNvSpPr>
          <p:nvPr>
            <p:ph type="sldNum" sz="quarter" idx="12"/>
          </p:nvPr>
        </p:nvSpPr>
        <p:spPr/>
        <p:txBody>
          <a:bodyPr/>
          <a:lstStyle/>
          <a:p>
            <a:fld id="{04260D4A-DEC1-45DD-8AB2-A3349BAAA59E}" type="slidenum">
              <a:rPr lang="en-US" smtClean="0"/>
              <a:pPr/>
              <a:t>63</a:t>
            </a:fld>
            <a:endParaRPr lang="en-US"/>
          </a:p>
        </p:txBody>
      </p:sp>
      <p:sp>
        <p:nvSpPr>
          <p:cNvPr id="3" name="Text Placeholder 2">
            <a:extLst>
              <a:ext uri="{FF2B5EF4-FFF2-40B4-BE49-F238E27FC236}">
                <a16:creationId xmlns:a16="http://schemas.microsoft.com/office/drawing/2014/main" xmlns="" id="{6ABEEBE0-1E12-0944-893E-01244A41C3B3}"/>
              </a:ext>
            </a:extLst>
          </p:cNvPr>
          <p:cNvSpPr>
            <a:spLocks noGrp="1"/>
          </p:cNvSpPr>
          <p:nvPr>
            <p:ph type="body" sz="quarter" idx="13"/>
          </p:nvPr>
        </p:nvSpPr>
        <p:spPr>
          <a:xfrm>
            <a:off x="507207" y="1403815"/>
            <a:ext cx="11174400" cy="360000"/>
          </a:xfrm>
        </p:spPr>
        <p:txBody>
          <a:bodyPr/>
          <a:lstStyle/>
          <a:p>
            <a:r>
              <a:rPr lang="en-US" dirty="0"/>
              <a:t>Increased rates of illness and premature death</a:t>
            </a:r>
          </a:p>
        </p:txBody>
      </p:sp>
      <p:sp>
        <p:nvSpPr>
          <p:cNvPr id="4" name="Content Placeholder 3">
            <a:extLst>
              <a:ext uri="{FF2B5EF4-FFF2-40B4-BE49-F238E27FC236}">
                <a16:creationId xmlns:a16="http://schemas.microsoft.com/office/drawing/2014/main" xmlns="" id="{26E490DE-A76C-CE4E-88AE-C5E7B4227CE1}"/>
              </a:ext>
            </a:extLst>
          </p:cNvPr>
          <p:cNvSpPr>
            <a:spLocks noGrp="1"/>
          </p:cNvSpPr>
          <p:nvPr>
            <p:ph sz="quarter" idx="14"/>
          </p:nvPr>
        </p:nvSpPr>
        <p:spPr>
          <a:xfrm>
            <a:off x="507195" y="2015836"/>
            <a:ext cx="11174412" cy="3995352"/>
          </a:xfrm>
        </p:spPr>
        <p:txBody>
          <a:bodyPr/>
          <a:lstStyle/>
          <a:p>
            <a:r>
              <a:rPr lang="en-US" dirty="0"/>
              <a:t>All of these factors combine to cause increased rates of illness and premature death.</a:t>
            </a:r>
          </a:p>
          <a:p>
            <a:r>
              <a:rPr lang="en-US" dirty="0"/>
              <a:t>Studies have found that people with severe mental health conditions die, on average, 10–20 years younger than the rest of the population.</a:t>
            </a:r>
          </a:p>
        </p:txBody>
      </p:sp>
      <p:sp>
        <p:nvSpPr>
          <p:cNvPr id="5" name="Title 4">
            <a:extLst>
              <a:ext uri="{FF2B5EF4-FFF2-40B4-BE49-F238E27FC236}">
                <a16:creationId xmlns:a16="http://schemas.microsoft.com/office/drawing/2014/main" xmlns="" id="{2C709299-6039-1341-811E-C0AE889500CE}"/>
              </a:ext>
            </a:extLst>
          </p:cNvPr>
          <p:cNvSpPr>
            <a:spLocks noGrp="1"/>
          </p:cNvSpPr>
          <p:nvPr>
            <p:ph type="title"/>
          </p:nvPr>
        </p:nvSpPr>
        <p:spPr/>
        <p:txBody>
          <a:bodyPr/>
          <a:lstStyle/>
          <a:p>
            <a:r>
              <a:rPr lang="en-US" dirty="0"/>
              <a:t>Groups/segments of the population at risk of human rights violations - 15</a:t>
            </a:r>
          </a:p>
        </p:txBody>
      </p:sp>
    </p:spTree>
    <p:extLst>
      <p:ext uri="{BB962C8B-B14F-4D97-AF65-F5344CB8AC3E}">
        <p14:creationId xmlns:p14="http://schemas.microsoft.com/office/powerpoint/2010/main" val="2818143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7B9CDC03-D1B2-2440-A7E0-708CBBD5F524}"/>
              </a:ext>
            </a:extLst>
          </p:cNvPr>
          <p:cNvSpPr>
            <a:spLocks noGrp="1"/>
          </p:cNvSpPr>
          <p:nvPr>
            <p:ph type="sldNum" sz="quarter" idx="12"/>
          </p:nvPr>
        </p:nvSpPr>
        <p:spPr/>
        <p:txBody>
          <a:bodyPr/>
          <a:lstStyle/>
          <a:p>
            <a:fld id="{F169E07F-9A80-405D-B06A-876E4D356B83}" type="slidenum">
              <a:rPr lang="en-US" smtClean="0"/>
              <a:pPr/>
              <a:t>64</a:t>
            </a:fld>
            <a:endParaRPr lang="en-US"/>
          </a:p>
        </p:txBody>
      </p:sp>
      <p:sp>
        <p:nvSpPr>
          <p:cNvPr id="4" name="Title 3">
            <a:extLst>
              <a:ext uri="{FF2B5EF4-FFF2-40B4-BE49-F238E27FC236}">
                <a16:creationId xmlns:a16="http://schemas.microsoft.com/office/drawing/2014/main" xmlns="" id="{CA7E8E91-0D84-2047-9199-F26A519A4663}"/>
              </a:ext>
            </a:extLst>
          </p:cNvPr>
          <p:cNvSpPr>
            <a:spLocks noGrp="1"/>
          </p:cNvSpPr>
          <p:nvPr>
            <p:ph type="title"/>
          </p:nvPr>
        </p:nvSpPr>
        <p:spPr/>
        <p:txBody>
          <a:bodyPr/>
          <a:lstStyle/>
          <a:p>
            <a:pPr>
              <a:lnSpc>
                <a:spcPct val="100000"/>
              </a:lnSpc>
            </a:pPr>
            <a:r>
              <a:rPr lang="en-US" dirty="0"/>
              <a:t>Topic 6: Consequences of human rights violations</a:t>
            </a:r>
          </a:p>
        </p:txBody>
      </p:sp>
    </p:spTree>
    <p:extLst>
      <p:ext uri="{BB962C8B-B14F-4D97-AF65-F5344CB8AC3E}">
        <p14:creationId xmlns:p14="http://schemas.microsoft.com/office/powerpoint/2010/main" val="35064468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54BEDBD-7067-0042-A3A2-E974FBB5C775}"/>
              </a:ext>
            </a:extLst>
          </p:cNvPr>
          <p:cNvSpPr>
            <a:spLocks noGrp="1"/>
          </p:cNvSpPr>
          <p:nvPr>
            <p:ph type="sldNum" sz="quarter" idx="12"/>
          </p:nvPr>
        </p:nvSpPr>
        <p:spPr/>
        <p:txBody>
          <a:bodyPr/>
          <a:lstStyle/>
          <a:p>
            <a:fld id="{04260D4A-DEC1-45DD-8AB2-A3349BAAA59E}" type="slidenum">
              <a:rPr lang="en-US" smtClean="0"/>
              <a:pPr/>
              <a:t>65</a:t>
            </a:fld>
            <a:endParaRPr lang="en-US"/>
          </a:p>
        </p:txBody>
      </p:sp>
      <p:sp>
        <p:nvSpPr>
          <p:cNvPr id="4" name="Content Placeholder 3">
            <a:extLst>
              <a:ext uri="{FF2B5EF4-FFF2-40B4-BE49-F238E27FC236}">
                <a16:creationId xmlns:a16="http://schemas.microsoft.com/office/drawing/2014/main" xmlns="" id="{4A2350FC-967C-E14E-897B-0DC6022B2406}"/>
              </a:ext>
            </a:extLst>
          </p:cNvPr>
          <p:cNvSpPr>
            <a:spLocks noGrp="1"/>
          </p:cNvSpPr>
          <p:nvPr>
            <p:ph sz="quarter" idx="14"/>
          </p:nvPr>
        </p:nvSpPr>
        <p:spPr>
          <a:xfrm>
            <a:off x="507195" y="1241023"/>
            <a:ext cx="11174412" cy="4500000"/>
          </a:xfrm>
        </p:spPr>
        <p:txBody>
          <a:bodyPr/>
          <a:lstStyle/>
          <a:p>
            <a:r>
              <a:rPr lang="en-US" dirty="0"/>
              <a:t>Women</a:t>
            </a:r>
          </a:p>
          <a:p>
            <a:r>
              <a:rPr lang="en-US" dirty="0"/>
              <a:t>Refugees</a:t>
            </a:r>
          </a:p>
          <a:p>
            <a:r>
              <a:rPr lang="en-US" dirty="0"/>
              <a:t>Indigenous people</a:t>
            </a:r>
          </a:p>
          <a:p>
            <a:r>
              <a:rPr lang="en-US" dirty="0"/>
              <a:t>People who are lesbian, gay, bisexual, transgender, intersex or questioning (LGBTIQ)</a:t>
            </a:r>
          </a:p>
          <a:p>
            <a:r>
              <a:rPr lang="en-US" dirty="0"/>
              <a:t>Children</a:t>
            </a:r>
          </a:p>
          <a:p>
            <a:r>
              <a:rPr lang="en-US" dirty="0"/>
              <a:t>People with HIV/AIDS</a:t>
            </a:r>
          </a:p>
          <a:p>
            <a:r>
              <a:rPr lang="en-US" dirty="0"/>
              <a:t>Children and adults with disabilities, particularly those with psychosocial, intellectual or cognitive disabilities</a:t>
            </a:r>
          </a:p>
          <a:p>
            <a:r>
              <a:rPr lang="en-US" dirty="0"/>
              <a:t>Older persons.</a:t>
            </a:r>
          </a:p>
        </p:txBody>
      </p:sp>
      <p:sp>
        <p:nvSpPr>
          <p:cNvPr id="5" name="Title 4">
            <a:extLst>
              <a:ext uri="{FF2B5EF4-FFF2-40B4-BE49-F238E27FC236}">
                <a16:creationId xmlns:a16="http://schemas.microsoft.com/office/drawing/2014/main" xmlns="" id="{35D14EE0-9F97-1740-BDEA-F870438FF5CA}"/>
              </a:ext>
            </a:extLst>
          </p:cNvPr>
          <p:cNvSpPr>
            <a:spLocks noGrp="1"/>
          </p:cNvSpPr>
          <p:nvPr>
            <p:ph type="title"/>
          </p:nvPr>
        </p:nvSpPr>
        <p:spPr/>
        <p:txBody>
          <a:bodyPr/>
          <a:lstStyle/>
          <a:p>
            <a:r>
              <a:rPr lang="en-US" dirty="0"/>
              <a:t>Exercise 6.1: Identify examples of human rights violations</a:t>
            </a:r>
          </a:p>
        </p:txBody>
      </p:sp>
    </p:spTree>
    <p:extLst>
      <p:ext uri="{BB962C8B-B14F-4D97-AF65-F5344CB8AC3E}">
        <p14:creationId xmlns:p14="http://schemas.microsoft.com/office/powerpoint/2010/main" val="34487870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8586BC7-CC40-FA41-B93C-BA7DFBD9125A}"/>
              </a:ext>
            </a:extLst>
          </p:cNvPr>
          <p:cNvSpPr>
            <a:spLocks noGrp="1"/>
          </p:cNvSpPr>
          <p:nvPr>
            <p:ph type="sldNum" sz="quarter" idx="12"/>
          </p:nvPr>
        </p:nvSpPr>
        <p:spPr/>
        <p:txBody>
          <a:bodyPr/>
          <a:lstStyle/>
          <a:p>
            <a:fld id="{04260D4A-DEC1-45DD-8AB2-A3349BAAA59E}" type="slidenum">
              <a:rPr lang="en-US" smtClean="0"/>
              <a:pPr/>
              <a:t>66</a:t>
            </a:fld>
            <a:endParaRPr lang="en-US"/>
          </a:p>
        </p:txBody>
      </p:sp>
      <p:sp>
        <p:nvSpPr>
          <p:cNvPr id="3" name="Text Placeholder 2">
            <a:extLst>
              <a:ext uri="{FF2B5EF4-FFF2-40B4-BE49-F238E27FC236}">
                <a16:creationId xmlns:a16="http://schemas.microsoft.com/office/drawing/2014/main" xmlns="" id="{849568F8-0DF7-464E-AF4C-B095637F7861}"/>
              </a:ext>
            </a:extLst>
          </p:cNvPr>
          <p:cNvSpPr>
            <a:spLocks noGrp="1"/>
          </p:cNvSpPr>
          <p:nvPr>
            <p:ph type="body" sz="quarter" idx="13"/>
          </p:nvPr>
        </p:nvSpPr>
        <p:spPr>
          <a:xfrm>
            <a:off x="507207" y="1424598"/>
            <a:ext cx="11174400" cy="360000"/>
          </a:xfrm>
        </p:spPr>
        <p:txBody>
          <a:bodyPr/>
          <a:lstStyle/>
          <a:p>
            <a:r>
              <a:rPr lang="en-US" dirty="0"/>
              <a:t>Women</a:t>
            </a:r>
          </a:p>
        </p:txBody>
      </p:sp>
      <p:sp>
        <p:nvSpPr>
          <p:cNvPr id="4" name="Content Placeholder 3">
            <a:extLst>
              <a:ext uri="{FF2B5EF4-FFF2-40B4-BE49-F238E27FC236}">
                <a16:creationId xmlns:a16="http://schemas.microsoft.com/office/drawing/2014/main" xmlns="" id="{04AAADA6-4E67-0E4D-82A3-C09231BBBF54}"/>
              </a:ext>
            </a:extLst>
          </p:cNvPr>
          <p:cNvSpPr>
            <a:spLocks noGrp="1"/>
          </p:cNvSpPr>
          <p:nvPr>
            <p:ph sz="quarter" idx="14"/>
          </p:nvPr>
        </p:nvSpPr>
        <p:spPr>
          <a:xfrm>
            <a:off x="507195" y="1995054"/>
            <a:ext cx="11174412" cy="4016133"/>
          </a:xfrm>
        </p:spPr>
        <p:txBody>
          <a:bodyPr/>
          <a:lstStyle/>
          <a:p>
            <a:r>
              <a:rPr lang="en-US" dirty="0"/>
              <a:t>Many women have their human rights violated.</a:t>
            </a:r>
          </a:p>
          <a:p>
            <a:r>
              <a:rPr lang="en-US" dirty="0"/>
              <a:t>Examples include:</a:t>
            </a:r>
          </a:p>
          <a:p>
            <a:pPr lvl="2"/>
            <a:r>
              <a:rPr lang="en-US" dirty="0"/>
              <a:t>The right to life (article 3). </a:t>
            </a:r>
          </a:p>
          <a:p>
            <a:pPr lvl="2"/>
            <a:r>
              <a:rPr lang="en-US" dirty="0"/>
              <a:t>The right to have a job (article 23).</a:t>
            </a:r>
          </a:p>
          <a:p>
            <a:pPr lvl="2"/>
            <a:r>
              <a:rPr lang="en-US" dirty="0"/>
              <a:t>The right to education (article 26).</a:t>
            </a:r>
          </a:p>
          <a:p>
            <a:pPr lvl="2"/>
            <a:r>
              <a:rPr lang="en-US" dirty="0"/>
              <a:t>The right to equal pay for equal work (article 23).</a:t>
            </a:r>
          </a:p>
          <a:p>
            <a:pPr lvl="2"/>
            <a:r>
              <a:rPr lang="en-US" dirty="0"/>
              <a:t>The right to marry (article 16).</a:t>
            </a:r>
          </a:p>
          <a:p>
            <a:pPr lvl="2"/>
            <a:r>
              <a:rPr lang="en-US" dirty="0"/>
              <a:t>The right to be free from torture and cruel, inhuman or degrading treatment or punishment (article 5).</a:t>
            </a:r>
          </a:p>
          <a:p>
            <a:endParaRPr lang="en-US" dirty="0"/>
          </a:p>
        </p:txBody>
      </p:sp>
      <p:sp>
        <p:nvSpPr>
          <p:cNvPr id="5" name="Title 4">
            <a:extLst>
              <a:ext uri="{FF2B5EF4-FFF2-40B4-BE49-F238E27FC236}">
                <a16:creationId xmlns:a16="http://schemas.microsoft.com/office/drawing/2014/main" xmlns="" id="{B5AAB402-6A81-174B-B74F-4B677A9E1F56}"/>
              </a:ext>
            </a:extLst>
          </p:cNvPr>
          <p:cNvSpPr>
            <a:spLocks noGrp="1"/>
          </p:cNvSpPr>
          <p:nvPr>
            <p:ph type="title"/>
          </p:nvPr>
        </p:nvSpPr>
        <p:spPr/>
        <p:txBody>
          <a:bodyPr/>
          <a:lstStyle/>
          <a:p>
            <a:r>
              <a:rPr lang="en-US" dirty="0"/>
              <a:t>Presentation: Groups that are often subject to human rights violations - 1</a:t>
            </a:r>
          </a:p>
        </p:txBody>
      </p:sp>
    </p:spTree>
    <p:extLst>
      <p:ext uri="{BB962C8B-B14F-4D97-AF65-F5344CB8AC3E}">
        <p14:creationId xmlns:p14="http://schemas.microsoft.com/office/powerpoint/2010/main" val="3295718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02BBDE5-B6EF-A249-99F9-08C1204FDA6F}"/>
              </a:ext>
            </a:extLst>
          </p:cNvPr>
          <p:cNvSpPr>
            <a:spLocks noGrp="1"/>
          </p:cNvSpPr>
          <p:nvPr>
            <p:ph type="sldNum" sz="quarter" idx="12"/>
          </p:nvPr>
        </p:nvSpPr>
        <p:spPr/>
        <p:txBody>
          <a:bodyPr/>
          <a:lstStyle/>
          <a:p>
            <a:fld id="{04260D4A-DEC1-45DD-8AB2-A3349BAAA59E}" type="slidenum">
              <a:rPr lang="en-US" smtClean="0"/>
              <a:pPr/>
              <a:t>67</a:t>
            </a:fld>
            <a:endParaRPr lang="en-US"/>
          </a:p>
        </p:txBody>
      </p:sp>
      <p:sp>
        <p:nvSpPr>
          <p:cNvPr id="3" name="Text Placeholder 2">
            <a:extLst>
              <a:ext uri="{FF2B5EF4-FFF2-40B4-BE49-F238E27FC236}">
                <a16:creationId xmlns:a16="http://schemas.microsoft.com/office/drawing/2014/main" xmlns="" id="{D892AFDD-5021-2244-A236-074A1FAFCB52}"/>
              </a:ext>
            </a:extLst>
          </p:cNvPr>
          <p:cNvSpPr>
            <a:spLocks noGrp="1"/>
          </p:cNvSpPr>
          <p:nvPr>
            <p:ph type="body" sz="quarter" idx="13"/>
          </p:nvPr>
        </p:nvSpPr>
        <p:spPr>
          <a:xfrm>
            <a:off x="507207" y="1403815"/>
            <a:ext cx="11174400" cy="360000"/>
          </a:xfrm>
        </p:spPr>
        <p:txBody>
          <a:bodyPr/>
          <a:lstStyle/>
          <a:p>
            <a:r>
              <a:rPr lang="en-US" dirty="0"/>
              <a:t>Refugees</a:t>
            </a:r>
          </a:p>
        </p:txBody>
      </p:sp>
      <p:sp>
        <p:nvSpPr>
          <p:cNvPr id="4" name="Content Placeholder 3">
            <a:extLst>
              <a:ext uri="{FF2B5EF4-FFF2-40B4-BE49-F238E27FC236}">
                <a16:creationId xmlns:a16="http://schemas.microsoft.com/office/drawing/2014/main" xmlns="" id="{B5FF66BB-8528-BC46-8C42-1B3E66DB7373}"/>
              </a:ext>
            </a:extLst>
          </p:cNvPr>
          <p:cNvSpPr>
            <a:spLocks noGrp="1"/>
          </p:cNvSpPr>
          <p:nvPr>
            <p:ph sz="quarter" idx="14"/>
          </p:nvPr>
        </p:nvSpPr>
        <p:spPr>
          <a:xfrm>
            <a:off x="507195" y="2015836"/>
            <a:ext cx="11174412" cy="3995352"/>
          </a:xfrm>
        </p:spPr>
        <p:txBody>
          <a:bodyPr/>
          <a:lstStyle/>
          <a:p>
            <a:r>
              <a:rPr lang="en-US" dirty="0"/>
              <a:t>Refugees’ rights that are often violated include:</a:t>
            </a:r>
          </a:p>
          <a:p>
            <a:pPr lvl="2"/>
            <a:r>
              <a:rPr lang="en-US" dirty="0"/>
              <a:t>The right to a nationality (article 15).</a:t>
            </a:r>
          </a:p>
          <a:p>
            <a:pPr lvl="2"/>
            <a:r>
              <a:rPr lang="en-US" dirty="0"/>
              <a:t>The right to own property (article 17).</a:t>
            </a:r>
          </a:p>
          <a:p>
            <a:pPr lvl="2"/>
            <a:r>
              <a:rPr lang="en-US" dirty="0"/>
              <a:t>The right not to be detained or exiled (article 9).</a:t>
            </a:r>
          </a:p>
          <a:p>
            <a:pPr lvl="2"/>
            <a:r>
              <a:rPr lang="en-US" dirty="0"/>
              <a:t>The right to return to your country (article 13).</a:t>
            </a:r>
          </a:p>
          <a:p>
            <a:pPr lvl="2"/>
            <a:r>
              <a:rPr lang="en-US" dirty="0"/>
              <a:t>The right to a standard of living adequate for health and well-being (article 25).</a:t>
            </a:r>
          </a:p>
          <a:p>
            <a:endParaRPr lang="en-US" dirty="0"/>
          </a:p>
        </p:txBody>
      </p:sp>
      <p:sp>
        <p:nvSpPr>
          <p:cNvPr id="5" name="Title 4">
            <a:extLst>
              <a:ext uri="{FF2B5EF4-FFF2-40B4-BE49-F238E27FC236}">
                <a16:creationId xmlns:a16="http://schemas.microsoft.com/office/drawing/2014/main" xmlns="" id="{C39FA6FC-0CC6-2047-9709-6C4D4C92C922}"/>
              </a:ext>
            </a:extLst>
          </p:cNvPr>
          <p:cNvSpPr>
            <a:spLocks noGrp="1"/>
          </p:cNvSpPr>
          <p:nvPr>
            <p:ph type="title"/>
          </p:nvPr>
        </p:nvSpPr>
        <p:spPr/>
        <p:txBody>
          <a:bodyPr/>
          <a:lstStyle/>
          <a:p>
            <a:r>
              <a:rPr lang="en-US" dirty="0"/>
              <a:t>Presentation: Groups that are often subject to human rights violations - 2</a:t>
            </a:r>
          </a:p>
        </p:txBody>
      </p:sp>
    </p:spTree>
    <p:extLst>
      <p:ext uri="{BB962C8B-B14F-4D97-AF65-F5344CB8AC3E}">
        <p14:creationId xmlns:p14="http://schemas.microsoft.com/office/powerpoint/2010/main" val="8308878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802DED6-336F-4F4B-8A79-9FBE0877962A}"/>
              </a:ext>
            </a:extLst>
          </p:cNvPr>
          <p:cNvSpPr>
            <a:spLocks noGrp="1"/>
          </p:cNvSpPr>
          <p:nvPr>
            <p:ph type="sldNum" sz="quarter" idx="12"/>
          </p:nvPr>
        </p:nvSpPr>
        <p:spPr/>
        <p:txBody>
          <a:bodyPr/>
          <a:lstStyle/>
          <a:p>
            <a:fld id="{04260D4A-DEC1-45DD-8AB2-A3349BAAA59E}" type="slidenum">
              <a:rPr lang="en-US" smtClean="0"/>
              <a:pPr/>
              <a:t>68</a:t>
            </a:fld>
            <a:endParaRPr lang="en-US"/>
          </a:p>
        </p:txBody>
      </p:sp>
      <p:sp>
        <p:nvSpPr>
          <p:cNvPr id="3" name="Text Placeholder 2">
            <a:extLst>
              <a:ext uri="{FF2B5EF4-FFF2-40B4-BE49-F238E27FC236}">
                <a16:creationId xmlns:a16="http://schemas.microsoft.com/office/drawing/2014/main" xmlns="" id="{7E30ED5B-8E79-4A42-BA31-68319A1F0F2B}"/>
              </a:ext>
            </a:extLst>
          </p:cNvPr>
          <p:cNvSpPr>
            <a:spLocks noGrp="1"/>
          </p:cNvSpPr>
          <p:nvPr>
            <p:ph type="body" sz="quarter" idx="13"/>
          </p:nvPr>
        </p:nvSpPr>
        <p:spPr>
          <a:xfrm>
            <a:off x="507207" y="1424597"/>
            <a:ext cx="11174400" cy="360000"/>
          </a:xfrm>
        </p:spPr>
        <p:txBody>
          <a:bodyPr/>
          <a:lstStyle/>
          <a:p>
            <a:r>
              <a:rPr lang="en-US" dirty="0"/>
              <a:t>Indigenous people</a:t>
            </a:r>
          </a:p>
        </p:txBody>
      </p:sp>
      <p:sp>
        <p:nvSpPr>
          <p:cNvPr id="4" name="Content Placeholder 3">
            <a:extLst>
              <a:ext uri="{FF2B5EF4-FFF2-40B4-BE49-F238E27FC236}">
                <a16:creationId xmlns:a16="http://schemas.microsoft.com/office/drawing/2014/main" xmlns="" id="{62D3C546-2184-7740-9318-DBA8053BBA7B}"/>
              </a:ext>
            </a:extLst>
          </p:cNvPr>
          <p:cNvSpPr>
            <a:spLocks noGrp="1"/>
          </p:cNvSpPr>
          <p:nvPr>
            <p:ph sz="quarter" idx="14"/>
          </p:nvPr>
        </p:nvSpPr>
        <p:spPr>
          <a:xfrm>
            <a:off x="507195" y="2078182"/>
            <a:ext cx="11174412" cy="3933006"/>
          </a:xfrm>
        </p:spPr>
        <p:txBody>
          <a:bodyPr/>
          <a:lstStyle/>
          <a:p>
            <a:r>
              <a:rPr lang="en-US" dirty="0"/>
              <a:t>Indigenous people are often denied the following:  </a:t>
            </a:r>
          </a:p>
          <a:p>
            <a:pPr lvl="2"/>
            <a:r>
              <a:rPr lang="en-US" dirty="0"/>
              <a:t>The right to be free from torture and cruel, inhuman or degrading treatment or punishment (article 5).</a:t>
            </a:r>
          </a:p>
          <a:p>
            <a:pPr lvl="2"/>
            <a:r>
              <a:rPr lang="en-US" dirty="0"/>
              <a:t>The right not to be arbitrarily arrested or detained (article 9). </a:t>
            </a:r>
          </a:p>
          <a:p>
            <a:pPr lvl="2"/>
            <a:r>
              <a:rPr lang="en-US" dirty="0"/>
              <a:t>The right to own property and not to be arbitrarily deprived of one’s property (article 17). </a:t>
            </a:r>
          </a:p>
          <a:p>
            <a:pPr lvl="2"/>
            <a:r>
              <a:rPr lang="en-US" dirty="0"/>
              <a:t>The right to take part in the government of the country (article 21). </a:t>
            </a:r>
          </a:p>
          <a:p>
            <a:pPr lvl="2"/>
            <a:r>
              <a:rPr lang="en-US" dirty="0"/>
              <a:t>The right to an adequate standard of living (article 25).</a:t>
            </a:r>
          </a:p>
          <a:p>
            <a:pPr lvl="2"/>
            <a:r>
              <a:rPr lang="en-US" dirty="0"/>
              <a:t>The right to work (article 23).</a:t>
            </a:r>
          </a:p>
          <a:p>
            <a:pPr lvl="2"/>
            <a:r>
              <a:rPr lang="en-US" dirty="0"/>
              <a:t>The right to participate in the cultural life of the community (article 27).</a:t>
            </a:r>
          </a:p>
          <a:p>
            <a:endParaRPr lang="en-US" dirty="0"/>
          </a:p>
        </p:txBody>
      </p:sp>
      <p:sp>
        <p:nvSpPr>
          <p:cNvPr id="5" name="Title 4">
            <a:extLst>
              <a:ext uri="{FF2B5EF4-FFF2-40B4-BE49-F238E27FC236}">
                <a16:creationId xmlns:a16="http://schemas.microsoft.com/office/drawing/2014/main" xmlns="" id="{EFD3E8EF-0E95-C546-B04E-F43433BC31E1}"/>
              </a:ext>
            </a:extLst>
          </p:cNvPr>
          <p:cNvSpPr>
            <a:spLocks noGrp="1"/>
          </p:cNvSpPr>
          <p:nvPr>
            <p:ph type="title"/>
          </p:nvPr>
        </p:nvSpPr>
        <p:spPr/>
        <p:txBody>
          <a:bodyPr/>
          <a:lstStyle/>
          <a:p>
            <a:r>
              <a:rPr lang="en-US" dirty="0"/>
              <a:t>Presentation: Groups that are often subject to human rights violations - 3</a:t>
            </a:r>
          </a:p>
        </p:txBody>
      </p:sp>
    </p:spTree>
    <p:extLst>
      <p:ext uri="{BB962C8B-B14F-4D97-AF65-F5344CB8AC3E}">
        <p14:creationId xmlns:p14="http://schemas.microsoft.com/office/powerpoint/2010/main" val="33022627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FA4669B-F54D-6F4B-844C-08227B75B306}"/>
              </a:ext>
            </a:extLst>
          </p:cNvPr>
          <p:cNvSpPr>
            <a:spLocks noGrp="1"/>
          </p:cNvSpPr>
          <p:nvPr>
            <p:ph type="sldNum" sz="quarter" idx="12"/>
          </p:nvPr>
        </p:nvSpPr>
        <p:spPr/>
        <p:txBody>
          <a:bodyPr/>
          <a:lstStyle/>
          <a:p>
            <a:fld id="{04260D4A-DEC1-45DD-8AB2-A3349BAAA59E}" type="slidenum">
              <a:rPr lang="en-US" smtClean="0"/>
              <a:pPr/>
              <a:t>69</a:t>
            </a:fld>
            <a:endParaRPr lang="en-US"/>
          </a:p>
        </p:txBody>
      </p:sp>
      <p:sp>
        <p:nvSpPr>
          <p:cNvPr id="3" name="Text Placeholder 2">
            <a:extLst>
              <a:ext uri="{FF2B5EF4-FFF2-40B4-BE49-F238E27FC236}">
                <a16:creationId xmlns:a16="http://schemas.microsoft.com/office/drawing/2014/main" xmlns="" id="{69E654AA-1CFC-F341-B09F-765F31A16EB0}"/>
              </a:ext>
            </a:extLst>
          </p:cNvPr>
          <p:cNvSpPr>
            <a:spLocks noGrp="1"/>
          </p:cNvSpPr>
          <p:nvPr>
            <p:ph type="body" sz="quarter" idx="13"/>
          </p:nvPr>
        </p:nvSpPr>
        <p:spPr>
          <a:xfrm>
            <a:off x="507207" y="1362251"/>
            <a:ext cx="11174400" cy="360000"/>
          </a:xfrm>
        </p:spPr>
        <p:txBody>
          <a:bodyPr/>
          <a:lstStyle/>
          <a:p>
            <a:r>
              <a:rPr lang="en-US" dirty="0"/>
              <a:t>People who are lesbian, gay, bisexual, transgender, intersex or questioning (LGBTIQ)</a:t>
            </a:r>
          </a:p>
        </p:txBody>
      </p:sp>
      <p:sp>
        <p:nvSpPr>
          <p:cNvPr id="4" name="Content Placeholder 3">
            <a:extLst>
              <a:ext uri="{FF2B5EF4-FFF2-40B4-BE49-F238E27FC236}">
                <a16:creationId xmlns:a16="http://schemas.microsoft.com/office/drawing/2014/main" xmlns="" id="{5D32F99D-3A48-FB47-AB0A-7A8D62A2ADBF}"/>
              </a:ext>
            </a:extLst>
          </p:cNvPr>
          <p:cNvSpPr>
            <a:spLocks noGrp="1"/>
          </p:cNvSpPr>
          <p:nvPr>
            <p:ph sz="quarter" idx="14"/>
          </p:nvPr>
        </p:nvSpPr>
        <p:spPr>
          <a:xfrm>
            <a:off x="507195" y="2036618"/>
            <a:ext cx="11174412" cy="3974570"/>
          </a:xfrm>
        </p:spPr>
        <p:txBody>
          <a:bodyPr/>
          <a:lstStyle/>
          <a:p>
            <a:r>
              <a:rPr lang="en-US" dirty="0"/>
              <a:t>In many countries, LGBTIQ people may be denied the following:</a:t>
            </a:r>
          </a:p>
          <a:p>
            <a:pPr lvl="2"/>
            <a:r>
              <a:rPr lang="en-US" dirty="0"/>
              <a:t>The right to life (article 3).</a:t>
            </a:r>
          </a:p>
          <a:p>
            <a:pPr lvl="2"/>
            <a:r>
              <a:rPr lang="en-US" dirty="0"/>
              <a:t>The right to work (article 23).</a:t>
            </a:r>
          </a:p>
          <a:p>
            <a:pPr lvl="2"/>
            <a:r>
              <a:rPr lang="en-US" dirty="0"/>
              <a:t>The right to marry and to have a family (article 16).</a:t>
            </a:r>
          </a:p>
          <a:p>
            <a:pPr lvl="2"/>
            <a:r>
              <a:rPr lang="en-US" dirty="0"/>
              <a:t>The right to be free from cruel, inhuman and degrading treatment (article 5).</a:t>
            </a:r>
          </a:p>
          <a:p>
            <a:pPr lvl="2"/>
            <a:r>
              <a:rPr lang="en-US" dirty="0"/>
              <a:t>The right to freedom of movement (article 13). </a:t>
            </a:r>
          </a:p>
          <a:p>
            <a:endParaRPr lang="en-US" dirty="0"/>
          </a:p>
        </p:txBody>
      </p:sp>
      <p:sp>
        <p:nvSpPr>
          <p:cNvPr id="5" name="Title 4">
            <a:extLst>
              <a:ext uri="{FF2B5EF4-FFF2-40B4-BE49-F238E27FC236}">
                <a16:creationId xmlns:a16="http://schemas.microsoft.com/office/drawing/2014/main" xmlns="" id="{E64EB285-5C19-DE4A-9E32-6ACDD196AF84}"/>
              </a:ext>
            </a:extLst>
          </p:cNvPr>
          <p:cNvSpPr>
            <a:spLocks noGrp="1"/>
          </p:cNvSpPr>
          <p:nvPr>
            <p:ph type="title"/>
          </p:nvPr>
        </p:nvSpPr>
        <p:spPr/>
        <p:txBody>
          <a:bodyPr/>
          <a:lstStyle/>
          <a:p>
            <a:r>
              <a:rPr lang="en-US" dirty="0"/>
              <a:t>Presentation: Groups that are often subject to human rights violations - 4</a:t>
            </a:r>
          </a:p>
        </p:txBody>
      </p:sp>
    </p:spTree>
    <p:extLst>
      <p:ext uri="{BB962C8B-B14F-4D97-AF65-F5344CB8AC3E}">
        <p14:creationId xmlns:p14="http://schemas.microsoft.com/office/powerpoint/2010/main" val="240630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3665FD3C-8FEB-0247-B759-1D7A6A1A0217}"/>
              </a:ext>
            </a:extLst>
          </p:cNvPr>
          <p:cNvSpPr>
            <a:spLocks noGrp="1"/>
          </p:cNvSpPr>
          <p:nvPr>
            <p:ph type="sldNum" sz="quarter" idx="12"/>
          </p:nvPr>
        </p:nvSpPr>
        <p:spPr/>
        <p:txBody>
          <a:bodyPr/>
          <a:lstStyle/>
          <a:p>
            <a:fld id="{F169E07F-9A80-405D-B06A-876E4D356B83}" type="slidenum">
              <a:rPr lang="en-US" smtClean="0"/>
              <a:pPr/>
              <a:t>7</a:t>
            </a:fld>
            <a:endParaRPr lang="en-US"/>
          </a:p>
        </p:txBody>
      </p:sp>
      <p:sp>
        <p:nvSpPr>
          <p:cNvPr id="4" name="Title 3">
            <a:extLst>
              <a:ext uri="{FF2B5EF4-FFF2-40B4-BE49-F238E27FC236}">
                <a16:creationId xmlns:a16="http://schemas.microsoft.com/office/drawing/2014/main" xmlns="" id="{AE6B9812-C8D3-5A44-91F4-AD0CBE185CE2}"/>
              </a:ext>
            </a:extLst>
          </p:cNvPr>
          <p:cNvSpPr>
            <a:spLocks noGrp="1"/>
          </p:cNvSpPr>
          <p:nvPr>
            <p:ph type="title"/>
          </p:nvPr>
        </p:nvSpPr>
        <p:spPr>
          <a:xfrm>
            <a:off x="507206" y="2313945"/>
            <a:ext cx="10956248" cy="473859"/>
          </a:xfrm>
        </p:spPr>
        <p:txBody>
          <a:bodyPr/>
          <a:lstStyle/>
          <a:p>
            <a:r>
              <a:rPr lang="en-US" dirty="0"/>
              <a:t>Topic 1: Human Rights and living a good life</a:t>
            </a:r>
          </a:p>
        </p:txBody>
      </p:sp>
    </p:spTree>
    <p:extLst>
      <p:ext uri="{BB962C8B-B14F-4D97-AF65-F5344CB8AC3E}">
        <p14:creationId xmlns:p14="http://schemas.microsoft.com/office/powerpoint/2010/main" val="26012854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3D7EED8-D7A0-A74C-BFA1-F0E59D48F4B1}"/>
              </a:ext>
            </a:extLst>
          </p:cNvPr>
          <p:cNvSpPr>
            <a:spLocks noGrp="1"/>
          </p:cNvSpPr>
          <p:nvPr>
            <p:ph type="sldNum" sz="quarter" idx="12"/>
          </p:nvPr>
        </p:nvSpPr>
        <p:spPr/>
        <p:txBody>
          <a:bodyPr/>
          <a:lstStyle/>
          <a:p>
            <a:fld id="{04260D4A-DEC1-45DD-8AB2-A3349BAAA59E}" type="slidenum">
              <a:rPr lang="en-US" smtClean="0"/>
              <a:pPr/>
              <a:t>70</a:t>
            </a:fld>
            <a:endParaRPr lang="en-US"/>
          </a:p>
        </p:txBody>
      </p:sp>
      <p:sp>
        <p:nvSpPr>
          <p:cNvPr id="3" name="Text Placeholder 2">
            <a:extLst>
              <a:ext uri="{FF2B5EF4-FFF2-40B4-BE49-F238E27FC236}">
                <a16:creationId xmlns:a16="http://schemas.microsoft.com/office/drawing/2014/main" xmlns="" id="{5C99A398-84E4-4E4C-A815-AEB0DAEA5FDF}"/>
              </a:ext>
            </a:extLst>
          </p:cNvPr>
          <p:cNvSpPr>
            <a:spLocks noGrp="1"/>
          </p:cNvSpPr>
          <p:nvPr>
            <p:ph type="body" sz="quarter" idx="13"/>
          </p:nvPr>
        </p:nvSpPr>
        <p:spPr>
          <a:xfrm>
            <a:off x="507207" y="1341469"/>
            <a:ext cx="11174400" cy="360000"/>
          </a:xfrm>
        </p:spPr>
        <p:txBody>
          <a:bodyPr/>
          <a:lstStyle/>
          <a:p>
            <a:r>
              <a:rPr lang="en-US" dirty="0"/>
              <a:t>Children</a:t>
            </a:r>
          </a:p>
        </p:txBody>
      </p:sp>
      <p:sp>
        <p:nvSpPr>
          <p:cNvPr id="4" name="Content Placeholder 3">
            <a:extLst>
              <a:ext uri="{FF2B5EF4-FFF2-40B4-BE49-F238E27FC236}">
                <a16:creationId xmlns:a16="http://schemas.microsoft.com/office/drawing/2014/main" xmlns="" id="{6CFFE15B-F2B0-F14E-92D6-82DB84B8E3B9}"/>
              </a:ext>
            </a:extLst>
          </p:cNvPr>
          <p:cNvSpPr>
            <a:spLocks noGrp="1"/>
          </p:cNvSpPr>
          <p:nvPr>
            <p:ph sz="quarter" idx="14"/>
          </p:nvPr>
        </p:nvSpPr>
        <p:spPr>
          <a:xfrm>
            <a:off x="507195" y="1974272"/>
            <a:ext cx="11174412" cy="4036915"/>
          </a:xfrm>
        </p:spPr>
        <p:txBody>
          <a:bodyPr/>
          <a:lstStyle/>
          <a:p>
            <a:r>
              <a:rPr lang="en-US" dirty="0"/>
              <a:t>Children are also at high risk of having their human rights denied, including:</a:t>
            </a:r>
          </a:p>
          <a:p>
            <a:pPr lvl="2"/>
            <a:r>
              <a:rPr lang="en-US" dirty="0"/>
              <a:t>The right to be free from cruel, inhuman and degrading treatment (article 5).</a:t>
            </a:r>
          </a:p>
          <a:p>
            <a:pPr lvl="2"/>
            <a:r>
              <a:rPr lang="en-US" dirty="0"/>
              <a:t>The right to education (article 26).</a:t>
            </a:r>
          </a:p>
          <a:p>
            <a:pPr lvl="2"/>
            <a:r>
              <a:rPr lang="en-US" dirty="0"/>
              <a:t>The right not to be a slave (article 4).</a:t>
            </a:r>
          </a:p>
          <a:p>
            <a:pPr lvl="2"/>
            <a:r>
              <a:rPr lang="en-US" dirty="0"/>
              <a:t>Freedom of expression (article 19).</a:t>
            </a:r>
          </a:p>
          <a:p>
            <a:endParaRPr lang="en-US" dirty="0"/>
          </a:p>
        </p:txBody>
      </p:sp>
      <p:sp>
        <p:nvSpPr>
          <p:cNvPr id="5" name="Title 4">
            <a:extLst>
              <a:ext uri="{FF2B5EF4-FFF2-40B4-BE49-F238E27FC236}">
                <a16:creationId xmlns:a16="http://schemas.microsoft.com/office/drawing/2014/main" xmlns="" id="{390BDCF9-922E-C14B-B428-D92E1DE4C353}"/>
              </a:ext>
            </a:extLst>
          </p:cNvPr>
          <p:cNvSpPr>
            <a:spLocks noGrp="1"/>
          </p:cNvSpPr>
          <p:nvPr>
            <p:ph type="title"/>
          </p:nvPr>
        </p:nvSpPr>
        <p:spPr/>
        <p:txBody>
          <a:bodyPr/>
          <a:lstStyle/>
          <a:p>
            <a:r>
              <a:rPr lang="en-US" dirty="0"/>
              <a:t>Presentation: Groups that are often subject to human rights violations - 5</a:t>
            </a:r>
          </a:p>
        </p:txBody>
      </p:sp>
    </p:spTree>
    <p:extLst>
      <p:ext uri="{BB962C8B-B14F-4D97-AF65-F5344CB8AC3E}">
        <p14:creationId xmlns:p14="http://schemas.microsoft.com/office/powerpoint/2010/main" val="34442329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064F9E9-AE36-0E44-8605-98709D7E18D7}"/>
              </a:ext>
            </a:extLst>
          </p:cNvPr>
          <p:cNvSpPr>
            <a:spLocks noGrp="1"/>
          </p:cNvSpPr>
          <p:nvPr>
            <p:ph type="sldNum" sz="quarter" idx="12"/>
          </p:nvPr>
        </p:nvSpPr>
        <p:spPr/>
        <p:txBody>
          <a:bodyPr/>
          <a:lstStyle/>
          <a:p>
            <a:fld id="{04260D4A-DEC1-45DD-8AB2-A3349BAAA59E}" type="slidenum">
              <a:rPr lang="en-US" smtClean="0"/>
              <a:pPr/>
              <a:t>71</a:t>
            </a:fld>
            <a:endParaRPr lang="en-US"/>
          </a:p>
        </p:txBody>
      </p:sp>
      <p:sp>
        <p:nvSpPr>
          <p:cNvPr id="3" name="Text Placeholder 2">
            <a:extLst>
              <a:ext uri="{FF2B5EF4-FFF2-40B4-BE49-F238E27FC236}">
                <a16:creationId xmlns:a16="http://schemas.microsoft.com/office/drawing/2014/main" xmlns="" id="{65FAEF0C-2B24-EE4B-AA8B-3ECB26F5787B}"/>
              </a:ext>
            </a:extLst>
          </p:cNvPr>
          <p:cNvSpPr>
            <a:spLocks noGrp="1"/>
          </p:cNvSpPr>
          <p:nvPr>
            <p:ph type="body" sz="quarter" idx="13"/>
          </p:nvPr>
        </p:nvSpPr>
        <p:spPr>
          <a:xfrm>
            <a:off x="507207" y="1424596"/>
            <a:ext cx="11174400" cy="360000"/>
          </a:xfrm>
        </p:spPr>
        <p:txBody>
          <a:bodyPr/>
          <a:lstStyle/>
          <a:p>
            <a:r>
              <a:rPr lang="en-US" dirty="0"/>
              <a:t>People with HIV/AIDS</a:t>
            </a:r>
          </a:p>
        </p:txBody>
      </p:sp>
      <p:sp>
        <p:nvSpPr>
          <p:cNvPr id="4" name="Content Placeholder 3">
            <a:extLst>
              <a:ext uri="{FF2B5EF4-FFF2-40B4-BE49-F238E27FC236}">
                <a16:creationId xmlns:a16="http://schemas.microsoft.com/office/drawing/2014/main" xmlns="" id="{AEE015BD-9811-DC40-A1AF-98AA228E8322}"/>
              </a:ext>
            </a:extLst>
          </p:cNvPr>
          <p:cNvSpPr>
            <a:spLocks noGrp="1"/>
          </p:cNvSpPr>
          <p:nvPr>
            <p:ph sz="quarter" idx="14"/>
          </p:nvPr>
        </p:nvSpPr>
        <p:spPr>
          <a:xfrm>
            <a:off x="507195" y="1953490"/>
            <a:ext cx="11174412" cy="4057697"/>
          </a:xfrm>
        </p:spPr>
        <p:txBody>
          <a:bodyPr/>
          <a:lstStyle/>
          <a:p>
            <a:r>
              <a:rPr lang="en-US" dirty="0"/>
              <a:t> People who live with HIV or AIDS also often experience violations of their human rights, including: </a:t>
            </a:r>
          </a:p>
          <a:p>
            <a:pPr lvl="2"/>
            <a:r>
              <a:rPr lang="en-US" dirty="0"/>
              <a:t>The right to health (article 25).</a:t>
            </a:r>
          </a:p>
          <a:p>
            <a:pPr lvl="2"/>
            <a:r>
              <a:rPr lang="en-US" dirty="0"/>
              <a:t>The right to a job (article 23).</a:t>
            </a:r>
          </a:p>
          <a:p>
            <a:pPr lvl="2"/>
            <a:r>
              <a:rPr lang="en-US" dirty="0"/>
              <a:t>Freedom of movement (article 13).</a:t>
            </a:r>
          </a:p>
          <a:p>
            <a:endParaRPr lang="en-US" dirty="0"/>
          </a:p>
        </p:txBody>
      </p:sp>
      <p:sp>
        <p:nvSpPr>
          <p:cNvPr id="5" name="Title 4">
            <a:extLst>
              <a:ext uri="{FF2B5EF4-FFF2-40B4-BE49-F238E27FC236}">
                <a16:creationId xmlns:a16="http://schemas.microsoft.com/office/drawing/2014/main" xmlns="" id="{83C0283B-C987-C84A-A680-670420BCAD69}"/>
              </a:ext>
            </a:extLst>
          </p:cNvPr>
          <p:cNvSpPr>
            <a:spLocks noGrp="1"/>
          </p:cNvSpPr>
          <p:nvPr>
            <p:ph type="title"/>
          </p:nvPr>
        </p:nvSpPr>
        <p:spPr/>
        <p:txBody>
          <a:bodyPr/>
          <a:lstStyle/>
          <a:p>
            <a:r>
              <a:rPr lang="en-US" dirty="0"/>
              <a:t>Presentation: Groups that are often subject to human rights violations - 6</a:t>
            </a:r>
          </a:p>
        </p:txBody>
      </p:sp>
    </p:spTree>
    <p:extLst>
      <p:ext uri="{BB962C8B-B14F-4D97-AF65-F5344CB8AC3E}">
        <p14:creationId xmlns:p14="http://schemas.microsoft.com/office/powerpoint/2010/main" val="22730827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A1D47F2-6E95-6D44-885A-79B4CF6D6CFE}"/>
              </a:ext>
            </a:extLst>
          </p:cNvPr>
          <p:cNvSpPr>
            <a:spLocks noGrp="1"/>
          </p:cNvSpPr>
          <p:nvPr>
            <p:ph type="sldNum" sz="quarter" idx="12"/>
          </p:nvPr>
        </p:nvSpPr>
        <p:spPr/>
        <p:txBody>
          <a:bodyPr/>
          <a:lstStyle/>
          <a:p>
            <a:fld id="{04260D4A-DEC1-45DD-8AB2-A3349BAAA59E}" type="slidenum">
              <a:rPr lang="en-US" smtClean="0"/>
              <a:pPr/>
              <a:t>72</a:t>
            </a:fld>
            <a:endParaRPr lang="en-US"/>
          </a:p>
        </p:txBody>
      </p:sp>
      <p:sp>
        <p:nvSpPr>
          <p:cNvPr id="3" name="Text Placeholder 2">
            <a:extLst>
              <a:ext uri="{FF2B5EF4-FFF2-40B4-BE49-F238E27FC236}">
                <a16:creationId xmlns:a16="http://schemas.microsoft.com/office/drawing/2014/main" xmlns="" id="{9998BB47-A52C-E74C-BC87-5E8F817EEF9B}"/>
              </a:ext>
            </a:extLst>
          </p:cNvPr>
          <p:cNvSpPr>
            <a:spLocks noGrp="1"/>
          </p:cNvSpPr>
          <p:nvPr>
            <p:ph type="body" sz="quarter" idx="13"/>
          </p:nvPr>
        </p:nvSpPr>
        <p:spPr>
          <a:xfrm>
            <a:off x="507207" y="1424596"/>
            <a:ext cx="11174400" cy="360000"/>
          </a:xfrm>
        </p:spPr>
        <p:txBody>
          <a:bodyPr/>
          <a:lstStyle/>
          <a:p>
            <a:r>
              <a:rPr lang="en-US" dirty="0"/>
              <a:t>Children and adults with psychosocial, intellectual or cognitive disabilities</a:t>
            </a:r>
          </a:p>
        </p:txBody>
      </p:sp>
      <p:sp>
        <p:nvSpPr>
          <p:cNvPr id="4" name="Content Placeholder 3">
            <a:extLst>
              <a:ext uri="{FF2B5EF4-FFF2-40B4-BE49-F238E27FC236}">
                <a16:creationId xmlns:a16="http://schemas.microsoft.com/office/drawing/2014/main" xmlns="" id="{37DA24E6-FA0E-C849-979F-B1F75C02125C}"/>
              </a:ext>
            </a:extLst>
          </p:cNvPr>
          <p:cNvSpPr>
            <a:spLocks noGrp="1"/>
          </p:cNvSpPr>
          <p:nvPr>
            <p:ph sz="quarter" idx="14"/>
          </p:nvPr>
        </p:nvSpPr>
        <p:spPr>
          <a:xfrm>
            <a:off x="507195" y="1932708"/>
            <a:ext cx="11174412" cy="4078479"/>
          </a:xfrm>
        </p:spPr>
        <p:txBody>
          <a:bodyPr/>
          <a:lstStyle/>
          <a:p>
            <a:r>
              <a:rPr lang="en-US" dirty="0"/>
              <a:t>Children and adults with psychosocial, intellectual or cognitive disabilities are at risk of having their human rights violated or restricted. Some violations include: </a:t>
            </a:r>
          </a:p>
          <a:p>
            <a:pPr lvl="3">
              <a:spcAft>
                <a:spcPts val="500"/>
              </a:spcAft>
            </a:pPr>
            <a:r>
              <a:rPr lang="en-US" dirty="0"/>
              <a:t>The right not to be discriminated against (article 2). </a:t>
            </a:r>
          </a:p>
          <a:p>
            <a:pPr lvl="3">
              <a:spcAft>
                <a:spcPts val="500"/>
              </a:spcAft>
            </a:pPr>
            <a:r>
              <a:rPr lang="en-US" dirty="0"/>
              <a:t>The right not to be subjected to cruel, inhuman or degrading treatment or punishment (article 5).</a:t>
            </a:r>
          </a:p>
          <a:p>
            <a:pPr lvl="3">
              <a:spcAft>
                <a:spcPts val="500"/>
              </a:spcAft>
            </a:pPr>
            <a:r>
              <a:rPr lang="en-US" dirty="0"/>
              <a:t>The right to education (article 26): some countries do not have education systems that can accommodate people with psychosocial, intellectual or cognitive disabilities.</a:t>
            </a:r>
          </a:p>
          <a:p>
            <a:pPr lvl="3">
              <a:spcAft>
                <a:spcPts val="500"/>
              </a:spcAft>
            </a:pPr>
            <a:r>
              <a:rPr lang="en-US" dirty="0"/>
              <a:t>The right to work (article 23).</a:t>
            </a:r>
          </a:p>
          <a:p>
            <a:pPr lvl="3">
              <a:spcAft>
                <a:spcPts val="500"/>
              </a:spcAft>
            </a:pPr>
            <a:r>
              <a:rPr lang="en-US" dirty="0"/>
              <a:t>The right to vote (article 21).</a:t>
            </a:r>
          </a:p>
          <a:p>
            <a:pPr lvl="3">
              <a:spcAft>
                <a:spcPts val="500"/>
              </a:spcAft>
            </a:pPr>
            <a:r>
              <a:rPr lang="en-US" dirty="0"/>
              <a:t>The right to marry and to have a family (article 16).</a:t>
            </a:r>
          </a:p>
          <a:p>
            <a:pPr lvl="3">
              <a:spcAft>
                <a:spcPts val="500"/>
              </a:spcAft>
            </a:pPr>
            <a:r>
              <a:rPr lang="en-US" dirty="0"/>
              <a:t>The right to liberty (article 3).</a:t>
            </a:r>
          </a:p>
          <a:p>
            <a:pPr lvl="3">
              <a:spcAft>
                <a:spcPts val="500"/>
              </a:spcAft>
            </a:pPr>
            <a:r>
              <a:rPr lang="en-US" dirty="0"/>
              <a:t>The right to recognition everywhere as a person before the law (article 6). </a:t>
            </a:r>
          </a:p>
          <a:p>
            <a:endParaRPr lang="en-US" dirty="0"/>
          </a:p>
        </p:txBody>
      </p:sp>
      <p:sp>
        <p:nvSpPr>
          <p:cNvPr id="5" name="Title 4">
            <a:extLst>
              <a:ext uri="{FF2B5EF4-FFF2-40B4-BE49-F238E27FC236}">
                <a16:creationId xmlns:a16="http://schemas.microsoft.com/office/drawing/2014/main" xmlns="" id="{8BD0B735-EDFF-324E-9A89-A297F16C38BB}"/>
              </a:ext>
            </a:extLst>
          </p:cNvPr>
          <p:cNvSpPr>
            <a:spLocks noGrp="1"/>
          </p:cNvSpPr>
          <p:nvPr>
            <p:ph type="title"/>
          </p:nvPr>
        </p:nvSpPr>
        <p:spPr/>
        <p:txBody>
          <a:bodyPr/>
          <a:lstStyle/>
          <a:p>
            <a:r>
              <a:rPr lang="en-US" dirty="0"/>
              <a:t>Presentation: Groups that are often subject to human rights violations - 7</a:t>
            </a:r>
          </a:p>
        </p:txBody>
      </p:sp>
    </p:spTree>
    <p:extLst>
      <p:ext uri="{BB962C8B-B14F-4D97-AF65-F5344CB8AC3E}">
        <p14:creationId xmlns:p14="http://schemas.microsoft.com/office/powerpoint/2010/main" val="5585991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E9C9E7C-2D89-C94F-8B09-6D63C08C7D3F}"/>
              </a:ext>
            </a:extLst>
          </p:cNvPr>
          <p:cNvSpPr>
            <a:spLocks noGrp="1"/>
          </p:cNvSpPr>
          <p:nvPr>
            <p:ph type="sldNum" sz="quarter" idx="12"/>
          </p:nvPr>
        </p:nvSpPr>
        <p:spPr/>
        <p:txBody>
          <a:bodyPr/>
          <a:lstStyle/>
          <a:p>
            <a:fld id="{04260D4A-DEC1-45DD-8AB2-A3349BAAA59E}" type="slidenum">
              <a:rPr lang="en-US" smtClean="0"/>
              <a:pPr/>
              <a:t>73</a:t>
            </a:fld>
            <a:endParaRPr lang="en-US"/>
          </a:p>
        </p:txBody>
      </p:sp>
      <p:sp>
        <p:nvSpPr>
          <p:cNvPr id="3" name="Text Placeholder 2">
            <a:extLst>
              <a:ext uri="{FF2B5EF4-FFF2-40B4-BE49-F238E27FC236}">
                <a16:creationId xmlns:a16="http://schemas.microsoft.com/office/drawing/2014/main" xmlns="" id="{0D4FFA4B-94CC-E543-BA49-A1316DF5AA90}"/>
              </a:ext>
            </a:extLst>
          </p:cNvPr>
          <p:cNvSpPr>
            <a:spLocks noGrp="1"/>
          </p:cNvSpPr>
          <p:nvPr>
            <p:ph type="body" sz="quarter" idx="13"/>
          </p:nvPr>
        </p:nvSpPr>
        <p:spPr>
          <a:xfrm>
            <a:off x="507207" y="1424596"/>
            <a:ext cx="11174400" cy="360000"/>
          </a:xfrm>
        </p:spPr>
        <p:txBody>
          <a:bodyPr/>
          <a:lstStyle/>
          <a:p>
            <a:r>
              <a:rPr lang="en-US" dirty="0"/>
              <a:t>Older persons</a:t>
            </a:r>
          </a:p>
        </p:txBody>
      </p:sp>
      <p:sp>
        <p:nvSpPr>
          <p:cNvPr id="4" name="Content Placeholder 3">
            <a:extLst>
              <a:ext uri="{FF2B5EF4-FFF2-40B4-BE49-F238E27FC236}">
                <a16:creationId xmlns:a16="http://schemas.microsoft.com/office/drawing/2014/main" xmlns="" id="{6A8565A4-FFBB-3846-BF42-946C007E9F5F}"/>
              </a:ext>
            </a:extLst>
          </p:cNvPr>
          <p:cNvSpPr>
            <a:spLocks noGrp="1"/>
          </p:cNvSpPr>
          <p:nvPr>
            <p:ph sz="quarter" idx="14"/>
          </p:nvPr>
        </p:nvSpPr>
        <p:spPr>
          <a:xfrm>
            <a:off x="507195" y="1974272"/>
            <a:ext cx="11174412" cy="4036915"/>
          </a:xfrm>
        </p:spPr>
        <p:txBody>
          <a:bodyPr/>
          <a:lstStyle/>
          <a:p>
            <a:r>
              <a:rPr lang="en-US" dirty="0"/>
              <a:t>Older persons may be subject to violations of:</a:t>
            </a:r>
          </a:p>
          <a:p>
            <a:pPr lvl="2"/>
            <a:r>
              <a:rPr lang="en-US" dirty="0"/>
              <a:t>The right to liberty (article 3).</a:t>
            </a:r>
          </a:p>
          <a:p>
            <a:pPr lvl="2"/>
            <a:r>
              <a:rPr lang="en-US" dirty="0"/>
              <a:t>The right to be free from cruel, inhuman and degrading treatment (article 5). </a:t>
            </a:r>
          </a:p>
          <a:p>
            <a:pPr lvl="2"/>
            <a:r>
              <a:rPr lang="en-US" dirty="0"/>
              <a:t>The right to own property and not to be arbitrarily deprived of one’s property (article 17).</a:t>
            </a:r>
          </a:p>
          <a:p>
            <a:endParaRPr lang="en-US" dirty="0"/>
          </a:p>
        </p:txBody>
      </p:sp>
      <p:sp>
        <p:nvSpPr>
          <p:cNvPr id="5" name="Title 4">
            <a:extLst>
              <a:ext uri="{FF2B5EF4-FFF2-40B4-BE49-F238E27FC236}">
                <a16:creationId xmlns:a16="http://schemas.microsoft.com/office/drawing/2014/main" xmlns="" id="{B1900B07-A6F3-9648-A01C-7255D844F883}"/>
              </a:ext>
            </a:extLst>
          </p:cNvPr>
          <p:cNvSpPr>
            <a:spLocks noGrp="1"/>
          </p:cNvSpPr>
          <p:nvPr>
            <p:ph type="title"/>
          </p:nvPr>
        </p:nvSpPr>
        <p:spPr/>
        <p:txBody>
          <a:bodyPr/>
          <a:lstStyle/>
          <a:p>
            <a:r>
              <a:rPr lang="en-US" dirty="0"/>
              <a:t>Presentation: Groups that are often subject to human rights violations - 8</a:t>
            </a:r>
          </a:p>
        </p:txBody>
      </p:sp>
    </p:spTree>
    <p:extLst>
      <p:ext uri="{BB962C8B-B14F-4D97-AF65-F5344CB8AC3E}">
        <p14:creationId xmlns:p14="http://schemas.microsoft.com/office/powerpoint/2010/main" val="41067026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ABB947F-4317-8446-973C-2039FBDCA11C}"/>
              </a:ext>
            </a:extLst>
          </p:cNvPr>
          <p:cNvSpPr>
            <a:spLocks noGrp="1"/>
          </p:cNvSpPr>
          <p:nvPr>
            <p:ph type="sldNum" sz="quarter" idx="12"/>
          </p:nvPr>
        </p:nvSpPr>
        <p:spPr/>
        <p:txBody>
          <a:bodyPr/>
          <a:lstStyle/>
          <a:p>
            <a:fld id="{04260D4A-DEC1-45DD-8AB2-A3349BAAA59E}" type="slidenum">
              <a:rPr lang="en-US" smtClean="0"/>
              <a:pPr/>
              <a:t>74</a:t>
            </a:fld>
            <a:endParaRPr lang="en-US"/>
          </a:p>
        </p:txBody>
      </p:sp>
      <p:sp>
        <p:nvSpPr>
          <p:cNvPr id="4" name="Content Placeholder 3">
            <a:extLst>
              <a:ext uri="{FF2B5EF4-FFF2-40B4-BE49-F238E27FC236}">
                <a16:creationId xmlns:a16="http://schemas.microsoft.com/office/drawing/2014/main" xmlns="" id="{53C20A34-A1F2-9A46-96F0-3C2F488A4E30}"/>
              </a:ext>
            </a:extLst>
          </p:cNvPr>
          <p:cNvSpPr>
            <a:spLocks noGrp="1"/>
          </p:cNvSpPr>
          <p:nvPr>
            <p:ph sz="quarter" idx="14"/>
          </p:nvPr>
        </p:nvSpPr>
        <p:spPr/>
        <p:txBody>
          <a:bodyPr/>
          <a:lstStyle/>
          <a:p>
            <a:endParaRPr lang="en-US" dirty="0"/>
          </a:p>
          <a:p>
            <a:r>
              <a:rPr lang="en-US" dirty="0"/>
              <a:t>What are the consequences of the violations of human rights that have just been discussed:</a:t>
            </a:r>
          </a:p>
          <a:p>
            <a:pPr lvl="2"/>
            <a:r>
              <a:rPr lang="en-US" sz="2200" dirty="0"/>
              <a:t>For the individuals within the two selected groups/segments of the population?</a:t>
            </a:r>
          </a:p>
          <a:p>
            <a:pPr lvl="2"/>
            <a:r>
              <a:rPr lang="en-US" sz="2200" dirty="0"/>
              <a:t>For each group as a whole?</a:t>
            </a:r>
          </a:p>
          <a:p>
            <a:pPr lvl="2"/>
            <a:r>
              <a:rPr lang="en-US" sz="2200" dirty="0"/>
              <a:t>For the wider community or society in which they live?</a:t>
            </a:r>
          </a:p>
        </p:txBody>
      </p:sp>
      <p:sp>
        <p:nvSpPr>
          <p:cNvPr id="5" name="Title 4">
            <a:extLst>
              <a:ext uri="{FF2B5EF4-FFF2-40B4-BE49-F238E27FC236}">
                <a16:creationId xmlns:a16="http://schemas.microsoft.com/office/drawing/2014/main" xmlns="" id="{18B63A21-3758-5949-876A-403B0EEC6ABC}"/>
              </a:ext>
            </a:extLst>
          </p:cNvPr>
          <p:cNvSpPr>
            <a:spLocks noGrp="1"/>
          </p:cNvSpPr>
          <p:nvPr>
            <p:ph type="title"/>
          </p:nvPr>
        </p:nvSpPr>
        <p:spPr/>
        <p:txBody>
          <a:bodyPr/>
          <a:lstStyle/>
          <a:p>
            <a:r>
              <a:rPr lang="en-US" dirty="0"/>
              <a:t>Exercise 6.2: Impacts of violations</a:t>
            </a:r>
          </a:p>
        </p:txBody>
      </p:sp>
    </p:spTree>
    <p:extLst>
      <p:ext uri="{BB962C8B-B14F-4D97-AF65-F5344CB8AC3E}">
        <p14:creationId xmlns:p14="http://schemas.microsoft.com/office/powerpoint/2010/main" val="6486414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6CB2825-6122-0E49-8A59-610EA094CD6B}"/>
              </a:ext>
            </a:extLst>
          </p:cNvPr>
          <p:cNvSpPr>
            <a:spLocks noGrp="1"/>
          </p:cNvSpPr>
          <p:nvPr>
            <p:ph type="sldNum" sz="quarter" idx="12"/>
          </p:nvPr>
        </p:nvSpPr>
        <p:spPr/>
        <p:txBody>
          <a:bodyPr/>
          <a:lstStyle/>
          <a:p>
            <a:fld id="{04260D4A-DEC1-45DD-8AB2-A3349BAAA59E}" type="slidenum">
              <a:rPr lang="en-US" smtClean="0"/>
              <a:pPr/>
              <a:t>75</a:t>
            </a:fld>
            <a:endParaRPr lang="en-US"/>
          </a:p>
        </p:txBody>
      </p:sp>
      <p:sp>
        <p:nvSpPr>
          <p:cNvPr id="4" name="Content Placeholder 3">
            <a:extLst>
              <a:ext uri="{FF2B5EF4-FFF2-40B4-BE49-F238E27FC236}">
                <a16:creationId xmlns:a16="http://schemas.microsoft.com/office/drawing/2014/main" xmlns="" id="{DD7F4312-D2A8-794F-9286-39196622B0A1}"/>
              </a:ext>
            </a:extLst>
          </p:cNvPr>
          <p:cNvSpPr>
            <a:spLocks noGrp="1"/>
          </p:cNvSpPr>
          <p:nvPr>
            <p:ph sz="quarter" idx="14"/>
          </p:nvPr>
        </p:nvSpPr>
        <p:spPr/>
        <p:txBody>
          <a:bodyPr/>
          <a:lstStyle/>
          <a:p>
            <a:r>
              <a:rPr lang="en-US" dirty="0"/>
              <a:t>An important step for change is to reflect on how our own beliefs or actions may help or hinder other people’s enjoyment of human rights. For instance:</a:t>
            </a:r>
          </a:p>
          <a:p>
            <a:pPr lvl="2"/>
            <a:r>
              <a:rPr lang="en-US" sz="2200" dirty="0"/>
              <a:t>Has there ever been a time when you have witnessed someone you know violating someone’s human rights?</a:t>
            </a:r>
          </a:p>
          <a:p>
            <a:pPr lvl="2"/>
            <a:r>
              <a:rPr lang="en-US" sz="2200" dirty="0"/>
              <a:t>Has there ever been a time when you may have been responsible for not supporting and upholding someone’s human rights? </a:t>
            </a:r>
          </a:p>
          <a:p>
            <a:endParaRPr lang="en-US" dirty="0"/>
          </a:p>
        </p:txBody>
      </p:sp>
      <p:sp>
        <p:nvSpPr>
          <p:cNvPr id="5" name="Title 4">
            <a:extLst>
              <a:ext uri="{FF2B5EF4-FFF2-40B4-BE49-F238E27FC236}">
                <a16:creationId xmlns:a16="http://schemas.microsoft.com/office/drawing/2014/main" xmlns="" id="{C954BC2E-D7D8-CF46-A615-0C557162B021}"/>
              </a:ext>
            </a:extLst>
          </p:cNvPr>
          <p:cNvSpPr>
            <a:spLocks noGrp="1"/>
          </p:cNvSpPr>
          <p:nvPr>
            <p:ph type="title"/>
          </p:nvPr>
        </p:nvSpPr>
        <p:spPr/>
        <p:txBody>
          <a:bodyPr/>
          <a:lstStyle/>
          <a:p>
            <a:r>
              <a:rPr lang="en-US" dirty="0"/>
              <a:t>Reflective exercise</a:t>
            </a:r>
          </a:p>
        </p:txBody>
      </p:sp>
    </p:spTree>
    <p:extLst>
      <p:ext uri="{BB962C8B-B14F-4D97-AF65-F5344CB8AC3E}">
        <p14:creationId xmlns:p14="http://schemas.microsoft.com/office/powerpoint/2010/main" val="4282621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FA51C7AD-B309-FE4A-BDB0-DD7DB99FCA8C}"/>
              </a:ext>
            </a:extLst>
          </p:cNvPr>
          <p:cNvSpPr>
            <a:spLocks noGrp="1"/>
          </p:cNvSpPr>
          <p:nvPr>
            <p:ph type="sldNum" sz="quarter" idx="12"/>
          </p:nvPr>
        </p:nvSpPr>
        <p:spPr/>
        <p:txBody>
          <a:bodyPr/>
          <a:lstStyle/>
          <a:p>
            <a:fld id="{F169E07F-9A80-405D-B06A-876E4D356B83}" type="slidenum">
              <a:rPr lang="en-US" smtClean="0"/>
              <a:pPr/>
              <a:t>76</a:t>
            </a:fld>
            <a:endParaRPr lang="en-US"/>
          </a:p>
        </p:txBody>
      </p:sp>
      <p:sp>
        <p:nvSpPr>
          <p:cNvPr id="4" name="Title 3">
            <a:extLst>
              <a:ext uri="{FF2B5EF4-FFF2-40B4-BE49-F238E27FC236}">
                <a16:creationId xmlns:a16="http://schemas.microsoft.com/office/drawing/2014/main" xmlns="" id="{651B1AC1-C1FE-C94A-9EEF-7EAB08A464C6}"/>
              </a:ext>
            </a:extLst>
          </p:cNvPr>
          <p:cNvSpPr>
            <a:spLocks noGrp="1"/>
          </p:cNvSpPr>
          <p:nvPr>
            <p:ph type="title"/>
          </p:nvPr>
        </p:nvSpPr>
        <p:spPr/>
        <p:txBody>
          <a:bodyPr/>
          <a:lstStyle/>
          <a:p>
            <a:pPr>
              <a:lnSpc>
                <a:spcPct val="100000"/>
              </a:lnSpc>
            </a:pPr>
            <a:r>
              <a:rPr lang="en-US" dirty="0"/>
              <a:t>Topic 7: Respecting, protecting and fulfilling human rights</a:t>
            </a:r>
          </a:p>
        </p:txBody>
      </p:sp>
    </p:spTree>
    <p:extLst>
      <p:ext uri="{BB962C8B-B14F-4D97-AF65-F5344CB8AC3E}">
        <p14:creationId xmlns:p14="http://schemas.microsoft.com/office/powerpoint/2010/main" val="20685944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D0D1A9A-F5DC-154D-9F74-64971073E741}"/>
              </a:ext>
            </a:extLst>
          </p:cNvPr>
          <p:cNvSpPr>
            <a:spLocks noGrp="1"/>
          </p:cNvSpPr>
          <p:nvPr>
            <p:ph type="sldNum" sz="quarter" idx="12"/>
          </p:nvPr>
        </p:nvSpPr>
        <p:spPr/>
        <p:txBody>
          <a:bodyPr/>
          <a:lstStyle/>
          <a:p>
            <a:fld id="{04260D4A-DEC1-45DD-8AB2-A3349BAAA59E}" type="slidenum">
              <a:rPr lang="en-US" smtClean="0"/>
              <a:pPr/>
              <a:t>77</a:t>
            </a:fld>
            <a:endParaRPr lang="en-US"/>
          </a:p>
        </p:txBody>
      </p:sp>
      <p:sp>
        <p:nvSpPr>
          <p:cNvPr id="4" name="Content Placeholder 3">
            <a:extLst>
              <a:ext uri="{FF2B5EF4-FFF2-40B4-BE49-F238E27FC236}">
                <a16:creationId xmlns:a16="http://schemas.microsoft.com/office/drawing/2014/main" xmlns="" id="{3930BE3A-6C00-2540-96F9-7402F8EFCDF3}"/>
              </a:ext>
            </a:extLst>
          </p:cNvPr>
          <p:cNvSpPr>
            <a:spLocks noGrp="1"/>
          </p:cNvSpPr>
          <p:nvPr>
            <p:ph sz="quarter" idx="14"/>
          </p:nvPr>
        </p:nvSpPr>
        <p:spPr/>
        <p:txBody>
          <a:bodyPr/>
          <a:lstStyle/>
          <a:p>
            <a:endParaRPr lang="en-US" dirty="0"/>
          </a:p>
          <a:p>
            <a:endParaRPr lang="en-US" dirty="0"/>
          </a:p>
          <a:p>
            <a:pPr marL="0" indent="0">
              <a:buNone/>
            </a:pPr>
            <a:endParaRPr lang="en-US" dirty="0"/>
          </a:p>
          <a:p>
            <a:pPr marL="0" indent="0" algn="ctr">
              <a:buNone/>
            </a:pPr>
            <a:r>
              <a:rPr lang="en-US" sz="2500" b="1" i="1" dirty="0"/>
              <a:t>Without the need for specific details, share an experience of a time when someone you know violated someone’s human rights.</a:t>
            </a:r>
          </a:p>
        </p:txBody>
      </p:sp>
      <p:sp>
        <p:nvSpPr>
          <p:cNvPr id="5" name="Title 4">
            <a:extLst>
              <a:ext uri="{FF2B5EF4-FFF2-40B4-BE49-F238E27FC236}">
                <a16:creationId xmlns:a16="http://schemas.microsoft.com/office/drawing/2014/main" xmlns="" id="{A02D4EBA-1611-0B44-8742-A953CD3B530E}"/>
              </a:ext>
            </a:extLst>
          </p:cNvPr>
          <p:cNvSpPr>
            <a:spLocks noGrp="1"/>
          </p:cNvSpPr>
          <p:nvPr>
            <p:ph type="title"/>
          </p:nvPr>
        </p:nvSpPr>
        <p:spPr/>
        <p:txBody>
          <a:bodyPr/>
          <a:lstStyle/>
          <a:p>
            <a:r>
              <a:rPr lang="en-US" dirty="0"/>
              <a:t>Reflective exercise from previous topic - 1 </a:t>
            </a:r>
          </a:p>
        </p:txBody>
      </p:sp>
    </p:spTree>
    <p:extLst>
      <p:ext uri="{BB962C8B-B14F-4D97-AF65-F5344CB8AC3E}">
        <p14:creationId xmlns:p14="http://schemas.microsoft.com/office/powerpoint/2010/main" val="14667517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2BEC00-1B4D-3049-8C1C-E796325FBF49}"/>
              </a:ext>
            </a:extLst>
          </p:cNvPr>
          <p:cNvSpPr>
            <a:spLocks noGrp="1"/>
          </p:cNvSpPr>
          <p:nvPr>
            <p:ph type="sldNum" sz="quarter" idx="12"/>
          </p:nvPr>
        </p:nvSpPr>
        <p:spPr/>
        <p:txBody>
          <a:bodyPr/>
          <a:lstStyle/>
          <a:p>
            <a:fld id="{04260D4A-DEC1-45DD-8AB2-A3349BAAA59E}" type="slidenum">
              <a:rPr lang="en-US" smtClean="0"/>
              <a:pPr/>
              <a:t>78</a:t>
            </a:fld>
            <a:endParaRPr lang="en-US"/>
          </a:p>
        </p:txBody>
      </p:sp>
      <p:sp>
        <p:nvSpPr>
          <p:cNvPr id="4" name="Content Placeholder 3">
            <a:extLst>
              <a:ext uri="{FF2B5EF4-FFF2-40B4-BE49-F238E27FC236}">
                <a16:creationId xmlns:a16="http://schemas.microsoft.com/office/drawing/2014/main" xmlns="" id="{8509B2C5-9FD4-4646-8550-B96C8F4FB9E9}"/>
              </a:ext>
            </a:extLst>
          </p:cNvPr>
          <p:cNvSpPr>
            <a:spLocks noGrp="1"/>
          </p:cNvSpPr>
          <p:nvPr>
            <p:ph sz="quarter" idx="14"/>
          </p:nvPr>
        </p:nvSpPr>
        <p:spPr/>
        <p:txBody>
          <a:bodyPr/>
          <a:lstStyle/>
          <a:p>
            <a:r>
              <a:rPr lang="en-US" dirty="0"/>
              <a:t>Why do you think this violation occurred? </a:t>
            </a:r>
          </a:p>
          <a:p>
            <a:r>
              <a:rPr lang="en-US" dirty="0"/>
              <a:t>What consequences did it have for the individual or community?</a:t>
            </a:r>
          </a:p>
          <a:p>
            <a:r>
              <a:rPr lang="en-US" dirty="0"/>
              <a:t>How did you feel about this violation? </a:t>
            </a:r>
          </a:p>
          <a:p>
            <a:r>
              <a:rPr lang="en-US" dirty="0"/>
              <a:t>Were you aware this was a human rights violation at the time? </a:t>
            </a:r>
          </a:p>
          <a:p>
            <a:r>
              <a:rPr lang="en-US" dirty="0"/>
              <a:t>Do you think you would approach the situation differently?</a:t>
            </a:r>
          </a:p>
        </p:txBody>
      </p:sp>
      <p:sp>
        <p:nvSpPr>
          <p:cNvPr id="5" name="Title 4">
            <a:extLst>
              <a:ext uri="{FF2B5EF4-FFF2-40B4-BE49-F238E27FC236}">
                <a16:creationId xmlns:a16="http://schemas.microsoft.com/office/drawing/2014/main" xmlns="" id="{B099FF22-49F5-A241-A7F4-D3B7AFAA1E96}"/>
              </a:ext>
            </a:extLst>
          </p:cNvPr>
          <p:cNvSpPr>
            <a:spLocks noGrp="1"/>
          </p:cNvSpPr>
          <p:nvPr>
            <p:ph type="title"/>
          </p:nvPr>
        </p:nvSpPr>
        <p:spPr/>
        <p:txBody>
          <a:bodyPr/>
          <a:lstStyle/>
          <a:p>
            <a:r>
              <a:rPr lang="en-US" dirty="0"/>
              <a:t>Reflective exercise from previous topic - 2</a:t>
            </a:r>
          </a:p>
        </p:txBody>
      </p:sp>
    </p:spTree>
    <p:extLst>
      <p:ext uri="{BB962C8B-B14F-4D97-AF65-F5344CB8AC3E}">
        <p14:creationId xmlns:p14="http://schemas.microsoft.com/office/powerpoint/2010/main" val="6634637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D2B6BB8-A87C-9D4F-99EC-C6575CA9CD9B}"/>
              </a:ext>
            </a:extLst>
          </p:cNvPr>
          <p:cNvSpPr>
            <a:spLocks noGrp="1"/>
          </p:cNvSpPr>
          <p:nvPr>
            <p:ph type="sldNum" sz="quarter" idx="12"/>
          </p:nvPr>
        </p:nvSpPr>
        <p:spPr/>
        <p:txBody>
          <a:bodyPr/>
          <a:lstStyle/>
          <a:p>
            <a:fld id="{04260D4A-DEC1-45DD-8AB2-A3349BAAA59E}" type="slidenum">
              <a:rPr lang="en-US" smtClean="0"/>
              <a:pPr/>
              <a:t>79</a:t>
            </a:fld>
            <a:endParaRPr lang="en-US"/>
          </a:p>
        </p:txBody>
      </p:sp>
      <p:sp>
        <p:nvSpPr>
          <p:cNvPr id="4" name="Content Placeholder 3">
            <a:extLst>
              <a:ext uri="{FF2B5EF4-FFF2-40B4-BE49-F238E27FC236}">
                <a16:creationId xmlns:a16="http://schemas.microsoft.com/office/drawing/2014/main" xmlns="" id="{73E4690A-3EC1-1047-89F0-A62E609D6E24}"/>
              </a:ext>
            </a:extLst>
          </p:cNvPr>
          <p:cNvSpPr>
            <a:spLocks noGrp="1"/>
          </p:cNvSpPr>
          <p:nvPr>
            <p:ph sz="quarter" idx="14"/>
          </p:nvPr>
        </p:nvSpPr>
        <p:spPr/>
        <p:txBody>
          <a:bodyPr/>
          <a:lstStyle/>
          <a:p>
            <a:r>
              <a:rPr lang="en-US" dirty="0"/>
              <a:t>Think about a time when you failed to support or uphold someone’s human rights.</a:t>
            </a:r>
          </a:p>
          <a:p>
            <a:r>
              <a:rPr lang="en-US" dirty="0"/>
              <a:t>Without the need for specific details, will you share how you felt on this occasion? </a:t>
            </a:r>
          </a:p>
        </p:txBody>
      </p:sp>
      <p:sp>
        <p:nvSpPr>
          <p:cNvPr id="5" name="Title 4">
            <a:extLst>
              <a:ext uri="{FF2B5EF4-FFF2-40B4-BE49-F238E27FC236}">
                <a16:creationId xmlns:a16="http://schemas.microsoft.com/office/drawing/2014/main" xmlns="" id="{A306A9A9-0C96-F746-8DA5-F6E0775016AD}"/>
              </a:ext>
            </a:extLst>
          </p:cNvPr>
          <p:cNvSpPr>
            <a:spLocks noGrp="1"/>
          </p:cNvSpPr>
          <p:nvPr>
            <p:ph type="title"/>
          </p:nvPr>
        </p:nvSpPr>
        <p:spPr/>
        <p:txBody>
          <a:bodyPr/>
          <a:lstStyle/>
          <a:p>
            <a:r>
              <a:rPr lang="en-US" dirty="0"/>
              <a:t>Reflective exercise from previous topic - 3</a:t>
            </a:r>
          </a:p>
        </p:txBody>
      </p:sp>
    </p:spTree>
    <p:extLst>
      <p:ext uri="{BB962C8B-B14F-4D97-AF65-F5344CB8AC3E}">
        <p14:creationId xmlns:p14="http://schemas.microsoft.com/office/powerpoint/2010/main" val="3024785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2342056-D7C5-C04A-97FD-C704A4CAF0AE}"/>
              </a:ext>
            </a:extLst>
          </p:cNvPr>
          <p:cNvSpPr>
            <a:spLocks noGrp="1"/>
          </p:cNvSpPr>
          <p:nvPr>
            <p:ph type="sldNum" sz="quarter" idx="12"/>
          </p:nvPr>
        </p:nvSpPr>
        <p:spPr/>
        <p:txBody>
          <a:bodyPr/>
          <a:lstStyle/>
          <a:p>
            <a:fld id="{04260D4A-DEC1-45DD-8AB2-A3349BAAA59E}" type="slidenum">
              <a:rPr lang="en-US" smtClean="0"/>
              <a:pPr/>
              <a:t>8</a:t>
            </a:fld>
            <a:endParaRPr lang="en-US"/>
          </a:p>
        </p:txBody>
      </p:sp>
      <p:sp>
        <p:nvSpPr>
          <p:cNvPr id="4" name="Content Placeholder 3">
            <a:extLst>
              <a:ext uri="{FF2B5EF4-FFF2-40B4-BE49-F238E27FC236}">
                <a16:creationId xmlns:a16="http://schemas.microsoft.com/office/drawing/2014/main" xmlns="" id="{242A542A-07A4-1940-B996-058CABA01077}"/>
              </a:ext>
            </a:extLst>
          </p:cNvPr>
          <p:cNvSpPr>
            <a:spLocks noGrp="1"/>
          </p:cNvSpPr>
          <p:nvPr>
            <p:ph sz="quarter" idx="14"/>
          </p:nvPr>
        </p:nvSpPr>
        <p:spPr>
          <a:xfrm>
            <a:off x="507195" y="3085343"/>
            <a:ext cx="11174412" cy="583830"/>
          </a:xfrm>
        </p:spPr>
        <p:txBody>
          <a:bodyPr/>
          <a:lstStyle/>
          <a:p>
            <a:pPr marL="0" indent="0" algn="ctr">
              <a:buNone/>
            </a:pPr>
            <a:r>
              <a:rPr lang="en-US" sz="2500" b="1" i="1" dirty="0"/>
              <a:t>What do you understand by the term “human rights”?</a:t>
            </a:r>
          </a:p>
        </p:txBody>
      </p:sp>
      <p:sp>
        <p:nvSpPr>
          <p:cNvPr id="5" name="Title 4">
            <a:extLst>
              <a:ext uri="{FF2B5EF4-FFF2-40B4-BE49-F238E27FC236}">
                <a16:creationId xmlns:a16="http://schemas.microsoft.com/office/drawing/2014/main" xmlns="" id="{735A8C9B-4011-5E42-B6E1-7C7EAFC145B2}"/>
              </a:ext>
            </a:extLst>
          </p:cNvPr>
          <p:cNvSpPr>
            <a:spLocks noGrp="1"/>
          </p:cNvSpPr>
          <p:nvPr>
            <p:ph type="title"/>
          </p:nvPr>
        </p:nvSpPr>
        <p:spPr/>
        <p:txBody>
          <a:bodyPr/>
          <a:lstStyle/>
          <a:p>
            <a:r>
              <a:rPr lang="en-US" dirty="0"/>
              <a:t>Topic 1: Human Rights and living a good life</a:t>
            </a:r>
          </a:p>
        </p:txBody>
      </p:sp>
    </p:spTree>
    <p:extLst>
      <p:ext uri="{BB962C8B-B14F-4D97-AF65-F5344CB8AC3E}">
        <p14:creationId xmlns:p14="http://schemas.microsoft.com/office/powerpoint/2010/main" val="22658779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A956C83-F16F-1940-B5B8-C5C4B48E5CA7}"/>
              </a:ext>
            </a:extLst>
          </p:cNvPr>
          <p:cNvSpPr>
            <a:spLocks noGrp="1"/>
          </p:cNvSpPr>
          <p:nvPr>
            <p:ph type="sldNum" sz="quarter" idx="12"/>
          </p:nvPr>
        </p:nvSpPr>
        <p:spPr/>
        <p:txBody>
          <a:bodyPr/>
          <a:lstStyle/>
          <a:p>
            <a:fld id="{04260D4A-DEC1-45DD-8AB2-A3349BAAA59E}" type="slidenum">
              <a:rPr lang="en-US" smtClean="0"/>
              <a:pPr/>
              <a:t>80</a:t>
            </a:fld>
            <a:endParaRPr lang="en-US"/>
          </a:p>
        </p:txBody>
      </p:sp>
      <p:sp>
        <p:nvSpPr>
          <p:cNvPr id="4" name="Content Placeholder 3">
            <a:extLst>
              <a:ext uri="{FF2B5EF4-FFF2-40B4-BE49-F238E27FC236}">
                <a16:creationId xmlns:a16="http://schemas.microsoft.com/office/drawing/2014/main" xmlns="" id="{BB7BBEBE-44C1-4141-AAAC-6FC7C985352E}"/>
              </a:ext>
            </a:extLst>
          </p:cNvPr>
          <p:cNvSpPr>
            <a:spLocks noGrp="1"/>
          </p:cNvSpPr>
          <p:nvPr>
            <p:ph sz="quarter" idx="14"/>
          </p:nvPr>
        </p:nvSpPr>
        <p:spPr/>
        <p:txBody>
          <a:bodyPr/>
          <a:lstStyle/>
          <a:p>
            <a:r>
              <a:rPr lang="en-US" dirty="0"/>
              <a:t>Why do you think you failed to support or uphold human rights in this case and what consequences did it have for the individual and/or community?</a:t>
            </a:r>
          </a:p>
          <a:p>
            <a:r>
              <a:rPr lang="en-US" dirty="0"/>
              <a:t>Were you aware this was a human rights violation at the time? </a:t>
            </a:r>
          </a:p>
          <a:p>
            <a:r>
              <a:rPr lang="en-US" dirty="0"/>
              <a:t>How did you feel about this experience? </a:t>
            </a:r>
          </a:p>
          <a:p>
            <a:r>
              <a:rPr lang="en-US" dirty="0"/>
              <a:t>Do you think you would approach the situation differently if it happened again? </a:t>
            </a:r>
          </a:p>
        </p:txBody>
      </p:sp>
      <p:sp>
        <p:nvSpPr>
          <p:cNvPr id="5" name="Title 4">
            <a:extLst>
              <a:ext uri="{FF2B5EF4-FFF2-40B4-BE49-F238E27FC236}">
                <a16:creationId xmlns:a16="http://schemas.microsoft.com/office/drawing/2014/main" xmlns="" id="{7E2E94CA-58A5-0742-A1A8-5D02AAB89024}"/>
              </a:ext>
            </a:extLst>
          </p:cNvPr>
          <p:cNvSpPr>
            <a:spLocks noGrp="1"/>
          </p:cNvSpPr>
          <p:nvPr>
            <p:ph type="title"/>
          </p:nvPr>
        </p:nvSpPr>
        <p:spPr/>
        <p:txBody>
          <a:bodyPr/>
          <a:lstStyle/>
          <a:p>
            <a:r>
              <a:rPr lang="en-US" dirty="0"/>
              <a:t>Reflective exercise from previous topic - 4</a:t>
            </a:r>
          </a:p>
        </p:txBody>
      </p:sp>
    </p:spTree>
    <p:extLst>
      <p:ext uri="{BB962C8B-B14F-4D97-AF65-F5344CB8AC3E}">
        <p14:creationId xmlns:p14="http://schemas.microsoft.com/office/powerpoint/2010/main" val="42262159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E0B73DA-2AB1-9441-A971-351FF11449D2}"/>
              </a:ext>
            </a:extLst>
          </p:cNvPr>
          <p:cNvSpPr>
            <a:spLocks noGrp="1"/>
          </p:cNvSpPr>
          <p:nvPr>
            <p:ph type="sldNum" sz="quarter" idx="12"/>
          </p:nvPr>
        </p:nvSpPr>
        <p:spPr/>
        <p:txBody>
          <a:bodyPr/>
          <a:lstStyle/>
          <a:p>
            <a:fld id="{04260D4A-DEC1-45DD-8AB2-A3349BAAA59E}" type="slidenum">
              <a:rPr lang="en-US" smtClean="0"/>
              <a:pPr/>
              <a:t>81</a:t>
            </a:fld>
            <a:endParaRPr lang="en-US"/>
          </a:p>
        </p:txBody>
      </p:sp>
      <p:sp>
        <p:nvSpPr>
          <p:cNvPr id="4" name="Content Placeholder 3">
            <a:extLst>
              <a:ext uri="{FF2B5EF4-FFF2-40B4-BE49-F238E27FC236}">
                <a16:creationId xmlns:a16="http://schemas.microsoft.com/office/drawing/2014/main" xmlns="" id="{EE413694-E6B3-A341-A455-10B01821689D}"/>
              </a:ext>
            </a:extLst>
          </p:cNvPr>
          <p:cNvSpPr>
            <a:spLocks noGrp="1"/>
          </p:cNvSpPr>
          <p:nvPr>
            <p:ph sz="quarter" idx="14"/>
          </p:nvPr>
        </p:nvSpPr>
        <p:spPr/>
        <p:txBody>
          <a:bodyPr/>
          <a:lstStyle/>
          <a:p>
            <a:r>
              <a:rPr lang="en-US" dirty="0"/>
              <a:t>Upholding the human rights of others involves 3 main tasks:</a:t>
            </a:r>
          </a:p>
          <a:p>
            <a:pPr lvl="2"/>
            <a:r>
              <a:rPr lang="en-US" sz="2200" b="1" dirty="0"/>
              <a:t>To Respect</a:t>
            </a:r>
            <a:r>
              <a:rPr lang="en-US" sz="2200" dirty="0"/>
              <a:t>: by </a:t>
            </a:r>
            <a:r>
              <a:rPr lang="en-US" sz="2200" b="1" i="1" dirty="0"/>
              <a:t>not violating </a:t>
            </a:r>
            <a:r>
              <a:rPr lang="en-US" sz="2200" dirty="0"/>
              <a:t>the human rights of another person.</a:t>
            </a:r>
          </a:p>
          <a:p>
            <a:pPr lvl="2"/>
            <a:r>
              <a:rPr lang="en-US" sz="2200" b="1" dirty="0"/>
              <a:t>To Protect</a:t>
            </a:r>
            <a:r>
              <a:rPr lang="en-US" sz="2200" dirty="0"/>
              <a:t>: by </a:t>
            </a:r>
            <a:r>
              <a:rPr lang="en-US" sz="2200" b="1" i="1" dirty="0"/>
              <a:t>preventing others </a:t>
            </a:r>
            <a:r>
              <a:rPr lang="en-US" sz="2200" dirty="0"/>
              <a:t>from violating a person’s human rights.</a:t>
            </a:r>
          </a:p>
          <a:p>
            <a:pPr lvl="2"/>
            <a:r>
              <a:rPr lang="en-US" sz="2200" b="1" dirty="0"/>
              <a:t>To Fulfil: </a:t>
            </a:r>
            <a:r>
              <a:rPr lang="en-US" sz="2200" dirty="0"/>
              <a:t>by </a:t>
            </a:r>
            <a:r>
              <a:rPr lang="en-US" sz="2200" b="1" i="1" dirty="0"/>
              <a:t>taking positive steps </a:t>
            </a:r>
            <a:r>
              <a:rPr lang="en-US" sz="2200" dirty="0"/>
              <a:t>to make sure that a particular person or group has the same human rights protections as everyone else.</a:t>
            </a:r>
          </a:p>
          <a:p>
            <a:pPr marL="0" indent="0">
              <a:buNone/>
            </a:pPr>
            <a:endParaRPr lang="en-US" dirty="0"/>
          </a:p>
        </p:txBody>
      </p:sp>
      <p:sp>
        <p:nvSpPr>
          <p:cNvPr id="5" name="Title 4">
            <a:extLst>
              <a:ext uri="{FF2B5EF4-FFF2-40B4-BE49-F238E27FC236}">
                <a16:creationId xmlns:a16="http://schemas.microsoft.com/office/drawing/2014/main" xmlns="" id="{E796B012-4367-6047-8DC0-2817C97B5079}"/>
              </a:ext>
            </a:extLst>
          </p:cNvPr>
          <p:cNvSpPr>
            <a:spLocks noGrp="1"/>
          </p:cNvSpPr>
          <p:nvPr>
            <p:ph type="title"/>
          </p:nvPr>
        </p:nvSpPr>
        <p:spPr/>
        <p:txBody>
          <a:bodyPr/>
          <a:lstStyle/>
          <a:p>
            <a:r>
              <a:rPr lang="en-US" dirty="0"/>
              <a:t>Presentation: Respect/protect/fulfil – 1 </a:t>
            </a:r>
          </a:p>
        </p:txBody>
      </p:sp>
    </p:spTree>
    <p:extLst>
      <p:ext uri="{BB962C8B-B14F-4D97-AF65-F5344CB8AC3E}">
        <p14:creationId xmlns:p14="http://schemas.microsoft.com/office/powerpoint/2010/main" val="295126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B514735-F7D7-C14F-B94B-6117783F108E}"/>
              </a:ext>
            </a:extLst>
          </p:cNvPr>
          <p:cNvSpPr>
            <a:spLocks noGrp="1"/>
          </p:cNvSpPr>
          <p:nvPr>
            <p:ph type="sldNum" sz="quarter" idx="12"/>
          </p:nvPr>
        </p:nvSpPr>
        <p:spPr/>
        <p:txBody>
          <a:bodyPr/>
          <a:lstStyle/>
          <a:p>
            <a:fld id="{04260D4A-DEC1-45DD-8AB2-A3349BAAA59E}" type="slidenum">
              <a:rPr lang="en-US" smtClean="0"/>
              <a:pPr/>
              <a:t>82</a:t>
            </a:fld>
            <a:endParaRPr lang="en-US"/>
          </a:p>
        </p:txBody>
      </p:sp>
      <p:sp>
        <p:nvSpPr>
          <p:cNvPr id="4" name="Content Placeholder 3">
            <a:extLst>
              <a:ext uri="{FF2B5EF4-FFF2-40B4-BE49-F238E27FC236}">
                <a16:creationId xmlns:a16="http://schemas.microsoft.com/office/drawing/2014/main" xmlns="" id="{D40E7419-AD46-7246-9EE2-7E2A0C10EB2C}"/>
              </a:ext>
            </a:extLst>
          </p:cNvPr>
          <p:cNvSpPr>
            <a:spLocks noGrp="1"/>
          </p:cNvSpPr>
          <p:nvPr>
            <p:ph sz="quarter" idx="14"/>
          </p:nvPr>
        </p:nvSpPr>
        <p:spPr/>
        <p:txBody>
          <a:bodyPr/>
          <a:lstStyle/>
          <a:p>
            <a:r>
              <a:rPr lang="en-US" dirty="0"/>
              <a:t>Think of examples from your work or life where you have taken steps to respect someone else’s rights? </a:t>
            </a:r>
          </a:p>
          <a:p>
            <a:r>
              <a:rPr lang="en-US" dirty="0"/>
              <a:t>Did you take action to respect, to protect and to fulfil)?</a:t>
            </a:r>
          </a:p>
          <a:p>
            <a:pPr marL="0" indent="0">
              <a:buNone/>
            </a:pPr>
            <a:endParaRPr lang="en-US" dirty="0"/>
          </a:p>
        </p:txBody>
      </p:sp>
      <p:sp>
        <p:nvSpPr>
          <p:cNvPr id="5" name="Title 4">
            <a:extLst>
              <a:ext uri="{FF2B5EF4-FFF2-40B4-BE49-F238E27FC236}">
                <a16:creationId xmlns:a16="http://schemas.microsoft.com/office/drawing/2014/main" xmlns="" id="{2C1DBD09-1278-7249-9166-6EAA7C2BE4AC}"/>
              </a:ext>
            </a:extLst>
          </p:cNvPr>
          <p:cNvSpPr>
            <a:spLocks noGrp="1"/>
          </p:cNvSpPr>
          <p:nvPr>
            <p:ph type="title"/>
          </p:nvPr>
        </p:nvSpPr>
        <p:spPr/>
        <p:txBody>
          <a:bodyPr/>
          <a:lstStyle/>
          <a:p>
            <a:r>
              <a:rPr lang="en-US" dirty="0"/>
              <a:t>Presentation: Respect/protect/fulfil – 2</a:t>
            </a:r>
          </a:p>
        </p:txBody>
      </p:sp>
    </p:spTree>
    <p:extLst>
      <p:ext uri="{BB962C8B-B14F-4D97-AF65-F5344CB8AC3E}">
        <p14:creationId xmlns:p14="http://schemas.microsoft.com/office/powerpoint/2010/main" val="33717834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F2E3E6C-0F20-4F47-9EAB-7365BEC663DA}"/>
              </a:ext>
            </a:extLst>
          </p:cNvPr>
          <p:cNvSpPr>
            <a:spLocks noGrp="1"/>
          </p:cNvSpPr>
          <p:nvPr>
            <p:ph type="sldNum" sz="quarter" idx="12"/>
          </p:nvPr>
        </p:nvSpPr>
        <p:spPr/>
        <p:txBody>
          <a:bodyPr/>
          <a:lstStyle/>
          <a:p>
            <a:fld id="{F169E07F-9A80-405D-B06A-876E4D356B83}" type="slidenum">
              <a:rPr lang="en-US" smtClean="0"/>
              <a:pPr/>
              <a:t>83</a:t>
            </a:fld>
            <a:endParaRPr lang="en-US"/>
          </a:p>
        </p:txBody>
      </p:sp>
      <p:sp>
        <p:nvSpPr>
          <p:cNvPr id="3" name="Title 2">
            <a:extLst>
              <a:ext uri="{FF2B5EF4-FFF2-40B4-BE49-F238E27FC236}">
                <a16:creationId xmlns:a16="http://schemas.microsoft.com/office/drawing/2014/main" xmlns="" id="{2BAECDF1-56AE-B248-9227-AC3CB3884B39}"/>
              </a:ext>
            </a:extLst>
          </p:cNvPr>
          <p:cNvSpPr>
            <a:spLocks noGrp="1"/>
          </p:cNvSpPr>
          <p:nvPr>
            <p:ph type="title"/>
          </p:nvPr>
        </p:nvSpPr>
        <p:spPr/>
        <p:txBody>
          <a:bodyPr/>
          <a:lstStyle/>
          <a:p>
            <a:pPr>
              <a:lnSpc>
                <a:spcPct val="100000"/>
              </a:lnSpc>
            </a:pPr>
            <a:r>
              <a:rPr lang="en-US" dirty="0"/>
              <a:t>Topic 8: Empowering people to defend human rights</a:t>
            </a:r>
          </a:p>
        </p:txBody>
      </p:sp>
    </p:spTree>
    <p:extLst>
      <p:ext uri="{BB962C8B-B14F-4D97-AF65-F5344CB8AC3E}">
        <p14:creationId xmlns:p14="http://schemas.microsoft.com/office/powerpoint/2010/main" val="11568608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5B82530-E284-D049-9A0D-7830FF471BEB}"/>
              </a:ext>
            </a:extLst>
          </p:cNvPr>
          <p:cNvSpPr>
            <a:spLocks noGrp="1"/>
          </p:cNvSpPr>
          <p:nvPr>
            <p:ph type="sldNum" sz="quarter" idx="12"/>
          </p:nvPr>
        </p:nvSpPr>
        <p:spPr/>
        <p:txBody>
          <a:bodyPr/>
          <a:lstStyle/>
          <a:p>
            <a:fld id="{04260D4A-DEC1-45DD-8AB2-A3349BAAA59E}" type="slidenum">
              <a:rPr lang="en-US" smtClean="0"/>
              <a:pPr/>
              <a:t>84</a:t>
            </a:fld>
            <a:endParaRPr lang="en-US"/>
          </a:p>
        </p:txBody>
      </p:sp>
      <p:sp>
        <p:nvSpPr>
          <p:cNvPr id="4" name="Content Placeholder 3">
            <a:extLst>
              <a:ext uri="{FF2B5EF4-FFF2-40B4-BE49-F238E27FC236}">
                <a16:creationId xmlns:a16="http://schemas.microsoft.com/office/drawing/2014/main" xmlns="" id="{F92E582C-9FF3-F140-A69E-67B77F8FBE2E}"/>
              </a:ext>
            </a:extLst>
          </p:cNvPr>
          <p:cNvSpPr>
            <a:spLocks noGrp="1"/>
          </p:cNvSpPr>
          <p:nvPr>
            <p:ph sz="quarter" idx="14"/>
          </p:nvPr>
        </p:nvSpPr>
        <p:spPr/>
        <p:txBody>
          <a:bodyPr/>
          <a:lstStyle/>
          <a:p>
            <a:r>
              <a:rPr lang="en-US" dirty="0"/>
              <a:t>How can the following people defend the human rights of people with psychosocial, intellectual or cognitive disabilities:</a:t>
            </a:r>
          </a:p>
          <a:p>
            <a:pPr lvl="2"/>
            <a:r>
              <a:rPr lang="en-US" sz="2200" dirty="0"/>
              <a:t>people with psychosocial, intellectual or cognitive disabilities themselves;</a:t>
            </a:r>
          </a:p>
          <a:p>
            <a:pPr lvl="2"/>
            <a:r>
              <a:rPr lang="en-US" sz="2200" dirty="0"/>
              <a:t>mental health and other practitioners;</a:t>
            </a:r>
          </a:p>
          <a:p>
            <a:pPr lvl="2"/>
            <a:r>
              <a:rPr lang="en-US" sz="2200" dirty="0"/>
              <a:t>families, care partners and other supporters;</a:t>
            </a:r>
          </a:p>
          <a:p>
            <a:pPr lvl="2"/>
            <a:r>
              <a:rPr lang="en-US" sz="2200" dirty="0"/>
              <a:t>other persons of status or influence in the community?</a:t>
            </a:r>
          </a:p>
          <a:p>
            <a:endParaRPr lang="en-US" dirty="0"/>
          </a:p>
        </p:txBody>
      </p:sp>
      <p:sp>
        <p:nvSpPr>
          <p:cNvPr id="5" name="Title 4">
            <a:extLst>
              <a:ext uri="{FF2B5EF4-FFF2-40B4-BE49-F238E27FC236}">
                <a16:creationId xmlns:a16="http://schemas.microsoft.com/office/drawing/2014/main" xmlns="" id="{E43F4ED7-2D00-0B4F-9EA9-37282088B879}"/>
              </a:ext>
            </a:extLst>
          </p:cNvPr>
          <p:cNvSpPr>
            <a:spLocks noGrp="1"/>
          </p:cNvSpPr>
          <p:nvPr>
            <p:ph type="title"/>
          </p:nvPr>
        </p:nvSpPr>
        <p:spPr/>
        <p:txBody>
          <a:bodyPr/>
          <a:lstStyle/>
          <a:p>
            <a:r>
              <a:rPr lang="en-US" dirty="0"/>
              <a:t>Exercise 8.1: Defending human rights in mental health - 1</a:t>
            </a:r>
          </a:p>
        </p:txBody>
      </p:sp>
    </p:spTree>
    <p:extLst>
      <p:ext uri="{BB962C8B-B14F-4D97-AF65-F5344CB8AC3E}">
        <p14:creationId xmlns:p14="http://schemas.microsoft.com/office/powerpoint/2010/main" val="2929033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E92AD33-3590-0544-BE25-A6E891CFED5D}"/>
              </a:ext>
            </a:extLst>
          </p:cNvPr>
          <p:cNvSpPr>
            <a:spLocks noGrp="1"/>
          </p:cNvSpPr>
          <p:nvPr>
            <p:ph type="sldNum" sz="quarter" idx="12"/>
          </p:nvPr>
        </p:nvSpPr>
        <p:spPr/>
        <p:txBody>
          <a:bodyPr/>
          <a:lstStyle/>
          <a:p>
            <a:fld id="{04260D4A-DEC1-45DD-8AB2-A3349BAAA59E}" type="slidenum">
              <a:rPr lang="en-US" smtClean="0"/>
              <a:pPr/>
              <a:t>85</a:t>
            </a:fld>
            <a:endParaRPr lang="en-US"/>
          </a:p>
        </p:txBody>
      </p:sp>
      <p:sp>
        <p:nvSpPr>
          <p:cNvPr id="4" name="Content Placeholder 3">
            <a:extLst>
              <a:ext uri="{FF2B5EF4-FFF2-40B4-BE49-F238E27FC236}">
                <a16:creationId xmlns:a16="http://schemas.microsoft.com/office/drawing/2014/main" xmlns="" id="{19FA0B7C-9451-9041-ACD3-154181B2EA23}"/>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How can people with psychosocial, intellectual or cognitive disabilities themselves defend their human rights?</a:t>
            </a:r>
          </a:p>
        </p:txBody>
      </p:sp>
      <p:sp>
        <p:nvSpPr>
          <p:cNvPr id="5" name="Title 4">
            <a:extLst>
              <a:ext uri="{FF2B5EF4-FFF2-40B4-BE49-F238E27FC236}">
                <a16:creationId xmlns:a16="http://schemas.microsoft.com/office/drawing/2014/main" xmlns="" id="{AAD0A0BF-19FB-6349-8FAA-E4C23E74B93C}"/>
              </a:ext>
            </a:extLst>
          </p:cNvPr>
          <p:cNvSpPr>
            <a:spLocks noGrp="1"/>
          </p:cNvSpPr>
          <p:nvPr>
            <p:ph type="title"/>
          </p:nvPr>
        </p:nvSpPr>
        <p:spPr/>
        <p:txBody>
          <a:bodyPr/>
          <a:lstStyle/>
          <a:p>
            <a:r>
              <a:rPr lang="en-US" dirty="0"/>
              <a:t>Exercise 8.1: Defending human rights in mental health - 2</a:t>
            </a:r>
          </a:p>
        </p:txBody>
      </p:sp>
    </p:spTree>
    <p:extLst>
      <p:ext uri="{BB962C8B-B14F-4D97-AF65-F5344CB8AC3E}">
        <p14:creationId xmlns:p14="http://schemas.microsoft.com/office/powerpoint/2010/main" val="35962515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D409F07-3D84-8246-94FD-911B63D1BA4F}"/>
              </a:ext>
            </a:extLst>
          </p:cNvPr>
          <p:cNvSpPr>
            <a:spLocks noGrp="1"/>
          </p:cNvSpPr>
          <p:nvPr>
            <p:ph type="sldNum" sz="quarter" idx="12"/>
          </p:nvPr>
        </p:nvSpPr>
        <p:spPr/>
        <p:txBody>
          <a:bodyPr/>
          <a:lstStyle/>
          <a:p>
            <a:fld id="{04260D4A-DEC1-45DD-8AB2-A3349BAAA59E}" type="slidenum">
              <a:rPr lang="en-US" smtClean="0"/>
              <a:pPr/>
              <a:t>86</a:t>
            </a:fld>
            <a:endParaRPr lang="en-US"/>
          </a:p>
        </p:txBody>
      </p:sp>
      <p:sp>
        <p:nvSpPr>
          <p:cNvPr id="4" name="Content Placeholder 3">
            <a:extLst>
              <a:ext uri="{FF2B5EF4-FFF2-40B4-BE49-F238E27FC236}">
                <a16:creationId xmlns:a16="http://schemas.microsoft.com/office/drawing/2014/main" xmlns="" id="{1419F50E-9FB6-5F4C-8A8E-405EAFE1314D}"/>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How can mental health and other practitioners defend the human rights of people with psychosocial, intellectual or cognitive disabilities?</a:t>
            </a:r>
          </a:p>
          <a:p>
            <a:endParaRPr lang="en-US" dirty="0"/>
          </a:p>
        </p:txBody>
      </p:sp>
      <p:sp>
        <p:nvSpPr>
          <p:cNvPr id="5" name="Title 4">
            <a:extLst>
              <a:ext uri="{FF2B5EF4-FFF2-40B4-BE49-F238E27FC236}">
                <a16:creationId xmlns:a16="http://schemas.microsoft.com/office/drawing/2014/main" xmlns="" id="{5403F246-CFC7-8A4E-A650-51E6E71504C6}"/>
              </a:ext>
            </a:extLst>
          </p:cNvPr>
          <p:cNvSpPr>
            <a:spLocks noGrp="1"/>
          </p:cNvSpPr>
          <p:nvPr>
            <p:ph type="title"/>
          </p:nvPr>
        </p:nvSpPr>
        <p:spPr/>
        <p:txBody>
          <a:bodyPr/>
          <a:lstStyle/>
          <a:p>
            <a:r>
              <a:rPr lang="en-US" dirty="0"/>
              <a:t>Exercise 8.1: Defending human rights in mental health - 3</a:t>
            </a:r>
          </a:p>
        </p:txBody>
      </p:sp>
    </p:spTree>
    <p:extLst>
      <p:ext uri="{BB962C8B-B14F-4D97-AF65-F5344CB8AC3E}">
        <p14:creationId xmlns:p14="http://schemas.microsoft.com/office/powerpoint/2010/main" val="151251400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9B31D58-E791-DE41-9F73-0A638B04DB1C}"/>
              </a:ext>
            </a:extLst>
          </p:cNvPr>
          <p:cNvSpPr>
            <a:spLocks noGrp="1"/>
          </p:cNvSpPr>
          <p:nvPr>
            <p:ph type="sldNum" sz="quarter" idx="12"/>
          </p:nvPr>
        </p:nvSpPr>
        <p:spPr/>
        <p:txBody>
          <a:bodyPr/>
          <a:lstStyle/>
          <a:p>
            <a:fld id="{04260D4A-DEC1-45DD-8AB2-A3349BAAA59E}" type="slidenum">
              <a:rPr lang="en-US" smtClean="0"/>
              <a:pPr/>
              <a:t>87</a:t>
            </a:fld>
            <a:endParaRPr lang="en-US"/>
          </a:p>
        </p:txBody>
      </p:sp>
      <p:sp>
        <p:nvSpPr>
          <p:cNvPr id="4" name="Content Placeholder 3">
            <a:extLst>
              <a:ext uri="{FF2B5EF4-FFF2-40B4-BE49-F238E27FC236}">
                <a16:creationId xmlns:a16="http://schemas.microsoft.com/office/drawing/2014/main" xmlns="" id="{3CEACE1E-C96D-314F-8068-44CEAEEC33A5}"/>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How can families, care partners and other supporters defend the human rights of people with psychosocial, intellectual or cognitive disabilities?</a:t>
            </a:r>
          </a:p>
          <a:p>
            <a:endParaRPr lang="en-US" dirty="0"/>
          </a:p>
        </p:txBody>
      </p:sp>
      <p:sp>
        <p:nvSpPr>
          <p:cNvPr id="5" name="Title 4">
            <a:extLst>
              <a:ext uri="{FF2B5EF4-FFF2-40B4-BE49-F238E27FC236}">
                <a16:creationId xmlns:a16="http://schemas.microsoft.com/office/drawing/2014/main" xmlns="" id="{54D7D6C7-F96C-B141-BDA3-D8F4BD1A2227}"/>
              </a:ext>
            </a:extLst>
          </p:cNvPr>
          <p:cNvSpPr>
            <a:spLocks noGrp="1"/>
          </p:cNvSpPr>
          <p:nvPr>
            <p:ph type="title"/>
          </p:nvPr>
        </p:nvSpPr>
        <p:spPr/>
        <p:txBody>
          <a:bodyPr/>
          <a:lstStyle/>
          <a:p>
            <a:r>
              <a:rPr lang="en-US" dirty="0"/>
              <a:t>Exercise 8.1: Defending human rights in mental health - 4</a:t>
            </a:r>
          </a:p>
        </p:txBody>
      </p:sp>
    </p:spTree>
    <p:extLst>
      <p:ext uri="{BB962C8B-B14F-4D97-AF65-F5344CB8AC3E}">
        <p14:creationId xmlns:p14="http://schemas.microsoft.com/office/powerpoint/2010/main" val="40919229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74544D9-8119-604B-A805-03A108DBECCE}"/>
              </a:ext>
            </a:extLst>
          </p:cNvPr>
          <p:cNvSpPr>
            <a:spLocks noGrp="1"/>
          </p:cNvSpPr>
          <p:nvPr>
            <p:ph type="sldNum" sz="quarter" idx="12"/>
          </p:nvPr>
        </p:nvSpPr>
        <p:spPr/>
        <p:txBody>
          <a:bodyPr/>
          <a:lstStyle/>
          <a:p>
            <a:fld id="{04260D4A-DEC1-45DD-8AB2-A3349BAAA59E}" type="slidenum">
              <a:rPr lang="en-US" smtClean="0"/>
              <a:pPr/>
              <a:t>88</a:t>
            </a:fld>
            <a:endParaRPr lang="en-US"/>
          </a:p>
        </p:txBody>
      </p:sp>
      <p:sp>
        <p:nvSpPr>
          <p:cNvPr id="4" name="Content Placeholder 3">
            <a:extLst>
              <a:ext uri="{FF2B5EF4-FFF2-40B4-BE49-F238E27FC236}">
                <a16:creationId xmlns:a16="http://schemas.microsoft.com/office/drawing/2014/main" xmlns="" id="{21DD6A69-DF54-354C-8F9F-5BFF563D89C9}"/>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How can other persons of status or influence in the community defend the human rights of people with psychosocial, intellectual or cognitive disabilities?</a:t>
            </a:r>
          </a:p>
          <a:p>
            <a:endParaRPr lang="en-US" dirty="0"/>
          </a:p>
        </p:txBody>
      </p:sp>
      <p:sp>
        <p:nvSpPr>
          <p:cNvPr id="5" name="Title 4">
            <a:extLst>
              <a:ext uri="{FF2B5EF4-FFF2-40B4-BE49-F238E27FC236}">
                <a16:creationId xmlns:a16="http://schemas.microsoft.com/office/drawing/2014/main" xmlns="" id="{06D898F3-3AD5-5243-82BD-1ED16636120F}"/>
              </a:ext>
            </a:extLst>
          </p:cNvPr>
          <p:cNvSpPr>
            <a:spLocks noGrp="1"/>
          </p:cNvSpPr>
          <p:nvPr>
            <p:ph type="title"/>
          </p:nvPr>
        </p:nvSpPr>
        <p:spPr/>
        <p:txBody>
          <a:bodyPr/>
          <a:lstStyle/>
          <a:p>
            <a:r>
              <a:rPr lang="en-US" dirty="0"/>
              <a:t>Exercise 8.1: Defending human rights in mental health - 5</a:t>
            </a:r>
          </a:p>
        </p:txBody>
      </p:sp>
    </p:spTree>
    <p:extLst>
      <p:ext uri="{BB962C8B-B14F-4D97-AF65-F5344CB8AC3E}">
        <p14:creationId xmlns:p14="http://schemas.microsoft.com/office/powerpoint/2010/main" val="270004791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2A1EB80E-616F-914A-B0BE-E7A46DA5C65E}"/>
              </a:ext>
            </a:extLst>
          </p:cNvPr>
          <p:cNvSpPr>
            <a:spLocks noGrp="1"/>
          </p:cNvSpPr>
          <p:nvPr>
            <p:ph type="sldNum" sz="quarter" idx="12"/>
          </p:nvPr>
        </p:nvSpPr>
        <p:spPr/>
        <p:txBody>
          <a:bodyPr/>
          <a:lstStyle/>
          <a:p>
            <a:fld id="{04260D4A-DEC1-45DD-8AB2-A3349BAAA59E}" type="slidenum">
              <a:rPr lang="en-US" smtClean="0"/>
              <a:pPr/>
              <a:t>89</a:t>
            </a:fld>
            <a:endParaRPr lang="en-US"/>
          </a:p>
        </p:txBody>
      </p:sp>
      <p:sp>
        <p:nvSpPr>
          <p:cNvPr id="3" name="Text Placeholder 2">
            <a:extLst>
              <a:ext uri="{FF2B5EF4-FFF2-40B4-BE49-F238E27FC236}">
                <a16:creationId xmlns:a16="http://schemas.microsoft.com/office/drawing/2014/main" xmlns="" id="{85CBDCD6-60C3-814C-BECA-983E8F93008D}"/>
              </a:ext>
            </a:extLst>
          </p:cNvPr>
          <p:cNvSpPr>
            <a:spLocks noGrp="1"/>
          </p:cNvSpPr>
          <p:nvPr>
            <p:ph type="body" sz="quarter" idx="13"/>
          </p:nvPr>
        </p:nvSpPr>
        <p:spPr/>
        <p:txBody>
          <a:bodyPr/>
          <a:lstStyle/>
          <a:p>
            <a:r>
              <a:rPr lang="en-US" dirty="0"/>
              <a:t>Plenary discussion</a:t>
            </a:r>
          </a:p>
        </p:txBody>
      </p:sp>
      <p:sp>
        <p:nvSpPr>
          <p:cNvPr id="4" name="Content Placeholder 3">
            <a:extLst>
              <a:ext uri="{FF2B5EF4-FFF2-40B4-BE49-F238E27FC236}">
                <a16:creationId xmlns:a16="http://schemas.microsoft.com/office/drawing/2014/main" xmlns="" id="{AB31E912-0643-C746-921F-459AAD9AC3A2}"/>
              </a:ext>
            </a:extLst>
          </p:cNvPr>
          <p:cNvSpPr>
            <a:spLocks noGrp="1"/>
          </p:cNvSpPr>
          <p:nvPr>
            <p:ph sz="quarter" idx="14"/>
          </p:nvPr>
        </p:nvSpPr>
        <p:spPr/>
        <p:txBody>
          <a:bodyPr/>
          <a:lstStyle/>
          <a:p>
            <a:endParaRPr lang="en-US" dirty="0"/>
          </a:p>
          <a:p>
            <a:endParaRPr lang="en-US" dirty="0"/>
          </a:p>
          <a:p>
            <a:endParaRPr lang="en-US" dirty="0"/>
          </a:p>
          <a:p>
            <a:pPr marL="0" indent="0" algn="ctr">
              <a:buNone/>
            </a:pPr>
            <a:r>
              <a:rPr lang="en-US" sz="2500" b="1" i="1" dirty="0"/>
              <a:t>Why is defending human rights important for people with psychosocial, intellectual or cognitive disabilities? </a:t>
            </a:r>
          </a:p>
        </p:txBody>
      </p:sp>
      <p:sp>
        <p:nvSpPr>
          <p:cNvPr id="5" name="Title 4">
            <a:extLst>
              <a:ext uri="{FF2B5EF4-FFF2-40B4-BE49-F238E27FC236}">
                <a16:creationId xmlns:a16="http://schemas.microsoft.com/office/drawing/2014/main" xmlns="" id="{7B3352CB-E39E-D543-9C5D-89CD9C11D304}"/>
              </a:ext>
            </a:extLst>
          </p:cNvPr>
          <p:cNvSpPr>
            <a:spLocks noGrp="1"/>
          </p:cNvSpPr>
          <p:nvPr>
            <p:ph type="title"/>
          </p:nvPr>
        </p:nvSpPr>
        <p:spPr/>
        <p:txBody>
          <a:bodyPr/>
          <a:lstStyle/>
          <a:p>
            <a:r>
              <a:rPr lang="en-US" dirty="0"/>
              <a:t>Exercise 8.1: Defending human rights in mental health - 6</a:t>
            </a:r>
          </a:p>
        </p:txBody>
      </p:sp>
    </p:spTree>
    <p:extLst>
      <p:ext uri="{BB962C8B-B14F-4D97-AF65-F5344CB8AC3E}">
        <p14:creationId xmlns:p14="http://schemas.microsoft.com/office/powerpoint/2010/main" val="979597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9C4B302-75C3-0D4D-A3BA-ABDE9F30C0B1}"/>
              </a:ext>
            </a:extLst>
          </p:cNvPr>
          <p:cNvSpPr>
            <a:spLocks noGrp="1"/>
          </p:cNvSpPr>
          <p:nvPr>
            <p:ph type="sldNum" sz="quarter" idx="12"/>
          </p:nvPr>
        </p:nvSpPr>
        <p:spPr/>
        <p:txBody>
          <a:bodyPr/>
          <a:lstStyle/>
          <a:p>
            <a:fld id="{04260D4A-DEC1-45DD-8AB2-A3349BAAA59E}" type="slidenum">
              <a:rPr lang="en-US" smtClean="0"/>
              <a:pPr/>
              <a:t>9</a:t>
            </a:fld>
            <a:endParaRPr lang="en-US"/>
          </a:p>
        </p:txBody>
      </p:sp>
      <p:sp>
        <p:nvSpPr>
          <p:cNvPr id="5" name="Title 4">
            <a:extLst>
              <a:ext uri="{FF2B5EF4-FFF2-40B4-BE49-F238E27FC236}">
                <a16:creationId xmlns:a16="http://schemas.microsoft.com/office/drawing/2014/main" xmlns="" id="{EA1E28B0-F263-7249-82F6-187E5C3F5E87}"/>
              </a:ext>
            </a:extLst>
          </p:cNvPr>
          <p:cNvSpPr>
            <a:spLocks noGrp="1"/>
          </p:cNvSpPr>
          <p:nvPr>
            <p:ph type="title"/>
          </p:nvPr>
        </p:nvSpPr>
        <p:spPr/>
        <p:txBody>
          <a:bodyPr/>
          <a:lstStyle/>
          <a:p>
            <a:r>
              <a:rPr lang="en-US" dirty="0"/>
              <a:t>Exercise 1.1: We are all born free and equal -1 </a:t>
            </a:r>
          </a:p>
        </p:txBody>
      </p:sp>
      <p:sp>
        <p:nvSpPr>
          <p:cNvPr id="6" name="Content Placeholder 3">
            <a:extLst>
              <a:ext uri="{FF2B5EF4-FFF2-40B4-BE49-F238E27FC236}">
                <a16:creationId xmlns:a16="http://schemas.microsoft.com/office/drawing/2014/main" xmlns="" id="{8F260882-30AE-C148-AEDC-95AAAB4F2184}"/>
              </a:ext>
            </a:extLst>
          </p:cNvPr>
          <p:cNvSpPr>
            <a:spLocks noGrp="1"/>
          </p:cNvSpPr>
          <p:nvPr>
            <p:ph sz="quarter" idx="14"/>
          </p:nvPr>
        </p:nvSpPr>
        <p:spPr>
          <a:xfrm>
            <a:off x="507195" y="2760223"/>
            <a:ext cx="11174412" cy="583830"/>
          </a:xfrm>
        </p:spPr>
        <p:txBody>
          <a:bodyPr/>
          <a:lstStyle/>
          <a:p>
            <a:pPr marL="0" indent="0" algn="ctr">
              <a:buNone/>
            </a:pPr>
            <a:r>
              <a:rPr lang="en-US" sz="2500" dirty="0"/>
              <a:t>Do you agree or disagree with the following statement? </a:t>
            </a:r>
          </a:p>
          <a:p>
            <a:pPr marL="0" indent="0" algn="ctr">
              <a:buNone/>
            </a:pPr>
            <a:r>
              <a:rPr lang="en-US" sz="2500" b="1" i="1" dirty="0"/>
              <a:t>We are all born free and equal</a:t>
            </a:r>
          </a:p>
        </p:txBody>
      </p:sp>
    </p:spTree>
    <p:extLst>
      <p:ext uri="{BB962C8B-B14F-4D97-AF65-F5344CB8AC3E}">
        <p14:creationId xmlns:p14="http://schemas.microsoft.com/office/powerpoint/2010/main" val="200307238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53730D9-B7B8-194F-9773-137850418429}"/>
              </a:ext>
            </a:extLst>
          </p:cNvPr>
          <p:cNvSpPr>
            <a:spLocks noGrp="1"/>
          </p:cNvSpPr>
          <p:nvPr>
            <p:ph type="sldNum" sz="quarter" idx="12"/>
          </p:nvPr>
        </p:nvSpPr>
        <p:spPr/>
        <p:txBody>
          <a:bodyPr/>
          <a:lstStyle/>
          <a:p>
            <a:fld id="{04260D4A-DEC1-45DD-8AB2-A3349BAAA59E}" type="slidenum">
              <a:rPr lang="en-US" smtClean="0"/>
              <a:pPr/>
              <a:t>90</a:t>
            </a:fld>
            <a:endParaRPr lang="en-US"/>
          </a:p>
        </p:txBody>
      </p:sp>
      <p:sp>
        <p:nvSpPr>
          <p:cNvPr id="4" name="Content Placeholder 3">
            <a:extLst>
              <a:ext uri="{FF2B5EF4-FFF2-40B4-BE49-F238E27FC236}">
                <a16:creationId xmlns:a16="http://schemas.microsoft.com/office/drawing/2014/main" xmlns="" id="{14D7030D-6441-4E4E-B1CE-9DCF99BDA3AE}"/>
              </a:ext>
            </a:extLst>
          </p:cNvPr>
          <p:cNvSpPr>
            <a:spLocks noGrp="1"/>
          </p:cNvSpPr>
          <p:nvPr>
            <p:ph sz="quarter" idx="14"/>
          </p:nvPr>
        </p:nvSpPr>
        <p:spPr/>
        <p:txBody>
          <a:bodyPr/>
          <a:lstStyle/>
          <a:p>
            <a:pPr marL="0" indent="0" algn="ctr">
              <a:buNone/>
            </a:pPr>
            <a:endParaRPr lang="en-US" b="1" i="1" dirty="0"/>
          </a:p>
          <a:p>
            <a:pPr marL="0" indent="0" algn="ctr">
              <a:buNone/>
            </a:pPr>
            <a:endParaRPr lang="en-US" b="1" i="1" dirty="0"/>
          </a:p>
          <a:p>
            <a:pPr marL="0" indent="0" algn="ctr">
              <a:buNone/>
            </a:pPr>
            <a:endParaRPr lang="en-US" b="1" i="1" dirty="0"/>
          </a:p>
          <a:p>
            <a:pPr marL="0" indent="0" algn="ctr">
              <a:buNone/>
            </a:pPr>
            <a:r>
              <a:rPr lang="en-US" sz="2500" b="1" i="1" dirty="0"/>
              <a:t>What resources are necessary to defend people’s rights successfully? </a:t>
            </a:r>
          </a:p>
        </p:txBody>
      </p:sp>
      <p:sp>
        <p:nvSpPr>
          <p:cNvPr id="5" name="Title 4">
            <a:extLst>
              <a:ext uri="{FF2B5EF4-FFF2-40B4-BE49-F238E27FC236}">
                <a16:creationId xmlns:a16="http://schemas.microsoft.com/office/drawing/2014/main" xmlns="" id="{034DE135-E8A4-C544-984B-0D884B2487FE}"/>
              </a:ext>
            </a:extLst>
          </p:cNvPr>
          <p:cNvSpPr>
            <a:spLocks noGrp="1"/>
          </p:cNvSpPr>
          <p:nvPr>
            <p:ph type="title"/>
          </p:nvPr>
        </p:nvSpPr>
        <p:spPr/>
        <p:txBody>
          <a:bodyPr/>
          <a:lstStyle/>
          <a:p>
            <a:r>
              <a:rPr lang="en-US" dirty="0"/>
              <a:t>Exercise 8.1: Defending human rights in mental health - 7</a:t>
            </a:r>
          </a:p>
        </p:txBody>
      </p:sp>
    </p:spTree>
    <p:extLst>
      <p:ext uri="{BB962C8B-B14F-4D97-AF65-F5344CB8AC3E}">
        <p14:creationId xmlns:p14="http://schemas.microsoft.com/office/powerpoint/2010/main" val="42150974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F48F574-44F0-354D-876B-1DEB1A864A17}"/>
              </a:ext>
            </a:extLst>
          </p:cNvPr>
          <p:cNvSpPr>
            <a:spLocks noGrp="1"/>
          </p:cNvSpPr>
          <p:nvPr>
            <p:ph type="sldNum" sz="quarter" idx="12"/>
          </p:nvPr>
        </p:nvSpPr>
        <p:spPr/>
        <p:txBody>
          <a:bodyPr/>
          <a:lstStyle/>
          <a:p>
            <a:fld id="{04260D4A-DEC1-45DD-8AB2-A3349BAAA59E}" type="slidenum">
              <a:rPr lang="en-US" smtClean="0"/>
              <a:pPr/>
              <a:t>91</a:t>
            </a:fld>
            <a:endParaRPr lang="en-US"/>
          </a:p>
        </p:txBody>
      </p:sp>
      <p:sp>
        <p:nvSpPr>
          <p:cNvPr id="4" name="Content Placeholder 3">
            <a:extLst>
              <a:ext uri="{FF2B5EF4-FFF2-40B4-BE49-F238E27FC236}">
                <a16:creationId xmlns:a16="http://schemas.microsoft.com/office/drawing/2014/main" xmlns="" id="{4256E5FD-F660-7043-BC62-53933E6E5FEB}"/>
              </a:ext>
            </a:extLst>
          </p:cNvPr>
          <p:cNvSpPr>
            <a:spLocks noGrp="1"/>
          </p:cNvSpPr>
          <p:nvPr>
            <p:ph sz="quarter" idx="14"/>
          </p:nvPr>
        </p:nvSpPr>
        <p:spPr/>
        <p:txBody>
          <a:bodyPr/>
          <a:lstStyle/>
          <a:p>
            <a:r>
              <a:rPr lang="en-US" dirty="0"/>
              <a:t>Defending and promoting rights does not necessarily require a large financial budget. </a:t>
            </a:r>
          </a:p>
          <a:p>
            <a:r>
              <a:rPr lang="en-US" dirty="0"/>
              <a:t>Much can be done, even with minimal resources, to change people’s attitudes and practices and to promote human rights.</a:t>
            </a:r>
          </a:p>
          <a:p>
            <a:pPr marL="0" indent="0">
              <a:buNone/>
            </a:pPr>
            <a:endParaRPr lang="en-US" dirty="0"/>
          </a:p>
        </p:txBody>
      </p:sp>
      <p:sp>
        <p:nvSpPr>
          <p:cNvPr id="5" name="Title 4">
            <a:extLst>
              <a:ext uri="{FF2B5EF4-FFF2-40B4-BE49-F238E27FC236}">
                <a16:creationId xmlns:a16="http://schemas.microsoft.com/office/drawing/2014/main" xmlns="" id="{52FA0254-894B-4446-B127-ECE7B661D4CD}"/>
              </a:ext>
            </a:extLst>
          </p:cNvPr>
          <p:cNvSpPr>
            <a:spLocks noGrp="1"/>
          </p:cNvSpPr>
          <p:nvPr>
            <p:ph type="title"/>
          </p:nvPr>
        </p:nvSpPr>
        <p:spPr/>
        <p:txBody>
          <a:bodyPr/>
          <a:lstStyle/>
          <a:p>
            <a:r>
              <a:rPr lang="en-US" dirty="0"/>
              <a:t>Exercise 8.1: Defending human rights in mental health - 7</a:t>
            </a:r>
          </a:p>
        </p:txBody>
      </p:sp>
    </p:spTree>
    <p:extLst>
      <p:ext uri="{BB962C8B-B14F-4D97-AF65-F5344CB8AC3E}">
        <p14:creationId xmlns:p14="http://schemas.microsoft.com/office/powerpoint/2010/main" val="2437529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4EE989B-DDAA-E447-B044-2DD2FB2A3185}"/>
              </a:ext>
            </a:extLst>
          </p:cNvPr>
          <p:cNvSpPr>
            <a:spLocks noGrp="1"/>
          </p:cNvSpPr>
          <p:nvPr>
            <p:ph type="sldNum" sz="quarter" idx="12"/>
          </p:nvPr>
        </p:nvSpPr>
        <p:spPr/>
        <p:txBody>
          <a:bodyPr/>
          <a:lstStyle/>
          <a:p>
            <a:fld id="{F169E07F-9A80-405D-B06A-876E4D356B83}" type="slidenum">
              <a:rPr lang="en-US" smtClean="0"/>
              <a:pPr/>
              <a:t>92</a:t>
            </a:fld>
            <a:endParaRPr lang="en-US"/>
          </a:p>
        </p:txBody>
      </p:sp>
      <p:sp>
        <p:nvSpPr>
          <p:cNvPr id="3" name="Title 2">
            <a:extLst>
              <a:ext uri="{FF2B5EF4-FFF2-40B4-BE49-F238E27FC236}">
                <a16:creationId xmlns:a16="http://schemas.microsoft.com/office/drawing/2014/main" xmlns="" id="{69FFEFEE-C833-3F42-8F2D-491520FEC69A}"/>
              </a:ext>
            </a:extLst>
          </p:cNvPr>
          <p:cNvSpPr>
            <a:spLocks noGrp="1"/>
          </p:cNvSpPr>
          <p:nvPr>
            <p:ph type="title"/>
          </p:nvPr>
        </p:nvSpPr>
        <p:spPr/>
        <p:txBody>
          <a:bodyPr/>
          <a:lstStyle/>
          <a:p>
            <a:r>
              <a:rPr lang="en-US" dirty="0"/>
              <a:t>Topic 9: Human rights advocacy</a:t>
            </a:r>
          </a:p>
        </p:txBody>
      </p:sp>
    </p:spTree>
    <p:extLst>
      <p:ext uri="{BB962C8B-B14F-4D97-AF65-F5344CB8AC3E}">
        <p14:creationId xmlns:p14="http://schemas.microsoft.com/office/powerpoint/2010/main" val="6447263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ECE0EA1-F0E0-6B42-BF00-B1B0DAA606FA}"/>
              </a:ext>
            </a:extLst>
          </p:cNvPr>
          <p:cNvSpPr>
            <a:spLocks noGrp="1"/>
          </p:cNvSpPr>
          <p:nvPr>
            <p:ph type="sldNum" sz="quarter" idx="12"/>
          </p:nvPr>
        </p:nvSpPr>
        <p:spPr/>
        <p:txBody>
          <a:bodyPr/>
          <a:lstStyle/>
          <a:p>
            <a:fld id="{04260D4A-DEC1-45DD-8AB2-A3349BAAA59E}" type="slidenum">
              <a:rPr lang="en-US" smtClean="0"/>
              <a:pPr/>
              <a:t>93</a:t>
            </a:fld>
            <a:endParaRPr lang="en-US"/>
          </a:p>
        </p:txBody>
      </p:sp>
      <p:sp>
        <p:nvSpPr>
          <p:cNvPr id="4" name="Content Placeholder 3">
            <a:extLst>
              <a:ext uri="{FF2B5EF4-FFF2-40B4-BE49-F238E27FC236}">
                <a16:creationId xmlns:a16="http://schemas.microsoft.com/office/drawing/2014/main" xmlns="" id="{85BF29EC-4759-954B-B620-A66EFDD2976A}"/>
              </a:ext>
            </a:extLst>
          </p:cNvPr>
          <p:cNvSpPr>
            <a:spLocks noGrp="1"/>
          </p:cNvSpPr>
          <p:nvPr>
            <p:ph sz="quarter" idx="14"/>
          </p:nvPr>
        </p:nvSpPr>
        <p:spPr/>
        <p:txBody>
          <a:bodyPr/>
          <a:lstStyle/>
          <a:p>
            <a:r>
              <a:rPr lang="en-US" dirty="0"/>
              <a:t>Who fights for human rights?</a:t>
            </a:r>
          </a:p>
          <a:p>
            <a:pPr lvl="2"/>
            <a:r>
              <a:rPr lang="en-US" sz="2200" dirty="0"/>
              <a:t>Individuals</a:t>
            </a:r>
          </a:p>
          <a:p>
            <a:pPr lvl="2"/>
            <a:r>
              <a:rPr lang="en-US" sz="2200" dirty="0"/>
              <a:t>Communities</a:t>
            </a:r>
          </a:p>
          <a:p>
            <a:pPr lvl="2"/>
            <a:r>
              <a:rPr lang="en-US" sz="2200" dirty="0"/>
              <a:t>Governments </a:t>
            </a:r>
          </a:p>
          <a:p>
            <a:pPr lvl="2"/>
            <a:r>
              <a:rPr lang="en-US" sz="2200" dirty="0"/>
              <a:t>The United Nations</a:t>
            </a:r>
          </a:p>
          <a:p>
            <a:pPr lvl="2"/>
            <a:r>
              <a:rPr lang="en-US" sz="2200" dirty="0"/>
              <a:t>Advocacy groups.</a:t>
            </a:r>
          </a:p>
          <a:p>
            <a:endParaRPr lang="en-US" dirty="0"/>
          </a:p>
        </p:txBody>
      </p:sp>
      <p:sp>
        <p:nvSpPr>
          <p:cNvPr id="5" name="Title 4">
            <a:extLst>
              <a:ext uri="{FF2B5EF4-FFF2-40B4-BE49-F238E27FC236}">
                <a16:creationId xmlns:a16="http://schemas.microsoft.com/office/drawing/2014/main" xmlns="" id="{544CA235-F478-3D43-A5B8-5C692619D1CC}"/>
              </a:ext>
            </a:extLst>
          </p:cNvPr>
          <p:cNvSpPr>
            <a:spLocks noGrp="1"/>
          </p:cNvSpPr>
          <p:nvPr>
            <p:ph type="title"/>
          </p:nvPr>
        </p:nvSpPr>
        <p:spPr>
          <a:xfrm>
            <a:off x="507206" y="506412"/>
            <a:ext cx="10507158" cy="392864"/>
          </a:xfrm>
        </p:spPr>
        <p:txBody>
          <a:bodyPr/>
          <a:lstStyle/>
          <a:p>
            <a:r>
              <a:rPr lang="en-US" dirty="0"/>
              <a:t>Presentation: Fighting for rights – human rights defenders - 1</a:t>
            </a:r>
          </a:p>
        </p:txBody>
      </p:sp>
    </p:spTree>
    <p:extLst>
      <p:ext uri="{BB962C8B-B14F-4D97-AF65-F5344CB8AC3E}">
        <p14:creationId xmlns:p14="http://schemas.microsoft.com/office/powerpoint/2010/main" val="42339964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0016763-DFB3-C047-A065-9D558308DC5A}"/>
              </a:ext>
            </a:extLst>
          </p:cNvPr>
          <p:cNvSpPr>
            <a:spLocks noGrp="1"/>
          </p:cNvSpPr>
          <p:nvPr>
            <p:ph type="sldNum" sz="quarter" idx="12"/>
          </p:nvPr>
        </p:nvSpPr>
        <p:spPr/>
        <p:txBody>
          <a:bodyPr/>
          <a:lstStyle/>
          <a:p>
            <a:fld id="{04260D4A-DEC1-45DD-8AB2-A3349BAAA59E}" type="slidenum">
              <a:rPr lang="en-US" smtClean="0"/>
              <a:pPr/>
              <a:t>94</a:t>
            </a:fld>
            <a:endParaRPr lang="en-US"/>
          </a:p>
        </p:txBody>
      </p:sp>
      <p:sp>
        <p:nvSpPr>
          <p:cNvPr id="3" name="Text Placeholder 2">
            <a:extLst>
              <a:ext uri="{FF2B5EF4-FFF2-40B4-BE49-F238E27FC236}">
                <a16:creationId xmlns:a16="http://schemas.microsoft.com/office/drawing/2014/main" xmlns="" id="{67D29B68-4C54-F448-81AB-585D0EC7E050}"/>
              </a:ext>
            </a:extLst>
          </p:cNvPr>
          <p:cNvSpPr>
            <a:spLocks noGrp="1"/>
          </p:cNvSpPr>
          <p:nvPr>
            <p:ph type="body" sz="quarter" idx="13"/>
          </p:nvPr>
        </p:nvSpPr>
        <p:spPr/>
        <p:txBody>
          <a:bodyPr/>
          <a:lstStyle/>
          <a:p>
            <a:r>
              <a:rPr lang="en-US" dirty="0"/>
              <a:t>Individuals</a:t>
            </a:r>
          </a:p>
        </p:txBody>
      </p:sp>
      <p:sp>
        <p:nvSpPr>
          <p:cNvPr id="4" name="Content Placeholder 3">
            <a:extLst>
              <a:ext uri="{FF2B5EF4-FFF2-40B4-BE49-F238E27FC236}">
                <a16:creationId xmlns:a16="http://schemas.microsoft.com/office/drawing/2014/main" xmlns="" id="{47EE3B55-3748-624E-A273-52CD80575FDA}"/>
              </a:ext>
            </a:extLst>
          </p:cNvPr>
          <p:cNvSpPr>
            <a:spLocks noGrp="1"/>
          </p:cNvSpPr>
          <p:nvPr>
            <p:ph sz="quarter" idx="14"/>
          </p:nvPr>
        </p:nvSpPr>
        <p:spPr/>
        <p:txBody>
          <a:bodyPr/>
          <a:lstStyle/>
          <a:p>
            <a:pPr marL="0" indent="0">
              <a:buNone/>
            </a:pPr>
            <a:r>
              <a:rPr lang="en-US" b="1" dirty="0"/>
              <a:t>Example 1: Mahatma Gandhi </a:t>
            </a:r>
          </a:p>
          <a:p>
            <a:r>
              <a:rPr lang="en-US" dirty="0"/>
              <a:t>One of the most famous individuals who fought for the human rights of a nation was Mahatma Gandhi. He used the concept of satyagraha, as a means of non-violent protest against injustice. </a:t>
            </a:r>
          </a:p>
          <a:p>
            <a:endParaRPr lang="en-US" dirty="0"/>
          </a:p>
        </p:txBody>
      </p:sp>
      <p:sp>
        <p:nvSpPr>
          <p:cNvPr id="5" name="Title 4">
            <a:extLst>
              <a:ext uri="{FF2B5EF4-FFF2-40B4-BE49-F238E27FC236}">
                <a16:creationId xmlns:a16="http://schemas.microsoft.com/office/drawing/2014/main" xmlns="" id="{0A692B7B-B87A-8F48-A129-5EFB16D17817}"/>
              </a:ext>
            </a:extLst>
          </p:cNvPr>
          <p:cNvSpPr>
            <a:spLocks noGrp="1"/>
          </p:cNvSpPr>
          <p:nvPr>
            <p:ph type="title"/>
          </p:nvPr>
        </p:nvSpPr>
        <p:spPr>
          <a:xfrm>
            <a:off x="507205" y="506412"/>
            <a:ext cx="10382467" cy="440202"/>
          </a:xfrm>
        </p:spPr>
        <p:txBody>
          <a:bodyPr/>
          <a:lstStyle/>
          <a:p>
            <a:r>
              <a:rPr lang="en-US" dirty="0"/>
              <a:t>Presentation: Fighting for rights – human rights defenders - 2</a:t>
            </a:r>
          </a:p>
        </p:txBody>
      </p:sp>
    </p:spTree>
    <p:extLst>
      <p:ext uri="{BB962C8B-B14F-4D97-AF65-F5344CB8AC3E}">
        <p14:creationId xmlns:p14="http://schemas.microsoft.com/office/powerpoint/2010/main" val="22485047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95</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Individuals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2: Malala</a:t>
            </a:r>
          </a:p>
          <a:p>
            <a:r>
              <a:rPr lang="en-US" dirty="0"/>
              <a:t>Malala is a young woman who was seriously injured for speaking up against the Taliban in Pakistan. She continues her campaign, speaking all around the world in </a:t>
            </a:r>
            <a:r>
              <a:rPr lang="en-US" dirty="0" err="1"/>
              <a:t>favour</a:t>
            </a:r>
            <a:r>
              <a:rPr lang="en-US" dirty="0"/>
              <a:t> of girls’ education. </a:t>
            </a:r>
          </a:p>
          <a:p>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- 3</a:t>
            </a:r>
          </a:p>
        </p:txBody>
      </p:sp>
    </p:spTree>
    <p:extLst>
      <p:ext uri="{BB962C8B-B14F-4D97-AF65-F5344CB8AC3E}">
        <p14:creationId xmlns:p14="http://schemas.microsoft.com/office/powerpoint/2010/main" val="26642070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96</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Individuals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3: Nelson Mandela</a:t>
            </a:r>
          </a:p>
          <a:p>
            <a:r>
              <a:rPr lang="en-US" dirty="0"/>
              <a:t>Nelson Mandela is the most famous leader in the fight against the Apartheid regime in South Africa. He was detained in prison for 27 years. After his release, he became President of South Africa.</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- 4</a:t>
            </a:r>
          </a:p>
        </p:txBody>
      </p:sp>
    </p:spTree>
    <p:extLst>
      <p:ext uri="{BB962C8B-B14F-4D97-AF65-F5344CB8AC3E}">
        <p14:creationId xmlns:p14="http://schemas.microsoft.com/office/powerpoint/2010/main" val="340324510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97</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Individuals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4: Rosa Parks</a:t>
            </a:r>
          </a:p>
          <a:p>
            <a:r>
              <a:rPr lang="en-US" dirty="0"/>
              <a:t>Rosa Parks was an African-American woman who refused to give up her seat to a white passenger on a bus in Alabama in the United States. Her act became an important symbol against racial segregation. </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- 5</a:t>
            </a:r>
          </a:p>
        </p:txBody>
      </p:sp>
    </p:spTree>
    <p:extLst>
      <p:ext uri="{BB962C8B-B14F-4D97-AF65-F5344CB8AC3E}">
        <p14:creationId xmlns:p14="http://schemas.microsoft.com/office/powerpoint/2010/main" val="18763925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98</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Individuals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5: Martin Luther King Jr.</a:t>
            </a:r>
          </a:p>
          <a:p>
            <a:r>
              <a:rPr lang="en-US" dirty="0"/>
              <a:t>Martin Luther King Jr. was leader of the African-American Civil Rights Movement. He campaigned for equal civil rights for all Americans, using non-violent civil disobedience. He was assassinated in 1968.</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- 6</a:t>
            </a:r>
          </a:p>
        </p:txBody>
      </p:sp>
    </p:spTree>
    <p:extLst>
      <p:ext uri="{BB962C8B-B14F-4D97-AF65-F5344CB8AC3E}">
        <p14:creationId xmlns:p14="http://schemas.microsoft.com/office/powerpoint/2010/main" val="42543487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D5CC924-5E97-D543-8B2D-A8F0DCFB971A}"/>
              </a:ext>
            </a:extLst>
          </p:cNvPr>
          <p:cNvSpPr>
            <a:spLocks noGrp="1"/>
          </p:cNvSpPr>
          <p:nvPr>
            <p:ph type="sldNum" sz="quarter" idx="12"/>
          </p:nvPr>
        </p:nvSpPr>
        <p:spPr/>
        <p:txBody>
          <a:bodyPr/>
          <a:lstStyle/>
          <a:p>
            <a:fld id="{04260D4A-DEC1-45DD-8AB2-A3349BAAA59E}" type="slidenum">
              <a:rPr lang="en-US" smtClean="0"/>
              <a:pPr/>
              <a:t>99</a:t>
            </a:fld>
            <a:endParaRPr lang="en-US"/>
          </a:p>
        </p:txBody>
      </p:sp>
      <p:sp>
        <p:nvSpPr>
          <p:cNvPr id="3" name="Text Placeholder 2">
            <a:extLst>
              <a:ext uri="{FF2B5EF4-FFF2-40B4-BE49-F238E27FC236}">
                <a16:creationId xmlns:a16="http://schemas.microsoft.com/office/drawing/2014/main" xmlns="" id="{22FE5D4F-A0E0-094B-9A22-C0B2CBE95E9A}"/>
              </a:ext>
            </a:extLst>
          </p:cNvPr>
          <p:cNvSpPr>
            <a:spLocks noGrp="1"/>
          </p:cNvSpPr>
          <p:nvPr>
            <p:ph type="body" sz="quarter" idx="13"/>
          </p:nvPr>
        </p:nvSpPr>
        <p:spPr/>
        <p:txBody>
          <a:bodyPr/>
          <a:lstStyle/>
          <a:p>
            <a:r>
              <a:rPr lang="en-US" dirty="0"/>
              <a:t>Communities</a:t>
            </a:r>
          </a:p>
        </p:txBody>
      </p:sp>
      <p:sp>
        <p:nvSpPr>
          <p:cNvPr id="4" name="Content Placeholder 3">
            <a:extLst>
              <a:ext uri="{FF2B5EF4-FFF2-40B4-BE49-F238E27FC236}">
                <a16:creationId xmlns:a16="http://schemas.microsoft.com/office/drawing/2014/main" xmlns="" id="{FDCC8538-7CB3-C746-AAE5-48AD7F6EF0DB}"/>
              </a:ext>
            </a:extLst>
          </p:cNvPr>
          <p:cNvSpPr>
            <a:spLocks noGrp="1"/>
          </p:cNvSpPr>
          <p:nvPr>
            <p:ph sz="quarter" idx="14"/>
          </p:nvPr>
        </p:nvSpPr>
        <p:spPr/>
        <p:txBody>
          <a:bodyPr/>
          <a:lstStyle/>
          <a:p>
            <a:pPr marL="0" indent="0">
              <a:buNone/>
            </a:pPr>
            <a:r>
              <a:rPr lang="en-US" b="1" dirty="0"/>
              <a:t>Example 1: African-American Civil Rights Movement</a:t>
            </a:r>
          </a:p>
          <a:p>
            <a:r>
              <a:rPr lang="en-US" dirty="0"/>
              <a:t>In the 1960s the community of African Americans in the United States continued the struggle to achieve equal rights. The use of non-violent protest and civil disobedience resulted in the Civil Rights Act of 1964.</a:t>
            </a:r>
          </a:p>
          <a:p>
            <a:pPr marL="0" indent="0">
              <a:buNone/>
            </a:pPr>
            <a:endParaRPr lang="en-US" dirty="0"/>
          </a:p>
        </p:txBody>
      </p:sp>
      <p:sp>
        <p:nvSpPr>
          <p:cNvPr id="5" name="Title 4">
            <a:extLst>
              <a:ext uri="{FF2B5EF4-FFF2-40B4-BE49-F238E27FC236}">
                <a16:creationId xmlns:a16="http://schemas.microsoft.com/office/drawing/2014/main" xmlns="" id="{3763FD48-48A4-E042-BDE2-DDD763F198EC}"/>
              </a:ext>
            </a:extLst>
          </p:cNvPr>
          <p:cNvSpPr>
            <a:spLocks noGrp="1"/>
          </p:cNvSpPr>
          <p:nvPr>
            <p:ph type="title"/>
          </p:nvPr>
        </p:nvSpPr>
        <p:spPr>
          <a:xfrm>
            <a:off x="507205" y="506412"/>
            <a:ext cx="10798103" cy="440202"/>
          </a:xfrm>
        </p:spPr>
        <p:txBody>
          <a:bodyPr/>
          <a:lstStyle/>
          <a:p>
            <a:r>
              <a:rPr lang="en-US" dirty="0"/>
              <a:t>Presentation: Fighting for rights – human rights defenders - 7</a:t>
            </a:r>
          </a:p>
        </p:txBody>
      </p:sp>
    </p:spTree>
    <p:extLst>
      <p:ext uri="{BB962C8B-B14F-4D97-AF65-F5344CB8AC3E}">
        <p14:creationId xmlns:p14="http://schemas.microsoft.com/office/powerpoint/2010/main" val="23002800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TEID" val="LPB_169"/>
  <p:tag name="LANGUAGEID" val="1033"/>
  <p:tag name="COLORTHEMEID" val="LPBBlue"/>
  <p:tag name="BRANDID" val="LPB"/>
  <p:tag name="MARKETNAME" val="Pharma &amp; Biotech"/>
  <p:tag name="CLIENT" val="LZA"/>
  <p:tag name="VERSION" val="1001"/>
  <p:tag name="REFERENCEDATE" val="43545"/>
  <p:tag name="DATE" val="3 April 2019"/>
  <p:tag name="FOOTER1" val="Lonza Microbiome JV - media briefin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SHAPETYPE" val="Source"/>
</p:tagLst>
</file>

<file path=ppt/tags/tag4.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LPB">
  <a:themeElements>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fontScheme name="Lonza font theme">
      <a:majorFont>
        <a:latin typeface="Century Gothic"/>
        <a:ea typeface="Arial Unicode MS"/>
        <a:cs typeface="Arial Unicode MS"/>
      </a:majorFont>
      <a:minorFont>
        <a:latin typeface="Calibri Light"/>
        <a:ea typeface="Arial Unicode MS"/>
        <a:cs typeface="Arial Unicode MS"/>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t"/>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dirty="0">
            <a:solidFill>
              <a:schemeClr val="tx1"/>
            </a:solidFill>
          </a:defRPr>
        </a:defPPr>
      </a:lstStyle>
    </a:txDef>
  </a:objectDefaults>
  <a:extraClrSchemeLst/>
  <a:extLst>
    <a:ext uri="{05A4C25C-085E-4340-85A3-A5531E510DB2}">
      <thm15:themeFamily xmlns:thm15="http://schemas.microsoft.com/office/thememl/2012/main" xmlns="" name="Lonza media conference_microbiome slides_FINAL" id="{FD7A22A7-4169-B944-B07B-3A82302E1CDC}" vid="{9FD9A615-A655-A740-BB05-1DF3BFB5E4CC}"/>
    </a:ext>
  </a:extLst>
</a:theme>
</file>

<file path=ppt/theme/theme2.xml><?xml version="1.0" encoding="utf-8"?>
<a:theme xmlns:a="http://schemas.openxmlformats.org/drawingml/2006/main" name="Office Theme">
  <a:themeElements>
    <a:clrScheme name="LPB - Orange">
      <a:dk1>
        <a:sysClr val="windowText" lastClr="000000"/>
      </a:dk1>
      <a:lt1>
        <a:sysClr val="window" lastClr="FFFFFF"/>
      </a:lt1>
      <a:dk2>
        <a:srgbClr val="183F5A"/>
      </a:dk2>
      <a:lt2>
        <a:srgbClr val="7F7F7F"/>
      </a:lt2>
      <a:accent1>
        <a:srgbClr val="EE7439"/>
      </a:accent1>
      <a:accent2>
        <a:srgbClr val="F4AD00"/>
      </a:accent2>
      <a:accent3>
        <a:srgbClr val="007AC0"/>
      </a:accent3>
      <a:accent4>
        <a:srgbClr val="F6B392"/>
      </a:accent4>
      <a:accent5>
        <a:srgbClr val="F9D273"/>
      </a:accent5>
      <a:accent6>
        <a:srgbClr val="73B6D2"/>
      </a:accent6>
      <a:hlink>
        <a:srgbClr val="0563C1"/>
      </a:hlink>
      <a:folHlink>
        <a:srgbClr val="954F72"/>
      </a:folHlink>
    </a:clrScheme>
    <a:fontScheme name="LPB">
      <a:majorFont>
        <a:latin typeface="Century Gothic"/>
        <a:ea typeface="Arial Unicode MS"/>
        <a:cs typeface="Arial Unicode MS"/>
      </a:majorFont>
      <a:minorFont>
        <a:latin typeface="Calibri Light"/>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LPB - Orange">
      <a:dk1>
        <a:sysClr val="windowText" lastClr="000000"/>
      </a:dk1>
      <a:lt1>
        <a:sysClr val="window" lastClr="FFFFFF"/>
      </a:lt1>
      <a:dk2>
        <a:srgbClr val="183F5A"/>
      </a:dk2>
      <a:lt2>
        <a:srgbClr val="7F7F7F"/>
      </a:lt2>
      <a:accent1>
        <a:srgbClr val="EE7439"/>
      </a:accent1>
      <a:accent2>
        <a:srgbClr val="F4AD00"/>
      </a:accent2>
      <a:accent3>
        <a:srgbClr val="007AC0"/>
      </a:accent3>
      <a:accent4>
        <a:srgbClr val="F6B392"/>
      </a:accent4>
      <a:accent5>
        <a:srgbClr val="F9D273"/>
      </a:accent5>
      <a:accent6>
        <a:srgbClr val="73B6D2"/>
      </a:accent6>
      <a:hlink>
        <a:srgbClr val="0563C1"/>
      </a:hlink>
      <a:folHlink>
        <a:srgbClr val="954F72"/>
      </a:folHlink>
    </a:clrScheme>
    <a:fontScheme name="LPB">
      <a:majorFont>
        <a:latin typeface="Century Gothic"/>
        <a:ea typeface="Arial Unicode MS"/>
        <a:cs typeface="Arial Unicode MS"/>
      </a:majorFont>
      <a:minorFont>
        <a:latin typeface="Calibri Light"/>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10.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11.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12.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13.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2.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3.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4.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5.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6.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7.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8.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9.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042b096b-4105-49eb-b55c-14c0faebc69d">CRM347QYS2NC-1659832294-68</_dlc_DocId>
    <_dlc_DocIdUrl xmlns="042b096b-4105-49eb-b55c-14c0faebc69d">
      <Url>https://lonzagroup.sharepoint.com/sites/l003/_layouts/15/DocIdRedir.aspx?ID=CRM347QYS2NC-1659832294-68</Url>
      <Description>CRM347QYS2NC-1659832294-68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56705E77DCC804E9BE7F1C1025886C8" ma:contentTypeVersion="2" ma:contentTypeDescription="Create a new document." ma:contentTypeScope="" ma:versionID="f1c990c1d5a8af9f80b633fb09d2bde5">
  <xsd:schema xmlns:xsd="http://www.w3.org/2001/XMLSchema" xmlns:xs="http://www.w3.org/2001/XMLSchema" xmlns:p="http://schemas.microsoft.com/office/2006/metadata/properties" xmlns:ns2="042b096b-4105-49eb-b55c-14c0faebc69d" xmlns:ns3="ef5a19a5-0bde-491a-9e5b-9baf636fab8c" targetNamespace="http://schemas.microsoft.com/office/2006/metadata/properties" ma:root="true" ma:fieldsID="ec4561506f63d7914714c578ad4965ca" ns2:_="" ns3:_="">
    <xsd:import namespace="042b096b-4105-49eb-b55c-14c0faebc69d"/>
    <xsd:import namespace="ef5a19a5-0bde-491a-9e5b-9baf636fab8c"/>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2b096b-4105-49eb-b55c-14c0faebc69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f5a19a5-0bde-491a-9e5b-9baf636fab8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59A2BC8-8DBB-433C-8417-516F08DCC3A5}">
  <ds:schemaRefs>
    <ds:schemaRef ds:uri="http://schemas.microsoft.com/sharepoint/v3/contenttype/forms"/>
  </ds:schemaRefs>
</ds:datastoreItem>
</file>

<file path=customXml/itemProps2.xml><?xml version="1.0" encoding="utf-8"?>
<ds:datastoreItem xmlns:ds="http://schemas.openxmlformats.org/officeDocument/2006/customXml" ds:itemID="{B9AD0E1A-7E6E-4A7E-96B9-8EB3D8F53396}">
  <ds:schemaRefs>
    <ds:schemaRef ds:uri="http://schemas.microsoft.com/office/2006/documentManagement/types"/>
    <ds:schemaRef ds:uri="http://purl.org/dc/terms/"/>
    <ds:schemaRef ds:uri="http://purl.org/dc/elements/1.1/"/>
    <ds:schemaRef ds:uri="http://purl.org/dc/dcmitype/"/>
    <ds:schemaRef ds:uri="ef5a19a5-0bde-491a-9e5b-9baf636fab8c"/>
    <ds:schemaRef ds:uri="http://schemas.microsoft.com/office/infopath/2007/PartnerControls"/>
    <ds:schemaRef ds:uri="http://schemas.microsoft.com/office/2006/metadata/properties"/>
    <ds:schemaRef ds:uri="http://schemas.openxmlformats.org/package/2006/metadata/core-properties"/>
    <ds:schemaRef ds:uri="042b096b-4105-49eb-b55c-14c0faebc69d"/>
    <ds:schemaRef ds:uri="http://www.w3.org/XML/1998/namespace"/>
  </ds:schemaRefs>
</ds:datastoreItem>
</file>

<file path=customXml/itemProps3.xml><?xml version="1.0" encoding="utf-8"?>
<ds:datastoreItem xmlns:ds="http://schemas.openxmlformats.org/officeDocument/2006/customXml" ds:itemID="{D7801245-4ED9-47C9-9C04-7F899CAD05AA}">
  <ds:schemaRefs>
    <ds:schemaRef ds:uri="042b096b-4105-49eb-b55c-14c0faebc69d"/>
    <ds:schemaRef ds:uri="ef5a19a5-0bde-491a-9e5b-9baf636fab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B680760B-1B5E-4DC8-826E-74FE9931AF9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LPB</Template>
  <TotalTime>207</TotalTime>
  <Words>18937</Words>
  <Application>Microsoft Office PowerPoint</Application>
  <PresentationFormat>Custom</PresentationFormat>
  <Paragraphs>1589</Paragraphs>
  <Slides>106</Slides>
  <Notes>102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08" baseType="lpstr">
      <vt:lpstr>LPB</vt:lpstr>
      <vt:lpstr>think-cell Slide</vt:lpstr>
      <vt:lpstr>Course Slides: Human Rights</vt:lpstr>
      <vt:lpstr>WHO QualityRights: Goals and objectives</vt:lpstr>
      <vt:lpstr>A few words about terminology in this training – 1 </vt:lpstr>
      <vt:lpstr>A few words about terminology in this training – 2</vt:lpstr>
      <vt:lpstr>What we aim to achieve during this module</vt:lpstr>
      <vt:lpstr>Topics covered in this module</vt:lpstr>
      <vt:lpstr>Topic 1: Human Rights and living a good life</vt:lpstr>
      <vt:lpstr>Topic 1: Human Rights and living a good life</vt:lpstr>
      <vt:lpstr>Exercise 1.1: We are all born free and equal -1 </vt:lpstr>
      <vt:lpstr>Exercise 1.1: We are all born free and equal - 2</vt:lpstr>
      <vt:lpstr>Exercise 1.2: Living a good life – 1</vt:lpstr>
      <vt:lpstr>Topic 2: What are human rights? </vt:lpstr>
      <vt:lpstr>Presentation: What are human rights?</vt:lpstr>
      <vt:lpstr>Where was this photograph taken? </vt:lpstr>
      <vt:lpstr>How did the Universal Declaration of Human Rights come about? - 1</vt:lpstr>
      <vt:lpstr>How did the Universal Declaration of Human Rights come about? - 2</vt:lpstr>
      <vt:lpstr>United Nations &amp; human rights</vt:lpstr>
      <vt:lpstr>What has been said about human rights – 1 </vt:lpstr>
      <vt:lpstr>What has been said about human rights - 2</vt:lpstr>
      <vt:lpstr>Core principles of human rights</vt:lpstr>
      <vt:lpstr>We all have civil, political, economic, social and cultural rights</vt:lpstr>
      <vt:lpstr>Some rights (but only some) can be limited</vt:lpstr>
      <vt:lpstr>Some people talk of “generations of rights”</vt:lpstr>
      <vt:lpstr>Summing up the UDHR</vt:lpstr>
      <vt:lpstr>Exercise 2.1: Comparing lists</vt:lpstr>
      <vt:lpstr>Topic 3: The relationship between different rights</vt:lpstr>
      <vt:lpstr>Exercise 3.1: How all human rights are linked - 1</vt:lpstr>
      <vt:lpstr>Exercise 3.1: How all human rights are linked - 2</vt:lpstr>
      <vt:lpstr>Exercise 3.1: How all human rights are linked - 3</vt:lpstr>
      <vt:lpstr>Topic 4: Examples of human rights violations</vt:lpstr>
      <vt:lpstr>Presentation: Human rights violations</vt:lpstr>
      <vt:lpstr>Historical violations of human rights</vt:lpstr>
      <vt:lpstr>The Slave Trade (16th to 19th century)</vt:lpstr>
      <vt:lpstr>The Holocaust (1933-1945)</vt:lpstr>
      <vt:lpstr>The oppression of Maori people (19th to 20th century)</vt:lpstr>
      <vt:lpstr>The Apartheid in South Africa (1948-1991)</vt:lpstr>
      <vt:lpstr>The Cambodian genocide (1975-1979)</vt:lpstr>
      <vt:lpstr>The Rwandan genocide (1994)</vt:lpstr>
      <vt:lpstr>Exercise 4.1: Scenarios on human rights violations</vt:lpstr>
      <vt:lpstr>Exercise 4.1: Scenarios on human rights violations - 1</vt:lpstr>
      <vt:lpstr>Exercise 4.1: Scenarios on human rights violations - 2</vt:lpstr>
      <vt:lpstr>Exercise 4.1 – Scenarios on human rights violations - 3</vt:lpstr>
      <vt:lpstr>Exercise 4.1: Scenarios on human rights violations - 4</vt:lpstr>
      <vt:lpstr>Exercise 4.1: Scenarios on human rights violations - 5</vt:lpstr>
      <vt:lpstr>Exercise 4.1: Scenarios on human rights violations - 6</vt:lpstr>
      <vt:lpstr>Exercise 4.1: Scenarios on human rights violations - 7</vt:lpstr>
      <vt:lpstr>Exercise 4.1: Scenarios on human rights violations - 8</vt:lpstr>
      <vt:lpstr>Topic 5: Groups/segments of the population at risk of human rights violations</vt:lpstr>
      <vt:lpstr>Presentation: Groups/segments of the population at risk of human rights violations – 1 </vt:lpstr>
      <vt:lpstr>Groups/segments of the population at risk of human rights violations - 2</vt:lpstr>
      <vt:lpstr>Groups/segments of the population at risk of human rights violations - 3</vt:lpstr>
      <vt:lpstr>Groups/segments of the population at risk of human rights violations - 4</vt:lpstr>
      <vt:lpstr>Groups/segments of the population at risk of human rights violations - 5</vt:lpstr>
      <vt:lpstr>Groups/segments of the population at risk of human rights violations - 6 </vt:lpstr>
      <vt:lpstr>Groups/segments of the population at risk of human rights violations - 7 </vt:lpstr>
      <vt:lpstr>Groups/segments of the population at risk of human rights violations - 8</vt:lpstr>
      <vt:lpstr>Groups/segments of the population at risk of human rights violations - 9</vt:lpstr>
      <vt:lpstr>Groups/segments of the population at risk of human rights violations - 10</vt:lpstr>
      <vt:lpstr>Groups/segments of the population at risk of human rights violations - 11</vt:lpstr>
      <vt:lpstr>Groups/segments of the population at risk of human rights violations - 12</vt:lpstr>
      <vt:lpstr>Groups/segments of the population at risk of human rights violations - 13</vt:lpstr>
      <vt:lpstr>Groups/segments of the population at risk of human rights violations - 14</vt:lpstr>
      <vt:lpstr>Groups/segments of the population at risk of human rights violations - 15</vt:lpstr>
      <vt:lpstr>Topic 6: Consequences of human rights violations</vt:lpstr>
      <vt:lpstr>Exercise 6.1: Identify examples of human rights violations</vt:lpstr>
      <vt:lpstr>Presentation: Groups that are often subject to human rights violations - 1</vt:lpstr>
      <vt:lpstr>Presentation: Groups that are often subject to human rights violations - 2</vt:lpstr>
      <vt:lpstr>Presentation: Groups that are often subject to human rights violations - 3</vt:lpstr>
      <vt:lpstr>Presentation: Groups that are often subject to human rights violations - 4</vt:lpstr>
      <vt:lpstr>Presentation: Groups that are often subject to human rights violations - 5</vt:lpstr>
      <vt:lpstr>Presentation: Groups that are often subject to human rights violations - 6</vt:lpstr>
      <vt:lpstr>Presentation: Groups that are often subject to human rights violations - 7</vt:lpstr>
      <vt:lpstr>Presentation: Groups that are often subject to human rights violations - 8</vt:lpstr>
      <vt:lpstr>Exercise 6.2: Impacts of violations</vt:lpstr>
      <vt:lpstr>Reflective exercise</vt:lpstr>
      <vt:lpstr>Topic 7: Respecting, protecting and fulfilling human rights</vt:lpstr>
      <vt:lpstr>Reflective exercise from previous topic - 1 </vt:lpstr>
      <vt:lpstr>Reflective exercise from previous topic - 2</vt:lpstr>
      <vt:lpstr>Reflective exercise from previous topic - 3</vt:lpstr>
      <vt:lpstr>Reflective exercise from previous topic - 4</vt:lpstr>
      <vt:lpstr>Presentation: Respect/protect/fulfil – 1 </vt:lpstr>
      <vt:lpstr>Presentation: Respect/protect/fulfil – 2</vt:lpstr>
      <vt:lpstr>Topic 8: Empowering people to defend human rights</vt:lpstr>
      <vt:lpstr>Exercise 8.1: Defending human rights in mental health - 1</vt:lpstr>
      <vt:lpstr>Exercise 8.1: Defending human rights in mental health - 2</vt:lpstr>
      <vt:lpstr>Exercise 8.1: Defending human rights in mental health - 3</vt:lpstr>
      <vt:lpstr>Exercise 8.1: Defending human rights in mental health - 4</vt:lpstr>
      <vt:lpstr>Exercise 8.1: Defending human rights in mental health - 5</vt:lpstr>
      <vt:lpstr>Exercise 8.1: Defending human rights in mental health - 6</vt:lpstr>
      <vt:lpstr>Exercise 8.1: Defending human rights in mental health - 7</vt:lpstr>
      <vt:lpstr>Exercise 8.1: Defending human rights in mental health - 7</vt:lpstr>
      <vt:lpstr>Topic 9: Human rights advocacy</vt:lpstr>
      <vt:lpstr>Presentation: Fighting for rights – human rights defenders - 1</vt:lpstr>
      <vt:lpstr>Presentation: Fighting for rights – human rights defenders - 2</vt:lpstr>
      <vt:lpstr>Presentation: Fighting for rights – human rights defenders - 3</vt:lpstr>
      <vt:lpstr>Presentation: Fighting for rights – human rights defenders - 4</vt:lpstr>
      <vt:lpstr>Presentation: Fighting for rights – human rights defenders - 5</vt:lpstr>
      <vt:lpstr>Presentation: Fighting for rights – human rights defenders - 6</vt:lpstr>
      <vt:lpstr>Presentation: Fighting for rights – human rights defenders - 7</vt:lpstr>
      <vt:lpstr>Presentation: Fighting for rights – human rights defenders - 8</vt:lpstr>
      <vt:lpstr>Presentation: Fighting for rights – human rights defenders - 9</vt:lpstr>
      <vt:lpstr>Presentation: Fighting for rights – human rights defenders - 10</vt:lpstr>
      <vt:lpstr>Presentation: Fighting for rights – human rights defenders - 11</vt:lpstr>
      <vt:lpstr>Presentation: Fighting for rights – human rights defenders - 12</vt:lpstr>
      <vt:lpstr>Concluding the training – 1 </vt:lpstr>
      <vt:lpstr>Concluding the training – 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Bugs as drugs</dc:title>
  <dc:creator>Julia Faure</dc:creator>
  <cp:lastModifiedBy>H P</cp:lastModifiedBy>
  <cp:revision>79</cp:revision>
  <cp:lastPrinted>2019-04-02T13:11:39Z</cp:lastPrinted>
  <dcterms:created xsi:type="dcterms:W3CDTF">2019-04-14T11:40:43Z</dcterms:created>
  <dcterms:modified xsi:type="dcterms:W3CDTF">2019-08-28T15:09:15Z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0x010100956705E77DCC804E9BE7F1C1025886C8</vt:lpwstr>
  </property>
  <property fmtid="{D5CDD505-2E9C-101B-9397-08002B2CF9AE}" pid="3" name="_dlc_DocIdItemGuid">
    <vt:lpwstr>ff9045ed-125f-40ab-bbf0-2c943c8f1c66</vt:lpwstr>
  </property>
</Properties>
</file>